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568" r:id="rId2"/>
    <p:sldId id="570" r:id="rId3"/>
    <p:sldId id="569" r:id="rId4"/>
    <p:sldId id="5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81"/>
  </p:normalViewPr>
  <p:slideViewPr>
    <p:cSldViewPr snapToGrid="0" snapToObjects="1">
      <p:cViewPr varScale="1">
        <p:scale>
          <a:sx n="97" d="100"/>
          <a:sy n="97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BE9A8-EB99-4044-AFDF-95B79D137FE2}" type="datetimeFigureOut">
              <a:rPr lang="en-US" smtClean="0"/>
              <a:t>3/20/20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3243A-D69F-BB40-8BF6-71383EAD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8C2AE3D7-3281-D34D-8305-4DCF29E92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89A24EA-42D5-8E45-91A8-9467B615B9C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691C87A-572B-6043-8D04-58CC260F9C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4A8BD4BA-36A7-2A4E-A4CF-45CDD6D11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221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8C2AE3D7-3281-D34D-8305-4DCF29E92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89A24EA-42D5-8E45-91A8-9467B615B9C5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691C87A-572B-6043-8D04-58CC260F9C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4A8BD4BA-36A7-2A4E-A4CF-45CDD6D11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972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32B7626-04D7-3B49-985D-0D2D996CD6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BC5D1BC-1AB4-ED42-BF9E-023A70FDA3D4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7AC86-A2A7-4547-ABAD-15B42A51ED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047188B8-4E63-0B43-ACAB-EFEC1554F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408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32B7626-04D7-3B49-985D-0D2D996CD6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BC5D1BC-1AB4-ED42-BF9E-023A70FDA3D4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7AC86-A2A7-4547-ABAD-15B42A51ED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047188B8-4E63-0B43-ACAB-EFEC1554F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62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BB1C-3E37-7A4F-A3BC-1CC96589D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2C9D7-D4C9-834A-8541-E2D2122F1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11482-C7D5-7E4A-8ADF-9C45151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8F2EC-3BAB-904A-9A37-97129670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D75-00CF-5C4A-B54E-264D7B4D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6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E149-C2F3-954C-80B1-5F923F6DF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D5B2C-50BA-8E48-8556-46E898B77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7A60D-E6EF-844F-80FC-0014EBD3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AC3F-CECA-1640-970E-DD9E1BCE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20FF3-95A6-8F41-BFA5-A2AC54369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3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AD50A9-875E-2A4F-8CB0-05359EA67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85164-8598-D841-9AE9-CE7FE4634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F4796-52A1-884F-92D7-CCA078F0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B56E-70A0-4D41-A0DC-A46746EF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B8DC6-7200-E843-AD29-138252D3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BC6E-E514-1F49-B851-D8CFFBE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4BAA7-2FDD-8940-9421-D891D8472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AA980-B2CF-944B-87B9-2AD9A51A5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2F76C-053D-4345-9DC5-1529BACB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05F7D-072F-8944-8DD1-206D2B44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1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F856-090B-2144-955A-16C491055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7AB5-1F1D-034A-A9EF-26F0E566B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1ADEE-D457-B642-A15E-0C813B90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888E3-1F3B-474C-94E6-F1615EC4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969D4-2889-0843-8AB2-0483193C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B127-70D3-574D-9238-4A5EECDD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DEDBE-2563-F845-9B60-D8DCFC57C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6F1039-9A3C-9D40-A5D0-BAE68EC55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3E931-E446-B44A-B497-A7B30C7B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05103-72E1-2C4F-AB6D-EE411574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F04B9-F0F2-F346-9A84-2211F1D9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4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44ECF-0245-8443-9913-0AB49DE50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15526-EF86-7E45-BFA4-E62454049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48596-4822-4342-98AC-13C785F38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6CBA49-65F0-7540-94EB-B642CA42D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117C3-293D-F944-9112-286528AC7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D8CE80-DED3-714B-AEC8-F04F7A13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01265-6E3D-FD42-A061-44AD155AE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E2BBF-8DA9-F94D-8A5B-792EE84B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BA659-C798-2542-8BB3-32BDD3409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0B63D8-CF2F-5F43-9373-595DFD6A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D24D9-AEBB-234E-96BC-86E1D119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4D0846-E334-654A-825A-845A8691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63194-FA77-B04A-9ACF-FFD625F3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22DCC-145E-DB47-9DCA-78D1A005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571C6-FD84-DC42-9BC5-081F07E5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7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DAB02-2C6A-484D-B49D-45344B8A8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72AD9-28A9-C94F-8FF8-35EC7B3FE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50039-5F9B-3F4D-AEA7-76EF31126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60F07-8959-2248-8D30-038FDABA4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073A3-8C06-2644-ADC4-2132D84E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17AE6-C4FA-2C4B-BB08-4A9F6E78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0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AE30-C665-2743-BE5D-07231E47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61F80-3D89-3740-B48A-E1DF10D35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5980E-9E58-9643-804D-D14A00406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F6E6-3461-9B42-9E8E-94ECEFFC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60370-D09D-A048-8EA0-C9CD6851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19D03-31CC-7447-82ED-1D772125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AF32B-B830-8D4C-9E91-AACB14C1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7AB0A-6692-9D4B-9CBF-D32983444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98FB3-B537-AE44-8A9D-8942632B5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B4FD-271D-8646-9E2F-D9293D6DE98E}" type="datetimeFigureOut">
              <a:rPr lang="en-US" smtClean="0"/>
              <a:t>3/20/20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D5FD0-98C9-B64C-96DF-D02CB56AA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FAC64-E272-8646-8ACA-A4BA13486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B4D26-F2E9-F946-A1F0-D6E0F42E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4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g"/><Relationship Id="rId4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>
            <a:extLst>
              <a:ext uri="{FF2B5EF4-FFF2-40B4-BE49-F238E27FC236}">
                <a16:creationId xmlns:a16="http://schemas.microsoft.com/office/drawing/2014/main" id="{DCEDC1C2-5A75-2049-B8D8-72735AE6D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2052" y="222942"/>
            <a:ext cx="8686800" cy="3200400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en-US" altLang="en-US" dirty="0">
                <a:solidFill>
                  <a:schemeClr val="tx1"/>
                </a:solidFill>
                <a:latin typeface="Times New Roman" pitchFamily="2" charset="0"/>
              </a:rPr>
              <a:t>Epidemiology 101</a:t>
            </a:r>
            <a:br>
              <a:rPr lang="en-US" altLang="en-US" dirty="0">
                <a:solidFill>
                  <a:schemeClr val="tx1"/>
                </a:solidFill>
                <a:latin typeface="Times New Roman" pitchFamily="2" charset="0"/>
              </a:rPr>
            </a:br>
            <a:r>
              <a:rPr lang="en-US" altLang="en-US" sz="3600" dirty="0">
                <a:latin typeface="Times New Roman" pitchFamily="2" charset="0"/>
              </a:rPr>
              <a:t>Basic reproductive rate of infection (similar to R</a:t>
            </a:r>
            <a:r>
              <a:rPr lang="en-US" altLang="en-US" sz="3600" baseline="-25000" dirty="0">
                <a:latin typeface="Times New Roman" pitchFamily="2" charset="0"/>
              </a:rPr>
              <a:t>0</a:t>
            </a:r>
            <a:r>
              <a:rPr lang="en-US" altLang="en-US" sz="3600" dirty="0">
                <a:latin typeface="Times New Roman" pitchFamily="2" charset="0"/>
              </a:rPr>
              <a:t>)</a:t>
            </a:r>
            <a:br>
              <a:rPr lang="en-US" altLang="en-US" sz="3600" dirty="0">
                <a:latin typeface="Times New Roman" pitchFamily="2" charset="0"/>
              </a:rPr>
            </a:br>
            <a:r>
              <a:rPr lang="en-US" altLang="en-US" sz="3200" dirty="0">
                <a:latin typeface="Times New Roman" pitchFamily="2" charset="0"/>
              </a:rPr>
              <a:t>(does one infection result in one new infection?)</a:t>
            </a:r>
            <a:br>
              <a:rPr lang="en-US" altLang="en-US" sz="3200" dirty="0">
                <a:latin typeface="Times New Roman" pitchFamily="2" charset="0"/>
              </a:rPr>
            </a:br>
            <a:r>
              <a:rPr lang="en-US" altLang="en-US" sz="3200" dirty="0">
                <a:latin typeface="Times New Roman" pitchFamily="2" charset="0"/>
              </a:rPr>
              <a:t>Threshold host population size/density.</a:t>
            </a:r>
            <a:br>
              <a:rPr lang="en-US" altLang="en-US" sz="3200" dirty="0">
                <a:latin typeface="Times New Roman" pitchFamily="2" charset="0"/>
              </a:rPr>
            </a:br>
            <a:endParaRPr lang="en-US" altLang="en-US" sz="3200" dirty="0">
              <a:latin typeface="Times New Roman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9C305C-A621-A348-956B-F8E26A0B0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321" y="3170583"/>
            <a:ext cx="5480050" cy="33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7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>
            <a:extLst>
              <a:ext uri="{FF2B5EF4-FFF2-40B4-BE49-F238E27FC236}">
                <a16:creationId xmlns:a16="http://schemas.microsoft.com/office/drawing/2014/main" id="{DCEDC1C2-5A75-2049-B8D8-72735AE6D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3392" y="477081"/>
            <a:ext cx="8686800" cy="3200400"/>
          </a:xfrm>
        </p:spPr>
        <p:txBody>
          <a:bodyPr>
            <a:normAutofit fontScale="90000"/>
          </a:bodyPr>
          <a:lstStyle/>
          <a:p>
            <a:pPr>
              <a:lnSpc>
                <a:spcPts val="4320"/>
              </a:lnSpc>
            </a:pPr>
            <a:br>
              <a:rPr lang="en-US" altLang="en-US" sz="3600" dirty="0">
                <a:latin typeface="Times New Roman" pitchFamily="2" charset="0"/>
              </a:rPr>
            </a:br>
            <a:br>
              <a:rPr lang="en-US" altLang="en-US" sz="3600" dirty="0">
                <a:latin typeface="Times New Roman" pitchFamily="2" charset="0"/>
              </a:rPr>
            </a:br>
            <a:r>
              <a:rPr lang="en-US" altLang="en-US" sz="3600" dirty="0">
                <a:latin typeface="Times New Roman" pitchFamily="2" charset="0"/>
              </a:rPr>
              <a:t>Human populations are an epidemic waiting to happen. World-wide </a:t>
            </a:r>
            <a:r>
              <a:rPr lang="en-US" altLang="en-US" sz="3200" dirty="0">
                <a:latin typeface="Times New Roman" pitchFamily="2" charset="0"/>
              </a:rPr>
              <a:t>epidemic = pandemic.</a:t>
            </a:r>
            <a:br>
              <a:rPr lang="en-US" altLang="en-US" sz="3200" dirty="0">
                <a:latin typeface="Times New Roman" pitchFamily="2" charset="0"/>
              </a:rPr>
            </a:br>
            <a:r>
              <a:rPr lang="en-US" altLang="en-US" sz="3600" dirty="0">
                <a:latin typeface="Times" pitchFamily="2" charset="0"/>
              </a:rPr>
              <a:t>I</a:t>
            </a:r>
            <a:r>
              <a:rPr lang="en-US" sz="3600" dirty="0">
                <a:latin typeface="Times" pitchFamily="2" charset="0"/>
              </a:rPr>
              <a:t>f we humans cannot find the willpower to control our own population, microbes will evolve to do it for us in ways that won’t be much fun.</a:t>
            </a:r>
            <a:br>
              <a:rPr lang="en-US" sz="3600" dirty="0">
                <a:latin typeface="Times" pitchFamily="2" charset="0"/>
              </a:rPr>
            </a:br>
            <a:br>
              <a:rPr lang="en-US" sz="3600" dirty="0">
                <a:latin typeface="Times" pitchFamily="2" charset="0"/>
              </a:rPr>
            </a:br>
            <a:br>
              <a:rPr lang="en-US" sz="3600" dirty="0">
                <a:latin typeface="Times" pitchFamily="2" charset="0"/>
              </a:rPr>
            </a:br>
            <a:r>
              <a:rPr lang="en-US" sz="3600" dirty="0">
                <a:latin typeface="Times" pitchFamily="2" charset="0"/>
              </a:rPr>
              <a:t>			</a:t>
            </a:r>
            <a:r>
              <a:rPr lang="en-US" sz="3600" i="1" dirty="0">
                <a:latin typeface="Times" pitchFamily="2" charset="0"/>
              </a:rPr>
              <a:t>Ebola</a:t>
            </a:r>
            <a:br>
              <a:rPr lang="en-US" sz="3600" i="1" dirty="0">
                <a:latin typeface="Times" pitchFamily="2" charset="0"/>
              </a:rPr>
            </a:br>
            <a:r>
              <a:rPr lang="en-US" sz="3600" i="1" dirty="0">
                <a:latin typeface="Times" pitchFamily="2" charset="0"/>
              </a:rPr>
              <a:t>			Coronavirus</a:t>
            </a:r>
            <a:endParaRPr lang="en-US" altLang="en-US" sz="3600" i="1" dirty="0">
              <a:latin typeface="Times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20CD64-E2D6-D940-9372-79FCAC75C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4330" y="3584712"/>
            <a:ext cx="4988266" cy="309164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01C426-A507-8941-B1AF-E1457180E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0972" y="2954405"/>
            <a:ext cx="7226300" cy="419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F48A1-FF37-BE44-A00A-DE5663256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6282" y="3441147"/>
            <a:ext cx="2467665" cy="401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9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>
            <a:extLst>
              <a:ext uri="{FF2B5EF4-FFF2-40B4-BE49-F238E27FC236}">
                <a16:creationId xmlns:a16="http://schemas.microsoft.com/office/drawing/2014/main" id="{54EB101C-0FC3-D94C-8946-33FD725B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881" y="298174"/>
            <a:ext cx="96824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2" charset="0"/>
              </a:rPr>
              <a:t>Sigmoidal time course of an epidemic without resistance</a:t>
            </a:r>
          </a:p>
        </p:txBody>
      </p:sp>
      <p:pic>
        <p:nvPicPr>
          <p:cNvPr id="21506" name="Picture 3">
            <a:extLst>
              <a:ext uri="{FF2B5EF4-FFF2-40B4-BE49-F238E27FC236}">
                <a16:creationId xmlns:a16="http://schemas.microsoft.com/office/drawing/2014/main" id="{A6AF09F0-DB7E-D346-939F-71814A48B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765" y="1106488"/>
            <a:ext cx="6858000" cy="57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4">
            <a:extLst>
              <a:ext uri="{FF2B5EF4-FFF2-40B4-BE49-F238E27FC236}">
                <a16:creationId xmlns:a16="http://schemas.microsoft.com/office/drawing/2014/main" id="{CFDCF5A1-41AC-6244-852C-6D8AFCDD7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1" y="2388706"/>
            <a:ext cx="2590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 dirty="0" err="1"/>
              <a:t>dI</a:t>
            </a:r>
            <a:r>
              <a:rPr lang="en-US" altLang="en-US" sz="2000" i="1" baseline="-25000" dirty="0"/>
              <a:t> </a:t>
            </a:r>
            <a:r>
              <a:rPr lang="en-US" altLang="en-US" sz="2000" i="1" dirty="0"/>
              <a:t>/</a:t>
            </a:r>
            <a:r>
              <a:rPr lang="en-US" altLang="en-US" sz="2000" i="1" dirty="0" err="1"/>
              <a:t>dt</a:t>
            </a:r>
            <a:r>
              <a:rPr lang="en-US" altLang="en-US" sz="2000" i="1" dirty="0"/>
              <a:t>   </a:t>
            </a:r>
            <a:r>
              <a:rPr lang="en-US" altLang="en-US" sz="2000" dirty="0"/>
              <a:t>= </a:t>
            </a:r>
            <a:r>
              <a:rPr lang="en-US" altLang="en-US" sz="2000" dirty="0">
                <a:latin typeface="Times New Roman" pitchFamily="2" charset="0"/>
              </a:rPr>
              <a:t> </a:t>
            </a:r>
            <a:r>
              <a:rPr lang="en-US" altLang="en-US" sz="2000" i="1" dirty="0">
                <a:latin typeface="Symbol" pitchFamily="2" charset="2"/>
              </a:rPr>
              <a:t>b</a:t>
            </a:r>
            <a:r>
              <a:rPr lang="en-US" altLang="en-US" sz="2000" dirty="0">
                <a:latin typeface="Symbol" pitchFamily="2" charset="2"/>
              </a:rPr>
              <a:t> </a:t>
            </a:r>
            <a:r>
              <a:rPr lang="en-US" altLang="en-US" sz="2000" i="1" dirty="0"/>
              <a:t>IS</a:t>
            </a:r>
            <a:br>
              <a:rPr lang="en-US" altLang="en-US" sz="2000" dirty="0"/>
            </a:br>
            <a:r>
              <a:rPr lang="en-US" altLang="en-US" sz="2000" i="1" dirty="0" err="1"/>
              <a:t>dS</a:t>
            </a:r>
            <a:r>
              <a:rPr lang="en-US" altLang="en-US" sz="2000" i="1" dirty="0"/>
              <a:t>/</a:t>
            </a:r>
            <a:r>
              <a:rPr lang="en-US" altLang="en-US" sz="2000" i="1" dirty="0" err="1"/>
              <a:t>dt</a:t>
            </a:r>
            <a:r>
              <a:rPr lang="en-US" altLang="en-US" sz="2000" i="1" dirty="0"/>
              <a:t>   </a:t>
            </a:r>
            <a:r>
              <a:rPr lang="en-US" altLang="en-US" sz="2000" dirty="0"/>
              <a:t>=  – </a:t>
            </a:r>
            <a:r>
              <a:rPr lang="en-US" altLang="en-US" sz="2000" i="1" dirty="0">
                <a:latin typeface="Symbol" pitchFamily="2" charset="2"/>
              </a:rPr>
              <a:t>b</a:t>
            </a:r>
            <a:r>
              <a:rPr lang="en-US" altLang="en-US" sz="2000" dirty="0">
                <a:latin typeface="Symbol" pitchFamily="2" charset="2"/>
              </a:rPr>
              <a:t> </a:t>
            </a:r>
            <a:r>
              <a:rPr lang="en-US" altLang="en-US" sz="2000" i="1" dirty="0"/>
              <a:t>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9A8931-20DE-544B-936D-C735BBA3A568}"/>
              </a:ext>
            </a:extLst>
          </p:cNvPr>
          <p:cNvSpPr txBox="1"/>
          <p:nvPr/>
        </p:nvSpPr>
        <p:spPr>
          <a:xfrm>
            <a:off x="2660376" y="1371601"/>
            <a:ext cx="28386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000" dirty="0">
                <a:latin typeface="Times New Roman" pitchFamily="2" charset="0"/>
              </a:rPr>
              <a:t> S = Susceptible</a:t>
            </a:r>
          </a:p>
          <a:p>
            <a:r>
              <a:rPr lang="en-US" sz="2000" dirty="0">
                <a:latin typeface="Times New Roman" pitchFamily="2" charset="0"/>
              </a:rPr>
              <a:t> I = Infected</a:t>
            </a:r>
          </a:p>
          <a:p>
            <a:r>
              <a:rPr lang="en-US" sz="2000" dirty="0">
                <a:latin typeface="Times New Roman" pitchFamily="2" charset="0"/>
              </a:rPr>
              <a:t> </a:t>
            </a:r>
            <a:r>
              <a:rPr lang="en-US" altLang="en-US" sz="2000" i="1" dirty="0">
                <a:latin typeface="Symbol" pitchFamily="2" charset="2"/>
              </a:rPr>
              <a:t>b</a:t>
            </a:r>
            <a:r>
              <a:rPr lang="en-US" sz="2000" dirty="0">
                <a:latin typeface="Times New Roman" pitchFamily="2" charset="0"/>
              </a:rPr>
              <a:t> </a:t>
            </a:r>
            <a:r>
              <a:rPr lang="en-US" altLang="en-US" sz="2000" dirty="0">
                <a:latin typeface="Times New Roman" pitchFamily="2" charset="0"/>
              </a:rPr>
              <a:t>= Rate of Transmission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6A6E00-6698-2240-9EE8-8C7132A933CC}"/>
              </a:ext>
            </a:extLst>
          </p:cNvPr>
          <p:cNvSpPr txBox="1"/>
          <p:nvPr/>
        </p:nvSpPr>
        <p:spPr>
          <a:xfrm>
            <a:off x="4253947" y="4969565"/>
            <a:ext cx="483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  <a:sym typeface="Wingdings" pitchFamily="2" charset="2"/>
              </a:rPr>
              <a:t></a:t>
            </a:r>
            <a:r>
              <a:rPr lang="en-US" dirty="0">
                <a:latin typeface="Times" pitchFamily="2" charset="0"/>
              </a:rPr>
              <a:t>J-shaped Exponential Growth at Low Densities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DD747A-607B-CB43-8E7F-1D4EBC38B5FD}"/>
              </a:ext>
            </a:extLst>
          </p:cNvPr>
          <p:cNvSpPr txBox="1"/>
          <p:nvPr/>
        </p:nvSpPr>
        <p:spPr>
          <a:xfrm>
            <a:off x="5075582" y="3485323"/>
            <a:ext cx="663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  <a:sym typeface="Wingdings" pitchFamily="2" charset="2"/>
              </a:rPr>
              <a:t></a:t>
            </a:r>
            <a:r>
              <a:rPr lang="en-US" dirty="0">
                <a:latin typeface="Times" pitchFamily="2" charset="0"/>
              </a:rPr>
              <a:t>Maximal Rate of Spread at Intermediate Densities (</a:t>
            </a:r>
            <a:r>
              <a:rPr lang="en-US" dirty="0" err="1">
                <a:latin typeface="Times" pitchFamily="2" charset="0"/>
              </a:rPr>
              <a:t>Fauci’s</a:t>
            </a:r>
            <a:r>
              <a:rPr lang="en-US" dirty="0">
                <a:latin typeface="Times" pitchFamily="2" charset="0"/>
              </a:rPr>
              <a:t> Peak)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DACDB-6440-DD44-89C3-225E54DD1009}"/>
              </a:ext>
            </a:extLst>
          </p:cNvPr>
          <p:cNvSpPr txBox="1"/>
          <p:nvPr/>
        </p:nvSpPr>
        <p:spPr>
          <a:xfrm>
            <a:off x="6851373" y="1470991"/>
            <a:ext cx="3660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" pitchFamily="2" charset="0"/>
              </a:rPr>
              <a:t>Everyone Infected At High Densities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DDAC4C5-6789-A148-8261-B1E25CCD35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5234" y="0"/>
            <a:ext cx="64815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155</Words>
  <Application>Microsoft Macintosh PowerPoint</Application>
  <PresentationFormat>Widescreen</PresentationFormat>
  <Paragraphs>14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Symbol</vt:lpstr>
      <vt:lpstr>Times</vt:lpstr>
      <vt:lpstr>Times New Roman</vt:lpstr>
      <vt:lpstr>Wingdings</vt:lpstr>
      <vt:lpstr>Office Theme</vt:lpstr>
      <vt:lpstr>Epidemiology 101 Basic reproductive rate of infection (similar to R0) (does one infection result in one new infection?) Threshold host population size/density. </vt:lpstr>
      <vt:lpstr>  Human populations are an epidemic waiting to happen. World-wide epidemic = pandemic. If we humans cannot find the willpower to control our own population, microbes will evolve to do it for us in ways that won’t be much fun.      Ebola    Coronavirus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Basic reproductive rate of infection (does one infection result in one new infection?) Threshold host population size</dc:title>
  <dc:creator>Microsoft Office User</dc:creator>
  <cp:lastModifiedBy>Microsoft Office User</cp:lastModifiedBy>
  <cp:revision>11</cp:revision>
  <dcterms:created xsi:type="dcterms:W3CDTF">2020-03-03T10:32:36Z</dcterms:created>
  <dcterms:modified xsi:type="dcterms:W3CDTF">2020-03-20T13:36:31Z</dcterms:modified>
</cp:coreProperties>
</file>