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687" r:id="rId2"/>
    <p:sldId id="256" r:id="rId3"/>
    <p:sldId id="265" r:id="rId4"/>
    <p:sldId id="425" r:id="rId5"/>
    <p:sldId id="703" r:id="rId6"/>
    <p:sldId id="262" r:id="rId7"/>
    <p:sldId id="263" r:id="rId8"/>
    <p:sldId id="622" r:id="rId9"/>
    <p:sldId id="697" r:id="rId10"/>
    <p:sldId id="680" r:id="rId11"/>
    <p:sldId id="268" r:id="rId12"/>
    <p:sldId id="534" r:id="rId13"/>
    <p:sldId id="264" r:id="rId14"/>
    <p:sldId id="704" r:id="rId15"/>
    <p:sldId id="266" r:id="rId16"/>
    <p:sldId id="700" r:id="rId17"/>
    <p:sldId id="702" r:id="rId18"/>
    <p:sldId id="662" r:id="rId19"/>
    <p:sldId id="698" r:id="rId20"/>
    <p:sldId id="699" r:id="rId21"/>
    <p:sldId id="686" r:id="rId22"/>
    <p:sldId id="705" r:id="rId23"/>
    <p:sldId id="70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C040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73"/>
    <p:restoredTop sz="94681"/>
  </p:normalViewPr>
  <p:slideViewPr>
    <p:cSldViewPr snapToGrid="0" snapToObjects="1">
      <p:cViewPr varScale="1">
        <p:scale>
          <a:sx n="91" d="100"/>
          <a:sy n="91" d="100"/>
        </p:scale>
        <p:origin x="1056" y="184"/>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135E9-6575-DB44-9CAC-6A69540FADD0}" type="datetimeFigureOut">
              <a:rPr lang="en-US" smtClean="0"/>
              <a:t>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043894-7A2F-CB46-9431-0ACB2E1AF84D}" type="slidenum">
              <a:rPr lang="en-US" smtClean="0"/>
              <a:t>‹#›</a:t>
            </a:fld>
            <a:endParaRPr lang="en-US"/>
          </a:p>
        </p:txBody>
      </p:sp>
    </p:spTree>
    <p:extLst>
      <p:ext uri="{BB962C8B-B14F-4D97-AF65-F5344CB8AC3E}">
        <p14:creationId xmlns:p14="http://schemas.microsoft.com/office/powerpoint/2010/main" val="2520204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43894-7A2F-CB46-9431-0ACB2E1AF84D}" type="slidenum">
              <a:rPr lang="en-US" smtClean="0"/>
              <a:t>3</a:t>
            </a:fld>
            <a:endParaRPr lang="en-US"/>
          </a:p>
        </p:txBody>
      </p:sp>
    </p:spTree>
    <p:extLst>
      <p:ext uri="{BB962C8B-B14F-4D97-AF65-F5344CB8AC3E}">
        <p14:creationId xmlns:p14="http://schemas.microsoft.com/office/powerpoint/2010/main" val="677134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EE25A8FA-BD1B-8540-BC5D-4CE81C83A1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E1BBDF-0932-7F4A-BA90-F12E75902E79}" type="slidenum">
              <a:rPr lang="en-US" altLang="en-US" sz="1200" smtClean="0"/>
              <a:pPr/>
              <a:t>21</a:t>
            </a:fld>
            <a:endParaRPr lang="en-US" altLang="en-US" sz="1200"/>
          </a:p>
        </p:txBody>
      </p:sp>
      <p:sp>
        <p:nvSpPr>
          <p:cNvPr id="165890" name="Rectangle 2">
            <a:extLst>
              <a:ext uri="{FF2B5EF4-FFF2-40B4-BE49-F238E27FC236}">
                <a16:creationId xmlns:a16="http://schemas.microsoft.com/office/drawing/2014/main" id="{D3E52E70-B751-F140-852D-1789CA2A9F0D}"/>
              </a:ext>
            </a:extLst>
          </p:cNvPr>
          <p:cNvSpPr>
            <a:spLocks noGrp="1" noRot="1" noChangeAspect="1" noChangeArrowheads="1" noTextEdit="1"/>
          </p:cNvSpPr>
          <p:nvPr>
            <p:ph type="sldImg"/>
          </p:nvPr>
        </p:nvSpPr>
        <p:spPr>
          <a:solidFill>
            <a:srgbClr val="FFFFFF"/>
          </a:solidFill>
          <a:ln/>
        </p:spPr>
      </p:sp>
      <p:sp>
        <p:nvSpPr>
          <p:cNvPr id="182275" name="Rectangle 3">
            <a:extLst>
              <a:ext uri="{FF2B5EF4-FFF2-40B4-BE49-F238E27FC236}">
                <a16:creationId xmlns:a16="http://schemas.microsoft.com/office/drawing/2014/main" id="{5A239E82-453E-4B4A-969F-3F33D746CAA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864507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EE25A8FA-BD1B-8540-BC5D-4CE81C83A16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A2E1BBDF-0932-7F4A-BA90-F12E75902E79}" type="slidenum">
              <a:rPr lang="en-US" altLang="en-US" sz="1200" smtClean="0"/>
              <a:pPr/>
              <a:t>23</a:t>
            </a:fld>
            <a:endParaRPr lang="en-US" altLang="en-US" sz="1200"/>
          </a:p>
        </p:txBody>
      </p:sp>
      <p:sp>
        <p:nvSpPr>
          <p:cNvPr id="165890" name="Rectangle 2">
            <a:extLst>
              <a:ext uri="{FF2B5EF4-FFF2-40B4-BE49-F238E27FC236}">
                <a16:creationId xmlns:a16="http://schemas.microsoft.com/office/drawing/2014/main" id="{D3E52E70-B751-F140-852D-1789CA2A9F0D}"/>
              </a:ext>
            </a:extLst>
          </p:cNvPr>
          <p:cNvSpPr>
            <a:spLocks noGrp="1" noRot="1" noChangeAspect="1" noChangeArrowheads="1" noTextEdit="1"/>
          </p:cNvSpPr>
          <p:nvPr>
            <p:ph type="sldImg"/>
          </p:nvPr>
        </p:nvSpPr>
        <p:spPr>
          <a:solidFill>
            <a:srgbClr val="FFFFFF"/>
          </a:solidFill>
          <a:ln/>
        </p:spPr>
      </p:sp>
      <p:sp>
        <p:nvSpPr>
          <p:cNvPr id="182275" name="Rectangle 3">
            <a:extLst>
              <a:ext uri="{FF2B5EF4-FFF2-40B4-BE49-F238E27FC236}">
                <a16:creationId xmlns:a16="http://schemas.microsoft.com/office/drawing/2014/main" id="{5A239E82-453E-4B4A-969F-3F33D746CAA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826467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DF9EEE32-3C07-B440-8140-07E99654054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289700C1-B76E-BC49-937A-C6937582AF85}" type="slidenum">
              <a:rPr lang="en-US" altLang="en-US" sz="1200" smtClean="0"/>
              <a:pPr/>
              <a:t>4</a:t>
            </a:fld>
            <a:endParaRPr lang="en-US" altLang="en-US" sz="1200"/>
          </a:p>
        </p:txBody>
      </p:sp>
      <p:sp>
        <p:nvSpPr>
          <p:cNvPr id="108546" name="Rectangle 2">
            <a:extLst>
              <a:ext uri="{FF2B5EF4-FFF2-40B4-BE49-F238E27FC236}">
                <a16:creationId xmlns:a16="http://schemas.microsoft.com/office/drawing/2014/main" id="{A8430A03-2AD7-3342-84AC-D977DFBCEF2D}"/>
              </a:ext>
            </a:extLst>
          </p:cNvPr>
          <p:cNvSpPr>
            <a:spLocks noGrp="1" noRot="1" noChangeAspect="1" noChangeArrowheads="1" noTextEdit="1"/>
          </p:cNvSpPr>
          <p:nvPr>
            <p:ph type="sldImg"/>
          </p:nvPr>
        </p:nvSpPr>
        <p:spPr>
          <a:solidFill>
            <a:srgbClr val="FFFFFF"/>
          </a:solidFill>
          <a:ln/>
        </p:spPr>
      </p:sp>
      <p:sp>
        <p:nvSpPr>
          <p:cNvPr id="236547" name="Rectangle 3">
            <a:extLst>
              <a:ext uri="{FF2B5EF4-FFF2-40B4-BE49-F238E27FC236}">
                <a16:creationId xmlns:a16="http://schemas.microsoft.com/office/drawing/2014/main" id="{F18D0FAA-E25A-324A-929A-8E01EADFC90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a:cs typeface="+mn-cs"/>
            </a:endParaRPr>
          </a:p>
        </p:txBody>
      </p:sp>
    </p:spTree>
    <p:extLst>
      <p:ext uri="{BB962C8B-B14F-4D97-AF65-F5344CB8AC3E}">
        <p14:creationId xmlns:p14="http://schemas.microsoft.com/office/powerpoint/2010/main" val="3152505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43894-7A2F-CB46-9431-0ACB2E1AF84D}" type="slidenum">
              <a:rPr lang="en-US" smtClean="0"/>
              <a:t>8</a:t>
            </a:fld>
            <a:endParaRPr lang="en-US"/>
          </a:p>
        </p:txBody>
      </p:sp>
    </p:spTree>
    <p:extLst>
      <p:ext uri="{BB962C8B-B14F-4D97-AF65-F5344CB8AC3E}">
        <p14:creationId xmlns:p14="http://schemas.microsoft.com/office/powerpoint/2010/main" val="422560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8115A177-2CE0-0347-99B8-275572CDCCE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E1689480-1818-184F-B18A-974D6B6C3C47}" type="slidenum">
              <a:rPr lang="en-US" altLang="en-US" sz="1200" smtClean="0"/>
              <a:pPr/>
              <a:t>12</a:t>
            </a:fld>
            <a:endParaRPr lang="en-US" altLang="en-US" sz="1200"/>
          </a:p>
        </p:txBody>
      </p:sp>
      <p:sp>
        <p:nvSpPr>
          <p:cNvPr id="100354" name="Rectangle 2">
            <a:extLst>
              <a:ext uri="{FF2B5EF4-FFF2-40B4-BE49-F238E27FC236}">
                <a16:creationId xmlns:a16="http://schemas.microsoft.com/office/drawing/2014/main" id="{585C63B4-0D5D-ED44-8E30-805E0819627D}"/>
              </a:ext>
            </a:extLst>
          </p:cNvPr>
          <p:cNvSpPr>
            <a:spLocks noGrp="1" noRot="1" noChangeAspect="1" noChangeArrowheads="1" noTextEdit="1"/>
          </p:cNvSpPr>
          <p:nvPr>
            <p:ph type="sldImg"/>
          </p:nvPr>
        </p:nvSpPr>
        <p:spPr>
          <a:solidFill>
            <a:srgbClr val="FFFFFF"/>
          </a:solidFill>
          <a:ln/>
        </p:spPr>
      </p:sp>
      <p:sp>
        <p:nvSpPr>
          <p:cNvPr id="287747" name="Rectangle 3">
            <a:extLst>
              <a:ext uri="{FF2B5EF4-FFF2-40B4-BE49-F238E27FC236}">
                <a16:creationId xmlns:a16="http://schemas.microsoft.com/office/drawing/2014/main" id="{0DAB214A-AF9D-0B4D-8580-3EE55EE5243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a:cs typeface="+mn-cs"/>
            </a:endParaRPr>
          </a:p>
        </p:txBody>
      </p:sp>
    </p:spTree>
    <p:extLst>
      <p:ext uri="{BB962C8B-B14F-4D97-AF65-F5344CB8AC3E}">
        <p14:creationId xmlns:p14="http://schemas.microsoft.com/office/powerpoint/2010/main" val="787646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D043894-7A2F-CB46-9431-0ACB2E1AF84D}" type="slidenum">
              <a:rPr lang="en-US" smtClean="0"/>
              <a:t>15</a:t>
            </a:fld>
            <a:endParaRPr lang="en-US"/>
          </a:p>
        </p:txBody>
      </p:sp>
    </p:spTree>
    <p:extLst>
      <p:ext uri="{BB962C8B-B14F-4D97-AF65-F5344CB8AC3E}">
        <p14:creationId xmlns:p14="http://schemas.microsoft.com/office/powerpoint/2010/main" val="41588450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031">
            <a:extLst>
              <a:ext uri="{FF2B5EF4-FFF2-40B4-BE49-F238E27FC236}">
                <a16:creationId xmlns:a16="http://schemas.microsoft.com/office/drawing/2014/main" id="{0AFFF3CE-2D9C-4C43-AE7E-C6292542A48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39DD2739-C1B2-274F-90C5-C2857A9CE004}" type="slidenum">
              <a:rPr lang="en-US" altLang="en-US" sz="1200" smtClean="0"/>
              <a:pPr/>
              <a:t>16</a:t>
            </a:fld>
            <a:endParaRPr lang="en-US" altLang="en-US" sz="1200"/>
          </a:p>
        </p:txBody>
      </p:sp>
      <p:sp>
        <p:nvSpPr>
          <p:cNvPr id="98306" name="Rectangle 2">
            <a:extLst>
              <a:ext uri="{FF2B5EF4-FFF2-40B4-BE49-F238E27FC236}">
                <a16:creationId xmlns:a16="http://schemas.microsoft.com/office/drawing/2014/main" id="{4B926F10-5677-114A-A791-E567412E8A0F}"/>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FE161913-7180-E84C-B9BA-AF06144A03E0}"/>
              </a:ext>
            </a:extLst>
          </p:cNvPr>
          <p:cNvSpPr>
            <a:spLocks noGrp="1" noChangeArrowheads="1"/>
          </p:cNvSpPr>
          <p:nvPr>
            <p:ph type="body" idx="1"/>
          </p:nvPr>
        </p:nvSpPr>
        <p:spPr/>
        <p:txBody>
          <a:bodyPr/>
          <a:lstStyle/>
          <a:p>
            <a:pPr>
              <a:defRPr/>
            </a:pPr>
            <a:endParaRPr lang="en-US">
              <a:cs typeface="+mn-cs"/>
            </a:endParaRPr>
          </a:p>
        </p:txBody>
      </p:sp>
    </p:spTree>
    <p:extLst>
      <p:ext uri="{BB962C8B-B14F-4D97-AF65-F5344CB8AC3E}">
        <p14:creationId xmlns:p14="http://schemas.microsoft.com/office/powerpoint/2010/main" val="265872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43894-7A2F-CB46-9431-0ACB2E1AF84D}" type="slidenum">
              <a:rPr lang="en-US" smtClean="0"/>
              <a:t>17</a:t>
            </a:fld>
            <a:endParaRPr lang="en-US"/>
          </a:p>
        </p:txBody>
      </p:sp>
    </p:spTree>
    <p:extLst>
      <p:ext uri="{BB962C8B-B14F-4D97-AF65-F5344CB8AC3E}">
        <p14:creationId xmlns:p14="http://schemas.microsoft.com/office/powerpoint/2010/main" val="1372946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9B0BAC22-E077-E845-AA66-D4C1D360D7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F69AD9-69BC-234C-AFC2-205BF29678F5}" type="slidenum">
              <a:rPr lang="en-US" altLang="en-US" sz="1200" smtClean="0"/>
              <a:pPr/>
              <a:t>19</a:t>
            </a:fld>
            <a:endParaRPr lang="en-US" altLang="en-US" sz="1200"/>
          </a:p>
        </p:txBody>
      </p:sp>
      <p:sp>
        <p:nvSpPr>
          <p:cNvPr id="157698" name="Rectangle 2">
            <a:extLst>
              <a:ext uri="{FF2B5EF4-FFF2-40B4-BE49-F238E27FC236}">
                <a16:creationId xmlns:a16="http://schemas.microsoft.com/office/drawing/2014/main" id="{7CA5146B-E59B-5845-B515-2C673E6F4DCC}"/>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FE68EB94-DFFF-7842-BF9E-47D1B0E82429}"/>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12229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9B0BAC22-E077-E845-AA66-D4C1D360D7C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ea typeface="ＭＳ Ｐゴシック" panose="020B0600070205080204" pitchFamily="34" charset="-128"/>
              </a:defRPr>
            </a:lvl1pPr>
            <a:lvl2pPr marL="742950" indent="-285750">
              <a:defRPr sz="2400">
                <a:solidFill>
                  <a:schemeClr val="tx1"/>
                </a:solidFill>
                <a:latin typeface="Times" pitchFamily="2" charset="0"/>
                <a:ea typeface="ＭＳ Ｐゴシック" panose="020B0600070205080204" pitchFamily="34" charset="-128"/>
              </a:defRPr>
            </a:lvl2pPr>
            <a:lvl3pPr marL="1143000" indent="-228600">
              <a:defRPr sz="2400">
                <a:solidFill>
                  <a:schemeClr val="tx1"/>
                </a:solidFill>
                <a:latin typeface="Times" pitchFamily="2" charset="0"/>
                <a:ea typeface="ＭＳ Ｐゴシック" panose="020B0600070205080204" pitchFamily="34" charset="-128"/>
              </a:defRPr>
            </a:lvl3pPr>
            <a:lvl4pPr marL="1600200" indent="-228600">
              <a:defRPr sz="2400">
                <a:solidFill>
                  <a:schemeClr val="tx1"/>
                </a:solidFill>
                <a:latin typeface="Times" pitchFamily="2" charset="0"/>
                <a:ea typeface="ＭＳ Ｐゴシック" panose="020B0600070205080204" pitchFamily="34" charset="-128"/>
              </a:defRPr>
            </a:lvl4pPr>
            <a:lvl5pPr marL="2057400" indent="-228600">
              <a:defRPr sz="2400">
                <a:solidFill>
                  <a:schemeClr val="tx1"/>
                </a:solidFill>
                <a:latin typeface="Times" pitchFamily="2"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ＭＳ Ｐゴシック" panose="020B0600070205080204" pitchFamily="34" charset="-128"/>
              </a:defRPr>
            </a:lvl9pPr>
          </a:lstStyle>
          <a:p>
            <a:fld id="{C9F69AD9-69BC-234C-AFC2-205BF29678F5}" type="slidenum">
              <a:rPr lang="en-US" altLang="en-US" sz="1200" smtClean="0"/>
              <a:pPr/>
              <a:t>20</a:t>
            </a:fld>
            <a:endParaRPr lang="en-US" altLang="en-US" sz="1200"/>
          </a:p>
        </p:txBody>
      </p:sp>
      <p:sp>
        <p:nvSpPr>
          <p:cNvPr id="157698" name="Rectangle 2">
            <a:extLst>
              <a:ext uri="{FF2B5EF4-FFF2-40B4-BE49-F238E27FC236}">
                <a16:creationId xmlns:a16="http://schemas.microsoft.com/office/drawing/2014/main" id="{7CA5146B-E59B-5845-B515-2C673E6F4DCC}"/>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FE68EB94-DFFF-7842-BF9E-47D1B0E82429}"/>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569458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6BBFE-9196-5A49-A3F7-F43E904D2B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0FCF14-534A-F646-95D1-B1BABE6870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61F2DF-3E03-E14B-911C-32AA451E61C6}"/>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5" name="Footer Placeholder 4">
            <a:extLst>
              <a:ext uri="{FF2B5EF4-FFF2-40B4-BE49-F238E27FC236}">
                <a16:creationId xmlns:a16="http://schemas.microsoft.com/office/drawing/2014/main" id="{4CCFBE5F-09A6-8C47-AE92-162AEB512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DA48D3-4AE0-764E-83CA-5B448EF607B5}"/>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1942632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D7FD5-6AD6-4040-A623-7D177625DD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A96D30-FA35-A94E-985B-CE6C1BC72EE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061D91-7982-CA41-8653-84B58E8C00DA}"/>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5" name="Footer Placeholder 4">
            <a:extLst>
              <a:ext uri="{FF2B5EF4-FFF2-40B4-BE49-F238E27FC236}">
                <a16:creationId xmlns:a16="http://schemas.microsoft.com/office/drawing/2014/main" id="{83C712CB-C289-804B-8A0A-D48DDC811D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3CC7F-AFF3-EB4E-A324-1B77F4827B23}"/>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966799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6412A6-A1FE-464E-8C4E-BE4CA47E5D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A365C17-7D7A-C241-847D-8628596D0A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19EB48-E6EC-164F-92B0-3C0A5AECC679}"/>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5" name="Footer Placeholder 4">
            <a:extLst>
              <a:ext uri="{FF2B5EF4-FFF2-40B4-BE49-F238E27FC236}">
                <a16:creationId xmlns:a16="http://schemas.microsoft.com/office/drawing/2014/main" id="{0E3E6C3C-F427-9745-B2AA-46C278909E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C2C2FC-BD8F-D443-89FA-77D369B4A418}"/>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2272260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13BDFC7-CD42-9B4C-B71C-C0691DA86FF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FBC6EE-1D80-2D4F-86D0-F1E6716957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092D572-7243-EB45-BE8F-7C2A26E2121A}"/>
              </a:ext>
            </a:extLst>
          </p:cNvPr>
          <p:cNvSpPr>
            <a:spLocks noGrp="1" noChangeArrowheads="1"/>
          </p:cNvSpPr>
          <p:nvPr>
            <p:ph type="sldNum" sz="quarter" idx="12"/>
          </p:nvPr>
        </p:nvSpPr>
        <p:spPr>
          <a:ln/>
        </p:spPr>
        <p:txBody>
          <a:bodyPr/>
          <a:lstStyle>
            <a:lvl1pPr>
              <a:defRPr/>
            </a:lvl1pPr>
          </a:lstStyle>
          <a:p>
            <a:pPr>
              <a:defRPr/>
            </a:pPr>
            <a:fld id="{BF3BEFCD-ADAD-6947-9BFE-BD64B97E5EFC}" type="slidenum">
              <a:rPr lang="en-US" altLang="en-US"/>
              <a:pPr>
                <a:defRPr/>
              </a:pPr>
              <a:t>‹#›</a:t>
            </a:fld>
            <a:endParaRPr lang="en-US" altLang="en-US"/>
          </a:p>
        </p:txBody>
      </p:sp>
    </p:spTree>
    <p:extLst>
      <p:ext uri="{BB962C8B-B14F-4D97-AF65-F5344CB8AC3E}">
        <p14:creationId xmlns:p14="http://schemas.microsoft.com/office/powerpoint/2010/main" val="2722305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pPr lvl="0"/>
            <a:endParaRPr lang="en-US" noProof="0"/>
          </a:p>
        </p:txBody>
      </p:sp>
      <p:sp>
        <p:nvSpPr>
          <p:cNvPr id="4" name="Rectangle 4">
            <a:extLst>
              <a:ext uri="{FF2B5EF4-FFF2-40B4-BE49-F238E27FC236}">
                <a16:creationId xmlns:a16="http://schemas.microsoft.com/office/drawing/2014/main" id="{DE2471D2-00B4-3844-A4B0-896E084F3BA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E0028E0-2CCF-D542-BAF1-B83AA287F7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B29416A-E219-B848-BEEC-4F868E44F6F2}"/>
              </a:ext>
            </a:extLst>
          </p:cNvPr>
          <p:cNvSpPr>
            <a:spLocks noGrp="1" noChangeArrowheads="1"/>
          </p:cNvSpPr>
          <p:nvPr>
            <p:ph type="sldNum" sz="quarter" idx="12"/>
          </p:nvPr>
        </p:nvSpPr>
        <p:spPr>
          <a:ln/>
        </p:spPr>
        <p:txBody>
          <a:bodyPr/>
          <a:lstStyle>
            <a:lvl1pPr>
              <a:defRPr/>
            </a:lvl1pPr>
          </a:lstStyle>
          <a:p>
            <a:pPr>
              <a:defRPr/>
            </a:pPr>
            <a:fld id="{660D8FE3-88BC-C446-B5AC-24534DC4EEF5}" type="slidenum">
              <a:rPr lang="en-US" altLang="en-US"/>
              <a:pPr>
                <a:defRPr/>
              </a:pPr>
              <a:t>‹#›</a:t>
            </a:fld>
            <a:endParaRPr lang="en-US" altLang="en-US"/>
          </a:p>
        </p:txBody>
      </p:sp>
    </p:spTree>
    <p:extLst>
      <p:ext uri="{BB962C8B-B14F-4D97-AF65-F5344CB8AC3E}">
        <p14:creationId xmlns:p14="http://schemas.microsoft.com/office/powerpoint/2010/main" val="286430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CB0F3-8231-694D-BB04-EC140322A3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67ECF0-5F5F-4041-A9C3-2D29674B30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9F759-12FF-D349-951F-69F3D570CC82}"/>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5" name="Footer Placeholder 4">
            <a:extLst>
              <a:ext uri="{FF2B5EF4-FFF2-40B4-BE49-F238E27FC236}">
                <a16:creationId xmlns:a16="http://schemas.microsoft.com/office/drawing/2014/main" id="{BF7E9D86-5A27-4743-9749-C3BCDB4A19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7513B7-5D38-784B-9BB5-D61C74B4583E}"/>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4082195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0A8BA5-5717-1842-B79B-A48554AAAE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6E298FF-9D51-E24B-875E-23CB2DBC30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C7B6A1C-5F24-774D-8AF9-5C4AAE78D906}"/>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5" name="Footer Placeholder 4">
            <a:extLst>
              <a:ext uri="{FF2B5EF4-FFF2-40B4-BE49-F238E27FC236}">
                <a16:creationId xmlns:a16="http://schemas.microsoft.com/office/drawing/2014/main" id="{D078A644-60EA-4D42-ADCA-F140E9E531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953DCD-4851-3247-BCE0-C827DD4F36AB}"/>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1713658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689C6-1C53-0848-B0AA-C1256DFDE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5CEF0-B3F3-424D-8F20-A7E4176624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E0D528-C9B5-7745-8B4C-51916A8BA2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ABEFF59-3C2E-D245-B37D-4EA360D7A8B9}"/>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6" name="Footer Placeholder 5">
            <a:extLst>
              <a:ext uri="{FF2B5EF4-FFF2-40B4-BE49-F238E27FC236}">
                <a16:creationId xmlns:a16="http://schemas.microsoft.com/office/drawing/2014/main" id="{D7B8AB49-5574-AD48-90D5-E51E4DC76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F632A-C773-7643-91FB-1736DAF84893}"/>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2148228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05D92-6011-B640-8F05-24BA575A97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A4E069-D96C-F842-9A1B-43C0650511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BB82D03-C6F1-5C4C-B040-EDB36DD394B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29AC974-0862-3D47-9B29-3EFB02BD7E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E92C0EE-6A68-3D4F-82B7-E111A909EFB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CA9D51-5AEA-6B48-8E88-A201D11300B1}"/>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8" name="Footer Placeholder 7">
            <a:extLst>
              <a:ext uri="{FF2B5EF4-FFF2-40B4-BE49-F238E27FC236}">
                <a16:creationId xmlns:a16="http://schemas.microsoft.com/office/drawing/2014/main" id="{1C8665CB-DAE6-584E-973B-F632073B8D5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2CDA3D-B148-B643-B3DF-A7CE40E5B2FB}"/>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163449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9845B-50F8-D24E-9BE5-F607AF27E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59DCD4-F4E9-4D4B-839B-0C8D79E15326}"/>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4" name="Footer Placeholder 3">
            <a:extLst>
              <a:ext uri="{FF2B5EF4-FFF2-40B4-BE49-F238E27FC236}">
                <a16:creationId xmlns:a16="http://schemas.microsoft.com/office/drawing/2014/main" id="{49249550-42AE-BB4C-A54C-7BE2046E9F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D85B2B-98B9-4340-953B-CB7F2278B3F2}"/>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317349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F561A4-9941-484C-B046-31FB499281E9}"/>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3" name="Footer Placeholder 2">
            <a:extLst>
              <a:ext uri="{FF2B5EF4-FFF2-40B4-BE49-F238E27FC236}">
                <a16:creationId xmlns:a16="http://schemas.microsoft.com/office/drawing/2014/main" id="{AC6D9E5F-5865-7748-8743-5A12905800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1677F12-E545-E640-A07F-C5A092BDC1E7}"/>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116983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7A2EE-2AFD-574C-B93A-B539C0E07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EE92DE-390E-7444-8B1A-DC66A0C11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AD2962-5964-7447-89A3-0BBC685515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D15A15F-CD67-8345-A487-084B08F99EAB}"/>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6" name="Footer Placeholder 5">
            <a:extLst>
              <a:ext uri="{FF2B5EF4-FFF2-40B4-BE49-F238E27FC236}">
                <a16:creationId xmlns:a16="http://schemas.microsoft.com/office/drawing/2014/main" id="{10763F09-E3C5-614F-8F71-EF5DF4014A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7BDE2C-7B95-4048-9E3C-160CEFC57089}"/>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2995381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7CDD5-9C7A-E845-AE20-9C2C88B79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90E52F-F87A-C64E-AD5E-AF10BF85B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1693BB-3E8B-8044-B7F7-6FD2DBA519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0A4A9F-5E30-F44F-B5C3-1601C707580D}"/>
              </a:ext>
            </a:extLst>
          </p:cNvPr>
          <p:cNvSpPr>
            <a:spLocks noGrp="1"/>
          </p:cNvSpPr>
          <p:nvPr>
            <p:ph type="dt" sz="half" idx="10"/>
          </p:nvPr>
        </p:nvSpPr>
        <p:spPr/>
        <p:txBody>
          <a:bodyPr/>
          <a:lstStyle/>
          <a:p>
            <a:fld id="{FCD35967-B662-E248-AA08-B1A64933A278}" type="datetimeFigureOut">
              <a:rPr lang="en-US" smtClean="0"/>
              <a:t>3/20/20</a:t>
            </a:fld>
            <a:endParaRPr lang="en-US"/>
          </a:p>
        </p:txBody>
      </p:sp>
      <p:sp>
        <p:nvSpPr>
          <p:cNvPr id="6" name="Footer Placeholder 5">
            <a:extLst>
              <a:ext uri="{FF2B5EF4-FFF2-40B4-BE49-F238E27FC236}">
                <a16:creationId xmlns:a16="http://schemas.microsoft.com/office/drawing/2014/main" id="{DA054DC1-CDE9-7944-9F31-1B223DA65D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26C78F-296D-4243-8487-D2041512FCAE}"/>
              </a:ext>
            </a:extLst>
          </p:cNvPr>
          <p:cNvSpPr>
            <a:spLocks noGrp="1"/>
          </p:cNvSpPr>
          <p:nvPr>
            <p:ph type="sldNum" sz="quarter" idx="12"/>
          </p:nvPr>
        </p:nvSpPr>
        <p:spPr/>
        <p:txBody>
          <a:bodyPr/>
          <a:lstStyle/>
          <a:p>
            <a:fld id="{C2F282A8-20D3-9F43-B543-CEC09360AEB1}" type="slidenum">
              <a:rPr lang="en-US" smtClean="0"/>
              <a:t>‹#›</a:t>
            </a:fld>
            <a:endParaRPr lang="en-US"/>
          </a:p>
        </p:txBody>
      </p:sp>
    </p:spTree>
    <p:extLst>
      <p:ext uri="{BB962C8B-B14F-4D97-AF65-F5344CB8AC3E}">
        <p14:creationId xmlns:p14="http://schemas.microsoft.com/office/powerpoint/2010/main" val="3218572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BC3E31-5CAC-8B4C-BEB0-2C18A4183F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358B25-7DF1-4744-B4CE-2842B35A08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A8D750-514A-834F-8142-8564EBE30A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35967-B662-E248-AA08-B1A64933A278}" type="datetimeFigureOut">
              <a:rPr lang="en-US" smtClean="0"/>
              <a:t>3/20/20</a:t>
            </a:fld>
            <a:endParaRPr lang="en-US"/>
          </a:p>
        </p:txBody>
      </p:sp>
      <p:sp>
        <p:nvSpPr>
          <p:cNvPr id="5" name="Footer Placeholder 4">
            <a:extLst>
              <a:ext uri="{FF2B5EF4-FFF2-40B4-BE49-F238E27FC236}">
                <a16:creationId xmlns:a16="http://schemas.microsoft.com/office/drawing/2014/main" id="{873FBA0C-EB0B-9247-B8DC-7D2A1F3A2B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75442F8-CF6A-E041-B937-7D4C11C9F75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F282A8-20D3-9F43-B543-CEC09360AEB1}" type="slidenum">
              <a:rPr lang="en-US" smtClean="0"/>
              <a:t>‹#›</a:t>
            </a:fld>
            <a:endParaRPr lang="en-US"/>
          </a:p>
        </p:txBody>
      </p:sp>
    </p:spTree>
    <p:extLst>
      <p:ext uri="{BB962C8B-B14F-4D97-AF65-F5344CB8AC3E}">
        <p14:creationId xmlns:p14="http://schemas.microsoft.com/office/powerpoint/2010/main" val="14390465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3.gif"/><Relationship Id="rId4" Type="http://schemas.openxmlformats.org/officeDocument/2006/relationships/image" Target="../media/image32.tiff"/></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jp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762474A-9D09-F24F-B655-00D8CD7C29A4}"/>
              </a:ext>
            </a:extLst>
          </p:cNvPr>
          <p:cNvSpPr txBox="1"/>
          <p:nvPr/>
        </p:nvSpPr>
        <p:spPr>
          <a:xfrm>
            <a:off x="401190" y="0"/>
            <a:ext cx="10373674" cy="769441"/>
          </a:xfrm>
          <a:prstGeom prst="rect">
            <a:avLst/>
          </a:prstGeom>
          <a:noFill/>
        </p:spPr>
        <p:txBody>
          <a:bodyPr wrap="none" rtlCol="0">
            <a:spAutoFit/>
          </a:bodyPr>
          <a:lstStyle/>
          <a:p>
            <a:r>
              <a:rPr lang="en-US" sz="4400" dirty="0">
                <a:solidFill>
                  <a:schemeClr val="bg1"/>
                </a:solidFill>
              </a:rPr>
              <a:t>Overpopulation drives most of our problems</a:t>
            </a:r>
          </a:p>
        </p:txBody>
      </p:sp>
      <p:pic>
        <p:nvPicPr>
          <p:cNvPr id="2" name="Picture 1">
            <a:extLst>
              <a:ext uri="{FF2B5EF4-FFF2-40B4-BE49-F238E27FC236}">
                <a16:creationId xmlns:a16="http://schemas.microsoft.com/office/drawing/2014/main" id="{D50AFDEA-DEF7-8349-AEAC-AFE21FD2590B}"/>
              </a:ext>
            </a:extLst>
          </p:cNvPr>
          <p:cNvPicPr>
            <a:picLocks noChangeAspect="1"/>
          </p:cNvPicPr>
          <p:nvPr/>
        </p:nvPicPr>
        <p:blipFill>
          <a:blip r:embed="rId2"/>
          <a:stretch>
            <a:fillRect/>
          </a:stretch>
        </p:blipFill>
        <p:spPr>
          <a:xfrm>
            <a:off x="1499799" y="0"/>
            <a:ext cx="9192401" cy="6858000"/>
          </a:xfrm>
          <a:prstGeom prst="rect">
            <a:avLst/>
          </a:prstGeom>
        </p:spPr>
      </p:pic>
      <p:sp>
        <p:nvSpPr>
          <p:cNvPr id="5" name="TextBox 4">
            <a:extLst>
              <a:ext uri="{FF2B5EF4-FFF2-40B4-BE49-F238E27FC236}">
                <a16:creationId xmlns:a16="http://schemas.microsoft.com/office/drawing/2014/main" id="{992C1E25-E0D4-3640-873B-C9E8A71B0A66}"/>
              </a:ext>
            </a:extLst>
          </p:cNvPr>
          <p:cNvSpPr txBox="1"/>
          <p:nvPr/>
        </p:nvSpPr>
        <p:spPr>
          <a:xfrm>
            <a:off x="1702191" y="998807"/>
            <a:ext cx="3436262" cy="769441"/>
          </a:xfrm>
          <a:prstGeom prst="rect">
            <a:avLst/>
          </a:prstGeom>
          <a:noFill/>
        </p:spPr>
        <p:txBody>
          <a:bodyPr wrap="none" rtlCol="0">
            <a:spAutoFit/>
          </a:bodyPr>
          <a:lstStyle/>
          <a:p>
            <a:r>
              <a:rPr lang="en-US" sz="4400" b="1" dirty="0">
                <a:solidFill>
                  <a:schemeClr val="bg2"/>
                </a:solidFill>
              </a:rPr>
              <a:t>Our Afterlives</a:t>
            </a:r>
          </a:p>
        </p:txBody>
      </p:sp>
      <p:sp>
        <p:nvSpPr>
          <p:cNvPr id="3" name="TextBox 2">
            <a:extLst>
              <a:ext uri="{FF2B5EF4-FFF2-40B4-BE49-F238E27FC236}">
                <a16:creationId xmlns:a16="http://schemas.microsoft.com/office/drawing/2014/main" id="{ACF22C4C-3150-8A46-8696-6861EE863639}"/>
              </a:ext>
            </a:extLst>
          </p:cNvPr>
          <p:cNvSpPr txBox="1"/>
          <p:nvPr/>
        </p:nvSpPr>
        <p:spPr>
          <a:xfrm>
            <a:off x="7568417" y="5574196"/>
            <a:ext cx="3130985" cy="1446550"/>
          </a:xfrm>
          <a:prstGeom prst="rect">
            <a:avLst/>
          </a:prstGeom>
          <a:noFill/>
        </p:spPr>
        <p:txBody>
          <a:bodyPr wrap="none" rtlCol="0">
            <a:spAutoFit/>
          </a:bodyPr>
          <a:lstStyle/>
          <a:p>
            <a:pPr>
              <a:lnSpc>
                <a:spcPts val="4200"/>
              </a:lnSpc>
            </a:pPr>
            <a:r>
              <a:rPr lang="en-US" sz="4000" b="1" dirty="0"/>
              <a:t>Future </a:t>
            </a:r>
          </a:p>
          <a:p>
            <a:pPr>
              <a:lnSpc>
                <a:spcPts val="4200"/>
              </a:lnSpc>
            </a:pPr>
            <a:r>
              <a:rPr lang="en-US" sz="4000" b="1" dirty="0"/>
              <a:t>   Generations</a:t>
            </a:r>
          </a:p>
          <a:p>
            <a:endParaRPr lang="en-US" dirty="0"/>
          </a:p>
        </p:txBody>
      </p:sp>
    </p:spTree>
    <p:extLst>
      <p:ext uri="{BB962C8B-B14F-4D97-AF65-F5344CB8AC3E}">
        <p14:creationId xmlns:p14="http://schemas.microsoft.com/office/powerpoint/2010/main" val="2937323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220470-543C-9B43-B99F-D83CFE8F7ABE}"/>
              </a:ext>
            </a:extLst>
          </p:cNvPr>
          <p:cNvPicPr>
            <a:picLocks noChangeAspect="1"/>
          </p:cNvPicPr>
          <p:nvPr/>
        </p:nvPicPr>
        <p:blipFill>
          <a:blip r:embed="rId2"/>
          <a:stretch>
            <a:fillRect/>
          </a:stretch>
        </p:blipFill>
        <p:spPr>
          <a:xfrm>
            <a:off x="1390074" y="828955"/>
            <a:ext cx="9050867" cy="6029045"/>
          </a:xfrm>
          <a:prstGeom prst="rect">
            <a:avLst/>
          </a:prstGeom>
        </p:spPr>
      </p:pic>
      <p:sp>
        <p:nvSpPr>
          <p:cNvPr id="2" name="Rectangle 1">
            <a:extLst>
              <a:ext uri="{FF2B5EF4-FFF2-40B4-BE49-F238E27FC236}">
                <a16:creationId xmlns:a16="http://schemas.microsoft.com/office/drawing/2014/main" id="{7CD0BB77-86A5-4846-B6A4-883E9FB4842B}"/>
              </a:ext>
            </a:extLst>
          </p:cNvPr>
          <p:cNvSpPr/>
          <p:nvPr/>
        </p:nvSpPr>
        <p:spPr>
          <a:xfrm>
            <a:off x="299256" y="5808917"/>
            <a:ext cx="11709864" cy="584775"/>
          </a:xfrm>
          <a:prstGeom prst="rect">
            <a:avLst/>
          </a:prstGeom>
        </p:spPr>
        <p:txBody>
          <a:bodyPr wrap="square">
            <a:spAutoFit/>
          </a:bodyPr>
          <a:lstStyle/>
          <a:p>
            <a:r>
              <a:rPr lang="en-US" sz="3200" b="1" dirty="0">
                <a:solidFill>
                  <a:schemeClr val="bg1"/>
                </a:solidFill>
              </a:rPr>
              <a:t>Per Capita Energy Consumption </a:t>
            </a:r>
            <a:r>
              <a:rPr lang="en-US" sz="3200" dirty="0">
                <a:solidFill>
                  <a:schemeClr val="bg1"/>
                </a:solidFill>
              </a:rPr>
              <a:t>times </a:t>
            </a:r>
            <a:r>
              <a:rPr lang="en-US" sz="3200" b="1" dirty="0">
                <a:solidFill>
                  <a:schemeClr val="bg1"/>
                </a:solidFill>
              </a:rPr>
              <a:t>Population</a:t>
            </a:r>
            <a:r>
              <a:rPr lang="en-US" sz="3200" dirty="0">
                <a:solidFill>
                  <a:schemeClr val="bg1"/>
                </a:solidFill>
              </a:rPr>
              <a:t> = </a:t>
            </a:r>
            <a:r>
              <a:rPr lang="en-US" sz="3200" b="1" dirty="0">
                <a:solidFill>
                  <a:schemeClr val="bg1"/>
                </a:solidFill>
              </a:rPr>
              <a:t>Global Warming</a:t>
            </a:r>
          </a:p>
        </p:txBody>
      </p:sp>
    </p:spTree>
    <p:extLst>
      <p:ext uri="{BB962C8B-B14F-4D97-AF65-F5344CB8AC3E}">
        <p14:creationId xmlns:p14="http://schemas.microsoft.com/office/powerpoint/2010/main" val="1188402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5844FE-3C29-FC42-87B0-D5CBF6ADD4E8}"/>
              </a:ext>
            </a:extLst>
          </p:cNvPr>
          <p:cNvPicPr>
            <a:picLocks noChangeAspect="1"/>
          </p:cNvPicPr>
          <p:nvPr/>
        </p:nvPicPr>
        <p:blipFill>
          <a:blip r:embed="rId2"/>
          <a:stretch>
            <a:fillRect/>
          </a:stretch>
        </p:blipFill>
        <p:spPr>
          <a:xfrm>
            <a:off x="0" y="-228134"/>
            <a:ext cx="12224341" cy="6146800"/>
          </a:xfrm>
          <a:prstGeom prst="rect">
            <a:avLst/>
          </a:prstGeom>
        </p:spPr>
      </p:pic>
      <p:sp>
        <p:nvSpPr>
          <p:cNvPr id="3" name="TextBox 2">
            <a:extLst>
              <a:ext uri="{FF2B5EF4-FFF2-40B4-BE49-F238E27FC236}">
                <a16:creationId xmlns:a16="http://schemas.microsoft.com/office/drawing/2014/main" id="{1A67F5A1-88E4-8546-9656-03106A890BA1}"/>
              </a:ext>
            </a:extLst>
          </p:cNvPr>
          <p:cNvSpPr txBox="1"/>
          <p:nvPr/>
        </p:nvSpPr>
        <p:spPr>
          <a:xfrm>
            <a:off x="-14068" y="5994702"/>
            <a:ext cx="12301637" cy="646331"/>
          </a:xfrm>
          <a:prstGeom prst="rect">
            <a:avLst/>
          </a:prstGeom>
          <a:noFill/>
        </p:spPr>
        <p:txBody>
          <a:bodyPr wrap="none" rtlCol="0">
            <a:spAutoFit/>
          </a:bodyPr>
          <a:lstStyle/>
          <a:p>
            <a:r>
              <a:rPr lang="en-US" sz="3600" b="1" dirty="0"/>
              <a:t>  We must reduce per-capita energy consumption &amp; Population</a:t>
            </a:r>
          </a:p>
        </p:txBody>
      </p:sp>
      <p:sp>
        <p:nvSpPr>
          <p:cNvPr id="4" name="TextBox 3">
            <a:extLst>
              <a:ext uri="{FF2B5EF4-FFF2-40B4-BE49-F238E27FC236}">
                <a16:creationId xmlns:a16="http://schemas.microsoft.com/office/drawing/2014/main" id="{C250CD45-C552-8947-AA79-1C80D2A0E562}"/>
              </a:ext>
            </a:extLst>
          </p:cNvPr>
          <p:cNvSpPr txBox="1"/>
          <p:nvPr/>
        </p:nvSpPr>
        <p:spPr>
          <a:xfrm>
            <a:off x="1696597" y="-11017"/>
            <a:ext cx="8793689" cy="646331"/>
          </a:xfrm>
          <a:prstGeom prst="rect">
            <a:avLst/>
          </a:prstGeom>
          <a:noFill/>
        </p:spPr>
        <p:txBody>
          <a:bodyPr wrap="none" rtlCol="0">
            <a:spAutoFit/>
          </a:bodyPr>
          <a:lstStyle/>
          <a:p>
            <a:r>
              <a:rPr lang="en-US" sz="3600" b="1" dirty="0"/>
              <a:t>Solar Panels are only a Short-term “Solution”</a:t>
            </a:r>
            <a:endParaRPr lang="en-US" sz="3600" dirty="0"/>
          </a:p>
        </p:txBody>
      </p:sp>
    </p:spTree>
    <p:extLst>
      <p:ext uri="{BB962C8B-B14F-4D97-AF65-F5344CB8AC3E}">
        <p14:creationId xmlns:p14="http://schemas.microsoft.com/office/powerpoint/2010/main" val="3574943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329CB1A6-3EB7-8C4D-A006-691FA8B8391B}"/>
              </a:ext>
            </a:extLst>
          </p:cNvPr>
          <p:cNvSpPr>
            <a:spLocks noGrp="1" noChangeArrowheads="1"/>
          </p:cNvSpPr>
          <p:nvPr>
            <p:ph type="title"/>
          </p:nvPr>
        </p:nvSpPr>
        <p:spPr>
          <a:xfrm>
            <a:off x="1905000" y="-152400"/>
            <a:ext cx="8991600" cy="6477000"/>
          </a:xfrm>
          <a:solidFill>
            <a:srgbClr val="FFFFFF">
              <a:alpha val="50195"/>
            </a:srgbClr>
          </a:solidFill>
        </p:spPr>
        <p:txBody>
          <a:bodyPr/>
          <a:lstStyle/>
          <a:p>
            <a:pPr algn="l">
              <a:lnSpc>
                <a:spcPct val="70000"/>
              </a:lnSpc>
            </a:pPr>
            <a:r>
              <a:rPr lang="en-US" altLang="ja-JP" sz="2000"/>
              <a:t>	</a:t>
            </a:r>
            <a:br>
              <a:rPr lang="en-US" altLang="ja-JP" sz="2000"/>
            </a:br>
            <a:r>
              <a:rPr lang="en-US" altLang="ja-JP" sz="2000"/>
              <a:t>	</a:t>
            </a:r>
            <a:r>
              <a:rPr lang="en-US" altLang="ja-JP" sz="2000" b="1"/>
              <a:t>	</a:t>
            </a:r>
            <a:endParaRPr lang="en-US" altLang="en-US" sz="2000" b="1"/>
          </a:p>
        </p:txBody>
      </p:sp>
      <p:sp>
        <p:nvSpPr>
          <p:cNvPr id="99331" name="Rectangle 1">
            <a:extLst>
              <a:ext uri="{FF2B5EF4-FFF2-40B4-BE49-F238E27FC236}">
                <a16:creationId xmlns:a16="http://schemas.microsoft.com/office/drawing/2014/main" id="{DA51D2D9-9519-F949-BB3D-36333C50A2AC}"/>
              </a:ext>
            </a:extLst>
          </p:cNvPr>
          <p:cNvSpPr>
            <a:spLocks noChangeArrowheads="1"/>
          </p:cNvSpPr>
          <p:nvPr/>
        </p:nvSpPr>
        <p:spPr bwMode="auto">
          <a:xfrm>
            <a:off x="7315200" y="5562601"/>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2400" b="1"/>
              <a:t>   </a:t>
            </a:r>
            <a:endParaRPr lang="en-US" altLang="en-US" sz="2000"/>
          </a:p>
        </p:txBody>
      </p:sp>
      <p:pic>
        <p:nvPicPr>
          <p:cNvPr id="2" name="Picture 1">
            <a:extLst>
              <a:ext uri="{FF2B5EF4-FFF2-40B4-BE49-F238E27FC236}">
                <a16:creationId xmlns:a16="http://schemas.microsoft.com/office/drawing/2014/main" id="{2853E907-8787-B24E-A4A8-85550A9EA30A}"/>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Effect>
                      <a14:brightnessContrast contrast="-20000"/>
                    </a14:imgEffect>
                  </a14:imgLayer>
                </a14:imgProps>
              </a:ext>
            </a:extLst>
          </a:blip>
          <a:stretch>
            <a:fillRect/>
          </a:stretch>
        </p:blipFill>
        <p:spPr>
          <a:xfrm>
            <a:off x="1194116" y="0"/>
            <a:ext cx="9821333" cy="6915395"/>
          </a:xfrm>
          <a:prstGeom prst="rect">
            <a:avLst/>
          </a:prstGeom>
        </p:spPr>
      </p:pic>
      <p:sp>
        <p:nvSpPr>
          <p:cNvPr id="3" name="TextBox 2">
            <a:extLst>
              <a:ext uri="{FF2B5EF4-FFF2-40B4-BE49-F238E27FC236}">
                <a16:creationId xmlns:a16="http://schemas.microsoft.com/office/drawing/2014/main" id="{E2581425-4B42-1E48-B3E2-92376E1C9F31}"/>
              </a:ext>
            </a:extLst>
          </p:cNvPr>
          <p:cNvSpPr txBox="1"/>
          <p:nvPr/>
        </p:nvSpPr>
        <p:spPr>
          <a:xfrm>
            <a:off x="1603716" y="5964701"/>
            <a:ext cx="8911607" cy="584775"/>
          </a:xfrm>
          <a:prstGeom prst="rect">
            <a:avLst/>
          </a:prstGeom>
          <a:noFill/>
        </p:spPr>
        <p:txBody>
          <a:bodyPr wrap="none" rtlCol="0">
            <a:spAutoFit/>
          </a:bodyPr>
          <a:lstStyle/>
          <a:p>
            <a:r>
              <a:rPr lang="en-US" sz="3200" b="1" dirty="0">
                <a:solidFill>
                  <a:schemeClr val="bg1"/>
                </a:solidFill>
              </a:rPr>
              <a:t>Wind Turbines won’t “solve” our “energy shortage”</a:t>
            </a:r>
          </a:p>
        </p:txBody>
      </p:sp>
      <p:sp>
        <p:nvSpPr>
          <p:cNvPr id="4" name="TextBox 3">
            <a:extLst>
              <a:ext uri="{FF2B5EF4-FFF2-40B4-BE49-F238E27FC236}">
                <a16:creationId xmlns:a16="http://schemas.microsoft.com/office/drawing/2014/main" id="{B7E73A4D-03AE-234E-8BC6-C99A3B8FC962}"/>
              </a:ext>
            </a:extLst>
          </p:cNvPr>
          <p:cNvSpPr txBox="1"/>
          <p:nvPr/>
        </p:nvSpPr>
        <p:spPr>
          <a:xfrm>
            <a:off x="1736767" y="158133"/>
            <a:ext cx="9088770" cy="1077218"/>
          </a:xfrm>
          <a:prstGeom prst="rect">
            <a:avLst/>
          </a:prstGeom>
          <a:noFill/>
        </p:spPr>
        <p:txBody>
          <a:bodyPr wrap="none" rtlCol="0">
            <a:spAutoFit/>
          </a:bodyPr>
          <a:lstStyle/>
          <a:p>
            <a:r>
              <a:rPr lang="en-US" sz="3200" b="1" dirty="0">
                <a:solidFill>
                  <a:schemeClr val="bg1"/>
                </a:solidFill>
              </a:rPr>
              <a:t>EROI = Energy return on investment</a:t>
            </a:r>
          </a:p>
          <a:p>
            <a:r>
              <a:rPr lang="en-US" sz="3200" dirty="0">
                <a:solidFill>
                  <a:schemeClr val="bg1"/>
                </a:solidFill>
              </a:rPr>
              <a:t>      Must  reduce energy consumption and population</a:t>
            </a:r>
          </a:p>
        </p:txBody>
      </p:sp>
    </p:spTree>
    <p:extLst>
      <p:ext uri="{BB962C8B-B14F-4D97-AF65-F5344CB8AC3E}">
        <p14:creationId xmlns:p14="http://schemas.microsoft.com/office/powerpoint/2010/main" val="2023365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50B74-750B-FA40-9F50-98F5BCEFA3D4}"/>
              </a:ext>
            </a:extLst>
          </p:cNvPr>
          <p:cNvSpPr txBox="1"/>
          <p:nvPr/>
        </p:nvSpPr>
        <p:spPr>
          <a:xfrm>
            <a:off x="432755" y="166377"/>
            <a:ext cx="11759245" cy="5109091"/>
          </a:xfrm>
          <a:prstGeom prst="rect">
            <a:avLst/>
          </a:prstGeom>
          <a:noFill/>
        </p:spPr>
        <p:txBody>
          <a:bodyPr wrap="none" rtlCol="0">
            <a:spAutoFit/>
          </a:bodyPr>
          <a:lstStyle/>
          <a:p>
            <a:r>
              <a:rPr lang="en-US" altLang="en-US" sz="4400" dirty="0">
                <a:ea typeface="ＭＳ Ｐゴシック" panose="020B0600070205080204" pitchFamily="34" charset="-128"/>
              </a:rPr>
              <a:t>The so-called </a:t>
            </a:r>
            <a:r>
              <a:rPr lang="en-US" altLang="en-US" sz="4400" b="1" dirty="0">
                <a:ea typeface="ＭＳ Ｐゴシック" panose="020B0600070205080204" pitchFamily="34" charset="-128"/>
              </a:rPr>
              <a:t>“Green New Deal” </a:t>
            </a:r>
            <a:r>
              <a:rPr lang="en-US" altLang="en-US" sz="4400" dirty="0">
                <a:ea typeface="ＭＳ Ｐゴシック" panose="020B0600070205080204" pitchFamily="34" charset="-128"/>
              </a:rPr>
              <a:t>fatally ignores </a:t>
            </a:r>
          </a:p>
          <a:p>
            <a:r>
              <a:rPr lang="en-US" altLang="en-US" sz="4400" dirty="0">
                <a:ea typeface="ＭＳ Ｐゴシック" panose="020B0600070205080204" pitchFamily="34" charset="-128"/>
              </a:rPr>
              <a:t>overpopulation and offers only symptomatic </a:t>
            </a:r>
          </a:p>
          <a:p>
            <a:r>
              <a:rPr lang="en-US" altLang="en-US" sz="4400" dirty="0">
                <a:ea typeface="ＭＳ Ｐゴシック" panose="020B0600070205080204" pitchFamily="34" charset="-128"/>
              </a:rPr>
              <a:t>short-term relief from global warming.  It is a </a:t>
            </a:r>
          </a:p>
          <a:p>
            <a:r>
              <a:rPr lang="en-US" altLang="en-US" sz="4400" dirty="0">
                <a:ea typeface="ＭＳ Ｐゴシック" panose="020B0600070205080204" pitchFamily="34" charset="-128"/>
              </a:rPr>
              <a:t>mere fantasy, a  delusionary hopeless pipe dream. </a:t>
            </a:r>
          </a:p>
          <a:p>
            <a:r>
              <a:rPr lang="en-US" sz="4400" b="1" dirty="0"/>
              <a:t>We must reduce both per capita energy </a:t>
            </a:r>
          </a:p>
          <a:p>
            <a:r>
              <a:rPr lang="en-US" sz="4400" b="1" dirty="0"/>
              <a:t>consumption and population growth!</a:t>
            </a:r>
          </a:p>
          <a:p>
            <a:endParaRPr lang="en-US" altLang="en-US" sz="4400" dirty="0">
              <a:ea typeface="ＭＳ Ｐゴシック" panose="020B0600070205080204" pitchFamily="34" charset="-128"/>
            </a:endParaRPr>
          </a:p>
          <a:p>
            <a:endParaRPr lang="en-US" dirty="0"/>
          </a:p>
        </p:txBody>
      </p:sp>
      <p:pic>
        <p:nvPicPr>
          <p:cNvPr id="3" name="Picture 2">
            <a:extLst>
              <a:ext uri="{FF2B5EF4-FFF2-40B4-BE49-F238E27FC236}">
                <a16:creationId xmlns:a16="http://schemas.microsoft.com/office/drawing/2014/main" id="{120AD531-1896-474A-BDD5-5304EE91591A}"/>
              </a:ext>
            </a:extLst>
          </p:cNvPr>
          <p:cNvPicPr>
            <a:picLocks noChangeAspect="1"/>
          </p:cNvPicPr>
          <p:nvPr/>
        </p:nvPicPr>
        <p:blipFill>
          <a:blip r:embed="rId2">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930165" y="4486102"/>
            <a:ext cx="9963807" cy="2850224"/>
          </a:xfrm>
          <a:prstGeom prst="rect">
            <a:avLst/>
          </a:prstGeom>
        </p:spPr>
      </p:pic>
    </p:spTree>
    <p:extLst>
      <p:ext uri="{BB962C8B-B14F-4D97-AF65-F5344CB8AC3E}">
        <p14:creationId xmlns:p14="http://schemas.microsoft.com/office/powerpoint/2010/main" val="4073510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25544B-0B07-2940-883D-1D03D15C63D3}"/>
              </a:ext>
            </a:extLst>
          </p:cNvPr>
          <p:cNvPicPr>
            <a:picLocks noChangeAspect="1"/>
          </p:cNvPicPr>
          <p:nvPr/>
        </p:nvPicPr>
        <p:blipFill>
          <a:blip r:embed="rId2"/>
          <a:stretch>
            <a:fillRect/>
          </a:stretch>
        </p:blipFill>
        <p:spPr>
          <a:xfrm>
            <a:off x="7061982" y="-284188"/>
            <a:ext cx="4961206" cy="6575877"/>
          </a:xfrm>
          <a:prstGeom prst="rect">
            <a:avLst/>
          </a:prstGeom>
        </p:spPr>
      </p:pic>
      <p:sp>
        <p:nvSpPr>
          <p:cNvPr id="2" name="TextBox 1">
            <a:extLst>
              <a:ext uri="{FF2B5EF4-FFF2-40B4-BE49-F238E27FC236}">
                <a16:creationId xmlns:a16="http://schemas.microsoft.com/office/drawing/2014/main" id="{1FF50B74-750B-FA40-9F50-98F5BCEFA3D4}"/>
              </a:ext>
            </a:extLst>
          </p:cNvPr>
          <p:cNvSpPr txBox="1"/>
          <p:nvPr/>
        </p:nvSpPr>
        <p:spPr>
          <a:xfrm>
            <a:off x="0" y="182881"/>
            <a:ext cx="12366912" cy="7017306"/>
          </a:xfrm>
          <a:prstGeom prst="rect">
            <a:avLst/>
          </a:prstGeom>
          <a:noFill/>
        </p:spPr>
        <p:txBody>
          <a:bodyPr wrap="none" rtlCol="0">
            <a:spAutoFit/>
          </a:bodyPr>
          <a:lstStyle/>
          <a:p>
            <a:r>
              <a:rPr lang="en-US" altLang="en-US" sz="2400" dirty="0">
                <a:latin typeface="Times New Roman" pitchFamily="2" charset="0"/>
                <a:ea typeface="ＭＳ Ｐゴシック" panose="020B0600070205080204" pitchFamily="34" charset="-128"/>
              </a:rPr>
              <a:t>Man did not have forever to harness the forces of the </a:t>
            </a:r>
          </a:p>
          <a:p>
            <a:r>
              <a:rPr lang="en-US" altLang="en-US" sz="2400" dirty="0">
                <a:latin typeface="Times New Roman" pitchFamily="2" charset="0"/>
                <a:ea typeface="ＭＳ Ｐゴシック" panose="020B0600070205080204" pitchFamily="34" charset="-128"/>
              </a:rPr>
              <a:t>sun and stars. The Sun was an elderly light, long past </a:t>
            </a:r>
          </a:p>
          <a:p>
            <a:r>
              <a:rPr lang="en-US" altLang="en-US" sz="2400" dirty="0">
                <a:latin typeface="Times New Roman" pitchFamily="2" charset="0"/>
                <a:ea typeface="ＭＳ Ｐゴシック" panose="020B0600070205080204" pitchFamily="34" charset="-128"/>
              </a:rPr>
              <a:t>the turbulent heat of youth, and would some day join </a:t>
            </a:r>
          </a:p>
          <a:p>
            <a:r>
              <a:rPr lang="en-US" altLang="en-US" sz="2400" dirty="0">
                <a:latin typeface="Times New Roman" pitchFamily="2" charset="0"/>
                <a:ea typeface="ＭＳ Ｐゴシック" panose="020B0600070205080204" pitchFamily="34" charset="-128"/>
              </a:rPr>
              <a:t>the senile class of once-luminiferous bodies. In some </a:t>
            </a:r>
          </a:p>
          <a:p>
            <a:r>
              <a:rPr lang="en-US" altLang="en-US" sz="2400" dirty="0">
                <a:latin typeface="Times New Roman" pitchFamily="2" charset="0"/>
                <a:ea typeface="ＭＳ Ｐゴシック" panose="020B0600070205080204" pitchFamily="34" charset="-128"/>
              </a:rPr>
              <a:t>incredibly remote time a chance collision might blow </a:t>
            </a:r>
          </a:p>
          <a:p>
            <a:r>
              <a:rPr lang="en-US" altLang="en-US" sz="2400" dirty="0">
                <a:latin typeface="Times New Roman" pitchFamily="2" charset="0"/>
                <a:ea typeface="ＭＳ Ｐゴシック" panose="020B0600070205080204" pitchFamily="34" charset="-128"/>
              </a:rPr>
              <a:t>it up again into incandescent gas and start a new local </a:t>
            </a:r>
          </a:p>
          <a:p>
            <a:r>
              <a:rPr lang="en-US" altLang="en-US" sz="2400" dirty="0">
                <a:latin typeface="Times New Roman" pitchFamily="2" charset="0"/>
                <a:ea typeface="ＭＳ Ｐゴシック" panose="020B0600070205080204" pitchFamily="34" charset="-128"/>
              </a:rPr>
              <a:t>cosmic cycle, but of man there would be no trace. In </a:t>
            </a:r>
          </a:p>
          <a:p>
            <a:r>
              <a:rPr lang="en-US" altLang="en-US" sz="2400" dirty="0" err="1">
                <a:latin typeface="Times New Roman" pitchFamily="2" charset="0"/>
                <a:ea typeface="ＭＳ Ｐゴシック" panose="020B0600070205080204" pitchFamily="34" charset="-128"/>
              </a:rPr>
              <a:t>Balfours's</a:t>
            </a:r>
            <a:r>
              <a:rPr lang="en-US" altLang="en-US" sz="2400" dirty="0">
                <a:latin typeface="Times New Roman" pitchFamily="2" charset="0"/>
                <a:ea typeface="ＭＳ Ｐゴシック" panose="020B0600070205080204" pitchFamily="34" charset="-128"/>
              </a:rPr>
              <a:t> terms, he </a:t>
            </a:r>
            <a:r>
              <a:rPr lang="ja-JP" altLang="en-US" sz="2400">
                <a:latin typeface="Times New Roman" pitchFamily="2" charset="0"/>
                <a:ea typeface="ＭＳ Ｐゴシック" panose="020B0600070205080204" pitchFamily="34" charset="-128"/>
              </a:rPr>
              <a:t>“</a:t>
            </a:r>
            <a:r>
              <a:rPr lang="en-US" altLang="ja-JP" sz="2400" dirty="0">
                <a:latin typeface="Times New Roman" pitchFamily="2" charset="0"/>
                <a:ea typeface="ＭＳ Ｐゴシック" panose="020B0600070205080204" pitchFamily="34" charset="-128"/>
              </a:rPr>
              <a:t>will go down into the pit, and all </a:t>
            </a:r>
          </a:p>
          <a:p>
            <a:r>
              <a:rPr lang="en-US" altLang="ja-JP" sz="2400" dirty="0">
                <a:latin typeface="Times New Roman" pitchFamily="2" charset="0"/>
                <a:ea typeface="ＭＳ Ｐゴシック" panose="020B0600070205080204" pitchFamily="34" charset="-128"/>
              </a:rPr>
              <a:t>his thoughts will perish. The uneasy consciousness, </a:t>
            </a:r>
          </a:p>
          <a:p>
            <a:r>
              <a:rPr lang="en-US" altLang="ja-JP" sz="2400" dirty="0">
                <a:latin typeface="Times New Roman" pitchFamily="2" charset="0"/>
                <a:ea typeface="ＭＳ Ｐゴシック" panose="020B0600070205080204" pitchFamily="34" charset="-128"/>
              </a:rPr>
              <a:t>which in this obscure corner has for a brief space </a:t>
            </a:r>
          </a:p>
          <a:p>
            <a:r>
              <a:rPr lang="en-US" altLang="ja-JP" sz="2400" dirty="0">
                <a:latin typeface="Times New Roman" pitchFamily="2" charset="0"/>
                <a:ea typeface="ＭＳ Ｐゴシック" panose="020B0600070205080204" pitchFamily="34" charset="-128"/>
              </a:rPr>
              <a:t>broken the contented silence of the universe, will be at </a:t>
            </a:r>
          </a:p>
          <a:p>
            <a:r>
              <a:rPr lang="en-US" altLang="ja-JP" sz="2400" dirty="0">
                <a:latin typeface="Times New Roman" pitchFamily="2" charset="0"/>
                <a:ea typeface="ＭＳ Ｐゴシック" panose="020B0600070205080204" pitchFamily="34" charset="-128"/>
              </a:rPr>
              <a:t>rest. </a:t>
            </a:r>
            <a:r>
              <a:rPr lang="en-US" altLang="ja-JP" sz="2400" b="1" i="1" dirty="0">
                <a:latin typeface="Times New Roman" pitchFamily="2" charset="0"/>
                <a:ea typeface="ＭＳ Ｐゴシック" panose="020B0600070205080204" pitchFamily="34" charset="-128"/>
              </a:rPr>
              <a:t>Matter will know itself no longer.</a:t>
            </a:r>
            <a:r>
              <a:rPr lang="en-US" altLang="ja-JP" sz="2400" dirty="0">
                <a:latin typeface="Times New Roman" pitchFamily="2" charset="0"/>
                <a:ea typeface="ＭＳ Ｐゴシック" panose="020B0600070205080204" pitchFamily="34" charset="-128"/>
              </a:rPr>
              <a:t> </a:t>
            </a:r>
            <a:r>
              <a:rPr lang="ja-JP" altLang="en-US" sz="2400">
                <a:latin typeface="Times New Roman" pitchFamily="2" charset="0"/>
                <a:ea typeface="ＭＳ Ｐゴシック" panose="020B0600070205080204" pitchFamily="34" charset="-128"/>
              </a:rPr>
              <a:t>‘</a:t>
            </a:r>
            <a:r>
              <a:rPr lang="en-US" altLang="ja-JP" sz="2400" dirty="0">
                <a:latin typeface="Times New Roman" pitchFamily="2" charset="0"/>
                <a:ea typeface="ＭＳ Ｐゴシック" panose="020B0600070205080204" pitchFamily="34" charset="-128"/>
              </a:rPr>
              <a:t>Imperishable </a:t>
            </a:r>
          </a:p>
          <a:p>
            <a:r>
              <a:rPr lang="en-US" altLang="ja-JP" sz="2400" dirty="0">
                <a:latin typeface="Times New Roman" pitchFamily="2" charset="0"/>
                <a:ea typeface="ＭＳ Ｐゴシック" panose="020B0600070205080204" pitchFamily="34" charset="-128"/>
              </a:rPr>
              <a:t>monuments</a:t>
            </a:r>
            <a:r>
              <a:rPr lang="ja-JP" altLang="en-US" sz="2400">
                <a:latin typeface="Times New Roman" pitchFamily="2" charset="0"/>
                <a:ea typeface="ＭＳ Ｐゴシック" panose="020B0600070205080204" pitchFamily="34" charset="-128"/>
              </a:rPr>
              <a:t>’</a:t>
            </a:r>
            <a:r>
              <a:rPr lang="en-US" altLang="ja-JP" sz="2400" dirty="0">
                <a:latin typeface="Times New Roman" pitchFamily="2" charset="0"/>
                <a:ea typeface="ＭＳ Ｐゴシック" panose="020B0600070205080204" pitchFamily="34" charset="-128"/>
              </a:rPr>
              <a:t> and </a:t>
            </a:r>
            <a:r>
              <a:rPr lang="ja-JP" altLang="en-US" sz="2400">
                <a:latin typeface="Times New Roman" pitchFamily="2" charset="0"/>
                <a:ea typeface="ＭＳ Ｐゴシック" panose="020B0600070205080204" pitchFamily="34" charset="-128"/>
              </a:rPr>
              <a:t>‘</a:t>
            </a:r>
            <a:r>
              <a:rPr lang="en-US" altLang="ja-JP" sz="2400" dirty="0">
                <a:latin typeface="Times New Roman" pitchFamily="2" charset="0"/>
                <a:ea typeface="ＭＳ Ｐゴシック" panose="020B0600070205080204" pitchFamily="34" charset="-128"/>
              </a:rPr>
              <a:t>immortal deeds,</a:t>
            </a:r>
            <a:r>
              <a:rPr lang="ja-JP" altLang="en-US" sz="2400">
                <a:latin typeface="Times New Roman" pitchFamily="2" charset="0"/>
                <a:ea typeface="ＭＳ Ｐゴシック" panose="020B0600070205080204" pitchFamily="34" charset="-128"/>
              </a:rPr>
              <a:t>’</a:t>
            </a:r>
            <a:r>
              <a:rPr lang="en-US" altLang="ja-JP" sz="2400" dirty="0">
                <a:latin typeface="Times New Roman" pitchFamily="2" charset="0"/>
                <a:ea typeface="ＭＳ Ｐゴシック" panose="020B0600070205080204" pitchFamily="34" charset="-128"/>
              </a:rPr>
              <a:t> death itself, and </a:t>
            </a:r>
          </a:p>
          <a:p>
            <a:r>
              <a:rPr lang="en-US" altLang="ja-JP" sz="2400" dirty="0">
                <a:latin typeface="Times New Roman" pitchFamily="2" charset="0"/>
                <a:ea typeface="ＭＳ Ｐゴシック" panose="020B0600070205080204" pitchFamily="34" charset="-128"/>
              </a:rPr>
              <a:t>love stronger than death, will be as though they had </a:t>
            </a:r>
          </a:p>
          <a:p>
            <a:r>
              <a:rPr lang="en-US" altLang="ja-JP" sz="2400" dirty="0">
                <a:latin typeface="Times New Roman" pitchFamily="2" charset="0"/>
                <a:ea typeface="ＭＳ Ｐゴシック" panose="020B0600070205080204" pitchFamily="34" charset="-128"/>
              </a:rPr>
              <a:t>never been. Nor will anything that IS be better or be </a:t>
            </a:r>
          </a:p>
          <a:p>
            <a:r>
              <a:rPr lang="en-US" altLang="ja-JP" sz="2400" dirty="0">
                <a:latin typeface="Times New Roman" pitchFamily="2" charset="0"/>
                <a:ea typeface="ＭＳ Ｐゴシック" panose="020B0600070205080204" pitchFamily="34" charset="-128"/>
              </a:rPr>
              <a:t>worse for all that </a:t>
            </a:r>
            <a:r>
              <a:rPr lang="en-US" altLang="ja-JP" sz="2400" dirty="0" err="1">
                <a:latin typeface="Times New Roman" pitchFamily="2" charset="0"/>
                <a:ea typeface="ＭＳ Ｐゴシック" panose="020B0600070205080204" pitchFamily="34" charset="-128"/>
              </a:rPr>
              <a:t>labour</a:t>
            </a:r>
            <a:r>
              <a:rPr lang="en-US" altLang="ja-JP" sz="2400" dirty="0">
                <a:latin typeface="Times New Roman" pitchFamily="2" charset="0"/>
                <a:ea typeface="ＭＳ Ｐゴシック" panose="020B0600070205080204" pitchFamily="34" charset="-128"/>
              </a:rPr>
              <a:t>, genius, devotion and suffering </a:t>
            </a:r>
          </a:p>
          <a:p>
            <a:r>
              <a:rPr lang="en-US" altLang="ja-JP" sz="2400" dirty="0">
                <a:latin typeface="Times New Roman" pitchFamily="2" charset="0"/>
                <a:ea typeface="ＭＳ Ｐゴシック" panose="020B0600070205080204" pitchFamily="34" charset="-128"/>
              </a:rPr>
              <a:t>of man have striven through countless generations to </a:t>
            </a:r>
          </a:p>
          <a:p>
            <a:pPr algn="ctr"/>
            <a:r>
              <a:rPr lang="en-US" altLang="ja-JP" sz="2400" dirty="0">
                <a:latin typeface="Times New Roman" pitchFamily="2" charset="0"/>
                <a:ea typeface="ＭＳ Ｐゴシック" panose="020B0600070205080204" pitchFamily="34" charset="-128"/>
              </a:rPr>
              <a:t>effect.</a:t>
            </a:r>
            <a:r>
              <a:rPr lang="ja-JP" altLang="en-US" sz="2400">
                <a:latin typeface="Times New Roman" pitchFamily="2" charset="0"/>
                <a:ea typeface="ＭＳ Ｐゴシック" panose="020B0600070205080204" pitchFamily="34" charset="-128"/>
              </a:rPr>
              <a:t>”</a:t>
            </a:r>
            <a:r>
              <a:rPr lang="en-US" altLang="ja-JP" sz="2400" dirty="0">
                <a:latin typeface="Times New Roman" pitchFamily="2" charset="0"/>
                <a:ea typeface="ＭＳ Ｐゴシック" panose="020B0600070205080204" pitchFamily="34" charset="-128"/>
              </a:rPr>
              <a:t> </a:t>
            </a:r>
            <a:r>
              <a:rPr lang="en-US" altLang="ja-JP" sz="2400" b="1" dirty="0">
                <a:latin typeface="Times New Roman" pitchFamily="2" charset="0"/>
                <a:ea typeface="ＭＳ Ｐゴシック" panose="020B0600070205080204" pitchFamily="34" charset="-128"/>
              </a:rPr>
              <a:t>Homer Smith, 1951. Man and His Gods. Earl of Balfour, 1895</a:t>
            </a:r>
            <a:r>
              <a:rPr lang="en-US" altLang="ja-JP" sz="2400" b="1" dirty="0">
                <a:latin typeface="Times" pitchFamily="2" charset="0"/>
                <a:ea typeface="ＭＳ Ｐゴシック" panose="020B0600070205080204" pitchFamily="34" charset="-128"/>
              </a:rPr>
              <a:t>. </a:t>
            </a:r>
            <a:r>
              <a:rPr lang="en-US" sz="2400" b="1" dirty="0">
                <a:latin typeface="Times" pitchFamily="2" charset="0"/>
              </a:rPr>
              <a:t>Foundations of Belief.</a:t>
            </a:r>
            <a:r>
              <a:rPr lang="en-US" sz="2400" dirty="0">
                <a:latin typeface="Times" pitchFamily="2" charset="0"/>
              </a:rPr>
              <a:t> </a:t>
            </a:r>
            <a:endParaRPr lang="en-US" altLang="en-US" sz="2400" b="1" dirty="0">
              <a:latin typeface="Times" pitchFamily="2"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73837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8AF204-B4A0-7D48-93B8-8015B2E39D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786" y="110359"/>
            <a:ext cx="12228786" cy="6114393"/>
          </a:xfrm>
          <a:prstGeom prst="rect">
            <a:avLst/>
          </a:prstGeom>
        </p:spPr>
      </p:pic>
      <p:sp>
        <p:nvSpPr>
          <p:cNvPr id="2" name="TextBox 1">
            <a:extLst>
              <a:ext uri="{FF2B5EF4-FFF2-40B4-BE49-F238E27FC236}">
                <a16:creationId xmlns:a16="http://schemas.microsoft.com/office/drawing/2014/main" id="{F270B10A-C274-8145-B86B-D5CF55DE67CD}"/>
              </a:ext>
            </a:extLst>
          </p:cNvPr>
          <p:cNvSpPr txBox="1"/>
          <p:nvPr/>
        </p:nvSpPr>
        <p:spPr>
          <a:xfrm>
            <a:off x="2398999" y="6273225"/>
            <a:ext cx="6858994" cy="584775"/>
          </a:xfrm>
          <a:prstGeom prst="rect">
            <a:avLst/>
          </a:prstGeom>
          <a:noFill/>
        </p:spPr>
        <p:txBody>
          <a:bodyPr wrap="none" rtlCol="0">
            <a:spAutoFit/>
          </a:bodyPr>
          <a:lstStyle/>
          <a:p>
            <a:r>
              <a:rPr lang="en-US" sz="3200" b="1" dirty="0"/>
              <a:t>The future is coming up on us very fast.</a:t>
            </a:r>
          </a:p>
        </p:txBody>
      </p:sp>
    </p:spTree>
    <p:extLst>
      <p:ext uri="{BB962C8B-B14F-4D97-AF65-F5344CB8AC3E}">
        <p14:creationId xmlns:p14="http://schemas.microsoft.com/office/powerpoint/2010/main" val="2310354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descr="music.gif">
            <a:extLst>
              <a:ext uri="{FF2B5EF4-FFF2-40B4-BE49-F238E27FC236}">
                <a16:creationId xmlns:a16="http://schemas.microsoft.com/office/drawing/2014/main" id="{CE1E580A-8ACB-0D4F-9755-85471017744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58389" y="5064296"/>
            <a:ext cx="269875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2" name="Picture 1" descr="SplitBrain.tiff">
            <a:extLst>
              <a:ext uri="{FF2B5EF4-FFF2-40B4-BE49-F238E27FC236}">
                <a16:creationId xmlns:a16="http://schemas.microsoft.com/office/drawing/2014/main" id="{079F2766-A91C-7F4B-A1BB-20124BD927D9}"/>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2188"/>
            <a:ext cx="88090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1">
            <a:extLst>
              <a:ext uri="{FF2B5EF4-FFF2-40B4-BE49-F238E27FC236}">
                <a16:creationId xmlns:a16="http://schemas.microsoft.com/office/drawing/2014/main" id="{30A7CA20-FBF6-CC4C-8670-ABB850DCA42E}"/>
              </a:ext>
            </a:extLst>
          </p:cNvPr>
          <p:cNvSpPr txBox="1">
            <a:spLocks noChangeArrowheads="1"/>
          </p:cNvSpPr>
          <p:nvPr/>
        </p:nvSpPr>
        <p:spPr bwMode="auto">
          <a:xfrm>
            <a:off x="125191" y="2636888"/>
            <a:ext cx="159094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b="1" dirty="0" err="1">
                <a:latin typeface="Arial" panose="020B0604020202020204" pitchFamily="34" charset="0"/>
                <a:cs typeface="Arial" panose="020B0604020202020204" pitchFamily="34" charset="0"/>
              </a:rPr>
              <a:t>Broca’s</a:t>
            </a:r>
            <a:r>
              <a:rPr lang="en-US" altLang="en-US" sz="1800" b="1" dirty="0">
                <a:latin typeface="Arial" panose="020B0604020202020204" pitchFamily="34" charset="0"/>
                <a:cs typeface="Arial" panose="020B0604020202020204" pitchFamily="34" charset="0"/>
              </a:rPr>
              <a:t> Area</a:t>
            </a:r>
          </a:p>
          <a:p>
            <a:pPr>
              <a:spcBef>
                <a:spcPct val="0"/>
              </a:spcBef>
              <a:buFontTx/>
              <a:buNone/>
            </a:pPr>
            <a:endParaRPr lang="en-US" altLang="en-US" sz="2400" dirty="0">
              <a:cs typeface="Arial" panose="020B0604020202020204" pitchFamily="34" charset="0"/>
            </a:endParaRPr>
          </a:p>
        </p:txBody>
      </p:sp>
      <p:sp>
        <p:nvSpPr>
          <p:cNvPr id="97284" name="TextBox 2">
            <a:extLst>
              <a:ext uri="{FF2B5EF4-FFF2-40B4-BE49-F238E27FC236}">
                <a16:creationId xmlns:a16="http://schemas.microsoft.com/office/drawing/2014/main" id="{E1B19B64-45CD-1D4D-8EA8-DED27B4E091D}"/>
              </a:ext>
            </a:extLst>
          </p:cNvPr>
          <p:cNvSpPr txBox="1">
            <a:spLocks noChangeArrowheads="1"/>
          </p:cNvSpPr>
          <p:nvPr/>
        </p:nvSpPr>
        <p:spPr bwMode="auto">
          <a:xfrm>
            <a:off x="7425397" y="6033869"/>
            <a:ext cx="11461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r>
              <a:rPr lang="en-US" altLang="en-US" sz="1800" dirty="0">
                <a:latin typeface="Arial" panose="020B0604020202020204" pitchFamily="34" charset="0"/>
                <a:cs typeface="Arial" panose="020B0604020202020204" pitchFamily="34" charset="0"/>
              </a:rPr>
              <a:t>Music</a:t>
            </a:r>
          </a:p>
          <a:p>
            <a:pPr>
              <a:spcBef>
                <a:spcPct val="0"/>
              </a:spcBef>
              <a:buFontTx/>
              <a:buNone/>
            </a:pPr>
            <a:r>
              <a:rPr lang="en-US" altLang="en-US" sz="1800" dirty="0">
                <a:latin typeface="Arial" panose="020B0604020202020204" pitchFamily="34" charset="0"/>
                <a:cs typeface="Arial" panose="020B0604020202020204" pitchFamily="34" charset="0"/>
              </a:rPr>
              <a:t>Emotions</a:t>
            </a:r>
          </a:p>
        </p:txBody>
      </p:sp>
      <p:pic>
        <p:nvPicPr>
          <p:cNvPr id="9" name="Picture 2">
            <a:extLst>
              <a:ext uri="{FF2B5EF4-FFF2-40B4-BE49-F238E27FC236}">
                <a16:creationId xmlns:a16="http://schemas.microsoft.com/office/drawing/2014/main" id="{4A2AB1AD-5553-2E41-90CE-E68A9E1CE47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34655" y="2321173"/>
            <a:ext cx="3457345" cy="272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A1ABE36-FC3F-D743-A85B-C41A587B5E20}"/>
              </a:ext>
            </a:extLst>
          </p:cNvPr>
          <p:cNvSpPr txBox="1"/>
          <p:nvPr/>
        </p:nvSpPr>
        <p:spPr>
          <a:xfrm>
            <a:off x="8665698" y="168812"/>
            <a:ext cx="1372492" cy="646331"/>
          </a:xfrm>
          <a:prstGeom prst="rect">
            <a:avLst/>
          </a:prstGeom>
          <a:noFill/>
        </p:spPr>
        <p:txBody>
          <a:bodyPr wrap="none" rtlCol="0">
            <a:spAutoFit/>
          </a:bodyPr>
          <a:lstStyle/>
          <a:p>
            <a:r>
              <a:rPr lang="en-US" sz="3600" dirty="0">
                <a:solidFill>
                  <a:schemeClr val="bg1"/>
                </a:solidFill>
              </a:rPr>
              <a:t>Denial</a:t>
            </a:r>
          </a:p>
        </p:txBody>
      </p:sp>
      <p:pic>
        <p:nvPicPr>
          <p:cNvPr id="11" name="Picture 10">
            <a:extLst>
              <a:ext uri="{FF2B5EF4-FFF2-40B4-BE49-F238E27FC236}">
                <a16:creationId xmlns:a16="http://schemas.microsoft.com/office/drawing/2014/main" id="{3413BF8C-6986-ED4E-A57D-9BA61BBE47D4}"/>
              </a:ext>
            </a:extLst>
          </p:cNvPr>
          <p:cNvPicPr>
            <a:picLocks noChangeAspect="1"/>
          </p:cNvPicPr>
          <p:nvPr/>
        </p:nvPicPr>
        <p:blipFill>
          <a:blip r:embed="rId6"/>
          <a:stretch>
            <a:fillRect/>
          </a:stretch>
        </p:blipFill>
        <p:spPr>
          <a:xfrm>
            <a:off x="153091" y="3193371"/>
            <a:ext cx="2180025" cy="3446267"/>
          </a:xfrm>
          <a:prstGeom prst="rect">
            <a:avLst/>
          </a:prstGeom>
        </p:spPr>
      </p:pic>
      <p:sp>
        <p:nvSpPr>
          <p:cNvPr id="2" name="TextBox 1">
            <a:extLst>
              <a:ext uri="{FF2B5EF4-FFF2-40B4-BE49-F238E27FC236}">
                <a16:creationId xmlns:a16="http://schemas.microsoft.com/office/drawing/2014/main" id="{3FFCF4BD-35AB-A044-A57F-1589ECC52E69}"/>
              </a:ext>
            </a:extLst>
          </p:cNvPr>
          <p:cNvSpPr txBox="1"/>
          <p:nvPr/>
        </p:nvSpPr>
        <p:spPr>
          <a:xfrm>
            <a:off x="9200271" y="4248438"/>
            <a:ext cx="1013098" cy="923330"/>
          </a:xfrm>
          <a:prstGeom prst="rect">
            <a:avLst/>
          </a:prstGeom>
          <a:noFill/>
        </p:spPr>
        <p:txBody>
          <a:bodyPr wrap="none" rtlCol="0">
            <a:spAutoFit/>
          </a:bodyPr>
          <a:lstStyle/>
          <a:p>
            <a:r>
              <a:rPr lang="en-US" sz="3600" b="1" dirty="0">
                <a:solidFill>
                  <a:schemeClr val="bg1"/>
                </a:solidFill>
              </a:rPr>
              <a:t>Fear</a:t>
            </a:r>
          </a:p>
          <a:p>
            <a:endParaRPr lang="en-US" b="1" dirty="0"/>
          </a:p>
        </p:txBody>
      </p:sp>
      <p:sp>
        <p:nvSpPr>
          <p:cNvPr id="5" name="TextBox 4">
            <a:extLst>
              <a:ext uri="{FF2B5EF4-FFF2-40B4-BE49-F238E27FC236}">
                <a16:creationId xmlns:a16="http://schemas.microsoft.com/office/drawing/2014/main" id="{87830E72-D731-C148-AFB9-D725991E6BED}"/>
              </a:ext>
            </a:extLst>
          </p:cNvPr>
          <p:cNvSpPr txBox="1"/>
          <p:nvPr/>
        </p:nvSpPr>
        <p:spPr>
          <a:xfrm>
            <a:off x="2349305" y="5050302"/>
            <a:ext cx="3063659" cy="954107"/>
          </a:xfrm>
          <a:prstGeom prst="rect">
            <a:avLst/>
          </a:prstGeom>
          <a:noFill/>
        </p:spPr>
        <p:txBody>
          <a:bodyPr wrap="none" rtlCol="0">
            <a:spAutoFit/>
          </a:bodyPr>
          <a:lstStyle/>
          <a:p>
            <a:r>
              <a:rPr lang="en-US" sz="2800" b="1" dirty="0"/>
              <a:t>Natural Selection is</a:t>
            </a:r>
          </a:p>
          <a:p>
            <a:r>
              <a:rPr lang="en-US" sz="2800" b="1" dirty="0"/>
              <a:t>Our Puppet Master</a:t>
            </a:r>
          </a:p>
        </p:txBody>
      </p:sp>
      <p:pic>
        <p:nvPicPr>
          <p:cNvPr id="7" name="Picture 6">
            <a:extLst>
              <a:ext uri="{FF2B5EF4-FFF2-40B4-BE49-F238E27FC236}">
                <a16:creationId xmlns:a16="http://schemas.microsoft.com/office/drawing/2014/main" id="{5351382B-E18E-D34A-8BBA-EBC097B040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58663" y="5127673"/>
            <a:ext cx="1610752" cy="1610752"/>
          </a:xfrm>
          <a:prstGeom prst="rect">
            <a:avLst/>
          </a:prstGeom>
        </p:spPr>
      </p:pic>
      <p:sp>
        <p:nvSpPr>
          <p:cNvPr id="8" name="TextBox 7">
            <a:extLst>
              <a:ext uri="{FF2B5EF4-FFF2-40B4-BE49-F238E27FC236}">
                <a16:creationId xmlns:a16="http://schemas.microsoft.com/office/drawing/2014/main" id="{D45EF5CB-D243-2644-8280-F9598C347306}"/>
              </a:ext>
            </a:extLst>
          </p:cNvPr>
          <p:cNvSpPr txBox="1"/>
          <p:nvPr/>
        </p:nvSpPr>
        <p:spPr>
          <a:xfrm>
            <a:off x="10086537" y="5373859"/>
            <a:ext cx="2128788" cy="1200329"/>
          </a:xfrm>
          <a:prstGeom prst="rect">
            <a:avLst/>
          </a:prstGeom>
          <a:noFill/>
        </p:spPr>
        <p:txBody>
          <a:bodyPr wrap="none" rtlCol="0">
            <a:spAutoFit/>
          </a:bodyPr>
          <a:lstStyle/>
          <a:p>
            <a:r>
              <a:rPr lang="en-US" sz="2400" dirty="0"/>
              <a:t>Take an Aspirin </a:t>
            </a:r>
          </a:p>
          <a:p>
            <a:r>
              <a:rPr lang="en-US" sz="2400" dirty="0"/>
              <a:t>and call in the </a:t>
            </a:r>
          </a:p>
          <a:p>
            <a:r>
              <a:rPr lang="en-US" sz="2400" dirty="0"/>
              <a:t>morning</a:t>
            </a:r>
          </a:p>
        </p:txBody>
      </p:sp>
      <p:pic>
        <p:nvPicPr>
          <p:cNvPr id="15" name="Picture 14">
            <a:extLst>
              <a:ext uri="{FF2B5EF4-FFF2-40B4-BE49-F238E27FC236}">
                <a16:creationId xmlns:a16="http://schemas.microsoft.com/office/drawing/2014/main" id="{E094EF0F-D37A-D14D-98FE-864DA0A80584}"/>
              </a:ext>
            </a:extLst>
          </p:cNvPr>
          <p:cNvPicPr>
            <a:picLocks noChangeAspect="1"/>
          </p:cNvPicPr>
          <p:nvPr/>
        </p:nvPicPr>
        <p:blipFill>
          <a:blip r:embed="rId8"/>
          <a:stretch>
            <a:fillRect/>
          </a:stretch>
        </p:blipFill>
        <p:spPr>
          <a:xfrm>
            <a:off x="8769087" y="0"/>
            <a:ext cx="3422913" cy="2349305"/>
          </a:xfrm>
          <a:prstGeom prst="rect">
            <a:avLst/>
          </a:prstGeom>
        </p:spPr>
      </p:pic>
      <p:sp>
        <p:nvSpPr>
          <p:cNvPr id="13" name="TextBox 12">
            <a:extLst>
              <a:ext uri="{FF2B5EF4-FFF2-40B4-BE49-F238E27FC236}">
                <a16:creationId xmlns:a16="http://schemas.microsoft.com/office/drawing/2014/main" id="{BD59DAEF-0CC1-A74D-942B-30DC03B37F61}"/>
              </a:ext>
            </a:extLst>
          </p:cNvPr>
          <p:cNvSpPr txBox="1"/>
          <p:nvPr/>
        </p:nvSpPr>
        <p:spPr>
          <a:xfrm>
            <a:off x="8848579" y="211015"/>
            <a:ext cx="1412566" cy="646331"/>
          </a:xfrm>
          <a:prstGeom prst="rect">
            <a:avLst/>
          </a:prstGeom>
          <a:noFill/>
        </p:spPr>
        <p:txBody>
          <a:bodyPr wrap="none" rtlCol="0">
            <a:spAutoFit/>
          </a:bodyPr>
          <a:lstStyle/>
          <a:p>
            <a:r>
              <a:rPr lang="en-US" sz="3600" b="1" dirty="0">
                <a:solidFill>
                  <a:schemeClr val="bg1"/>
                </a:solidFill>
              </a:rPr>
              <a:t>Denial</a:t>
            </a:r>
            <a:endParaRPr lang="en-US" sz="3600" dirty="0"/>
          </a:p>
        </p:txBody>
      </p:sp>
    </p:spTree>
    <p:extLst>
      <p:ext uri="{BB962C8B-B14F-4D97-AF65-F5344CB8AC3E}">
        <p14:creationId xmlns:p14="http://schemas.microsoft.com/office/powerpoint/2010/main" val="3763747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A95C6A-FDDF-E04A-9249-9BC3EAC2D5BC}"/>
              </a:ext>
            </a:extLst>
          </p:cNvPr>
          <p:cNvPicPr>
            <a:picLocks noChangeAspect="1"/>
          </p:cNvPicPr>
          <p:nvPr/>
        </p:nvPicPr>
        <p:blipFill>
          <a:blip r:embed="rId3"/>
          <a:stretch>
            <a:fillRect/>
          </a:stretch>
        </p:blipFill>
        <p:spPr>
          <a:xfrm>
            <a:off x="-2247019" y="140677"/>
            <a:ext cx="7219696" cy="5852160"/>
          </a:xfrm>
          <a:prstGeom prst="rect">
            <a:avLst/>
          </a:prstGeom>
        </p:spPr>
      </p:pic>
      <p:sp>
        <p:nvSpPr>
          <p:cNvPr id="5" name="TextBox 4">
            <a:extLst>
              <a:ext uri="{FF2B5EF4-FFF2-40B4-BE49-F238E27FC236}">
                <a16:creationId xmlns:a16="http://schemas.microsoft.com/office/drawing/2014/main" id="{DF2754FC-351A-C048-ABBF-F17DBB2A70C6}"/>
              </a:ext>
            </a:extLst>
          </p:cNvPr>
          <p:cNvSpPr txBox="1"/>
          <p:nvPr/>
        </p:nvSpPr>
        <p:spPr>
          <a:xfrm>
            <a:off x="522514" y="6128542"/>
            <a:ext cx="2031325" cy="646331"/>
          </a:xfrm>
          <a:prstGeom prst="rect">
            <a:avLst/>
          </a:prstGeom>
          <a:noFill/>
        </p:spPr>
        <p:txBody>
          <a:bodyPr wrap="none" rtlCol="0">
            <a:spAutoFit/>
          </a:bodyPr>
          <a:lstStyle/>
          <a:p>
            <a:r>
              <a:rPr lang="en-US" sz="3600" dirty="0"/>
              <a:t>   Oreskes	</a:t>
            </a:r>
          </a:p>
        </p:txBody>
      </p:sp>
      <p:sp>
        <p:nvSpPr>
          <p:cNvPr id="2" name="TextBox 1">
            <a:extLst>
              <a:ext uri="{FF2B5EF4-FFF2-40B4-BE49-F238E27FC236}">
                <a16:creationId xmlns:a16="http://schemas.microsoft.com/office/drawing/2014/main" id="{AF2C19CD-D26B-584D-B307-8A9A763BF58C}"/>
              </a:ext>
            </a:extLst>
          </p:cNvPr>
          <p:cNvSpPr txBox="1"/>
          <p:nvPr/>
        </p:nvSpPr>
        <p:spPr>
          <a:xfrm>
            <a:off x="3924886" y="5922498"/>
            <a:ext cx="4707122" cy="830997"/>
          </a:xfrm>
          <a:prstGeom prst="rect">
            <a:avLst/>
          </a:prstGeom>
          <a:noFill/>
        </p:spPr>
        <p:txBody>
          <a:bodyPr wrap="none" rtlCol="0">
            <a:spAutoFit/>
          </a:bodyPr>
          <a:lstStyle/>
          <a:p>
            <a:r>
              <a:rPr lang="en-US" sz="2400" dirty="0">
                <a:solidFill>
                  <a:schemeClr val="bg1"/>
                </a:solidFill>
              </a:rPr>
              <a:t>    Message in a Bottle: hope that </a:t>
            </a:r>
          </a:p>
          <a:p>
            <a:r>
              <a:rPr lang="en-US" sz="2400" dirty="0">
                <a:solidFill>
                  <a:schemeClr val="bg1"/>
                </a:solidFill>
              </a:rPr>
              <a:t>someone will read it &amp; get message </a:t>
            </a:r>
          </a:p>
        </p:txBody>
      </p:sp>
      <p:pic>
        <p:nvPicPr>
          <p:cNvPr id="3" name="Picture 2">
            <a:extLst>
              <a:ext uri="{FF2B5EF4-FFF2-40B4-BE49-F238E27FC236}">
                <a16:creationId xmlns:a16="http://schemas.microsoft.com/office/drawing/2014/main" id="{7D944793-AB4B-CF4C-B902-2DC4DD6248CA}"/>
              </a:ext>
            </a:extLst>
          </p:cNvPr>
          <p:cNvPicPr>
            <a:picLocks noChangeAspect="1"/>
          </p:cNvPicPr>
          <p:nvPr/>
        </p:nvPicPr>
        <p:blipFill>
          <a:blip r:embed="rId4"/>
          <a:stretch>
            <a:fillRect/>
          </a:stretch>
        </p:blipFill>
        <p:spPr>
          <a:xfrm>
            <a:off x="8204199" y="0"/>
            <a:ext cx="4438240" cy="5950634"/>
          </a:xfrm>
          <a:prstGeom prst="rect">
            <a:avLst/>
          </a:prstGeom>
        </p:spPr>
      </p:pic>
      <p:pic>
        <p:nvPicPr>
          <p:cNvPr id="9" name="Picture 8">
            <a:extLst>
              <a:ext uri="{FF2B5EF4-FFF2-40B4-BE49-F238E27FC236}">
                <a16:creationId xmlns:a16="http://schemas.microsoft.com/office/drawing/2014/main" id="{0A02D044-DB2C-0C47-87AF-815C54094B8E}"/>
              </a:ext>
            </a:extLst>
          </p:cNvPr>
          <p:cNvPicPr>
            <a:picLocks noChangeAspect="1"/>
          </p:cNvPicPr>
          <p:nvPr/>
        </p:nvPicPr>
        <p:blipFill>
          <a:blip r:embed="rId5"/>
          <a:stretch>
            <a:fillRect/>
          </a:stretch>
        </p:blipFill>
        <p:spPr>
          <a:xfrm>
            <a:off x="3655778" y="0"/>
            <a:ext cx="4895556" cy="6890042"/>
          </a:xfrm>
          <a:prstGeom prst="rect">
            <a:avLst/>
          </a:prstGeom>
        </p:spPr>
      </p:pic>
      <p:sp>
        <p:nvSpPr>
          <p:cNvPr id="10" name="Rectangle 9">
            <a:extLst>
              <a:ext uri="{FF2B5EF4-FFF2-40B4-BE49-F238E27FC236}">
                <a16:creationId xmlns:a16="http://schemas.microsoft.com/office/drawing/2014/main" id="{DCB76D81-FD41-0243-A92A-C2DB29AA1067}"/>
              </a:ext>
            </a:extLst>
          </p:cNvPr>
          <p:cNvSpPr/>
          <p:nvPr/>
        </p:nvSpPr>
        <p:spPr>
          <a:xfrm>
            <a:off x="3877993" y="5891238"/>
            <a:ext cx="6096000" cy="830997"/>
          </a:xfrm>
          <a:prstGeom prst="rect">
            <a:avLst/>
          </a:prstGeom>
        </p:spPr>
        <p:txBody>
          <a:bodyPr>
            <a:spAutoFit/>
          </a:bodyPr>
          <a:lstStyle/>
          <a:p>
            <a:r>
              <a:rPr lang="en-US" sz="2400" dirty="0">
                <a:solidFill>
                  <a:schemeClr val="bg1"/>
                </a:solidFill>
              </a:rPr>
              <a:t> Message in a Bottle: hope that </a:t>
            </a:r>
          </a:p>
          <a:p>
            <a:r>
              <a:rPr lang="en-US" sz="2400" dirty="0">
                <a:solidFill>
                  <a:schemeClr val="bg1"/>
                </a:solidFill>
              </a:rPr>
              <a:t>someone will read it &amp; get message </a:t>
            </a:r>
            <a:endParaRPr lang="en-US" sz="2400" dirty="0"/>
          </a:p>
        </p:txBody>
      </p:sp>
      <p:sp>
        <p:nvSpPr>
          <p:cNvPr id="6" name="TextBox 5">
            <a:extLst>
              <a:ext uri="{FF2B5EF4-FFF2-40B4-BE49-F238E27FC236}">
                <a16:creationId xmlns:a16="http://schemas.microsoft.com/office/drawing/2014/main" id="{72BEF84E-1665-5340-A7DF-E1E670725A6D}"/>
              </a:ext>
            </a:extLst>
          </p:cNvPr>
          <p:cNvSpPr txBox="1"/>
          <p:nvPr/>
        </p:nvSpPr>
        <p:spPr>
          <a:xfrm>
            <a:off x="9636369" y="6077242"/>
            <a:ext cx="1660134" cy="646331"/>
          </a:xfrm>
          <a:prstGeom prst="rect">
            <a:avLst/>
          </a:prstGeom>
          <a:noFill/>
        </p:spPr>
        <p:txBody>
          <a:bodyPr wrap="none" rtlCol="0">
            <a:spAutoFit/>
          </a:bodyPr>
          <a:lstStyle/>
          <a:p>
            <a:r>
              <a:rPr lang="en-US" sz="3600" dirty="0"/>
              <a:t>Conway</a:t>
            </a:r>
          </a:p>
        </p:txBody>
      </p:sp>
    </p:spTree>
    <p:extLst>
      <p:ext uri="{BB962C8B-B14F-4D97-AF65-F5344CB8AC3E}">
        <p14:creationId xmlns:p14="http://schemas.microsoft.com/office/powerpoint/2010/main" val="907554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2">
            <a:extLst>
              <a:ext uri="{FF2B5EF4-FFF2-40B4-BE49-F238E27FC236}">
                <a16:creationId xmlns:a16="http://schemas.microsoft.com/office/drawing/2014/main" id="{DE5BB4DF-9233-E146-BE44-02C9E673D7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52401"/>
            <a:ext cx="91440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1E5868DA-69ED-0F44-8597-1E8C754A5069}"/>
              </a:ext>
            </a:extLst>
          </p:cNvPr>
          <p:cNvSpPr txBox="1"/>
          <p:nvPr/>
        </p:nvSpPr>
        <p:spPr>
          <a:xfrm>
            <a:off x="1997612" y="5373858"/>
            <a:ext cx="8166403" cy="584775"/>
          </a:xfrm>
          <a:prstGeom prst="rect">
            <a:avLst/>
          </a:prstGeom>
          <a:noFill/>
        </p:spPr>
        <p:txBody>
          <a:bodyPr wrap="none" rtlCol="0">
            <a:spAutoFit/>
          </a:bodyPr>
          <a:lstStyle/>
          <a:p>
            <a:r>
              <a:rPr lang="en-US" altLang="en-US" sz="3200" b="1" dirty="0"/>
              <a:t>Wobbling Polar Jet Stream: Ridges and Troughs</a:t>
            </a:r>
            <a:endParaRPr lang="en-US" sz="3200" b="1" dirty="0"/>
          </a:p>
        </p:txBody>
      </p:sp>
    </p:spTree>
    <p:extLst>
      <p:ext uri="{BB962C8B-B14F-4D97-AF65-F5344CB8AC3E}">
        <p14:creationId xmlns:p14="http://schemas.microsoft.com/office/powerpoint/2010/main" val="202080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696240-6A42-2E4F-A8C1-61D16FD516FF}"/>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88857E83-C444-8548-BE40-7B9F229CE655}"/>
              </a:ext>
            </a:extLst>
          </p:cNvPr>
          <p:cNvPicPr>
            <a:picLocks noChangeAspect="1"/>
          </p:cNvPicPr>
          <p:nvPr/>
        </p:nvPicPr>
        <p:blipFill>
          <a:blip r:embed="rId4"/>
          <a:stretch>
            <a:fillRect/>
          </a:stretch>
        </p:blipFill>
        <p:spPr>
          <a:xfrm>
            <a:off x="1568282" y="0"/>
            <a:ext cx="4048406" cy="6858000"/>
          </a:xfrm>
          <a:prstGeom prst="rect">
            <a:avLst/>
          </a:prstGeom>
        </p:spPr>
      </p:pic>
      <p:sp>
        <p:nvSpPr>
          <p:cNvPr id="4" name="TextBox 3">
            <a:extLst>
              <a:ext uri="{FF2B5EF4-FFF2-40B4-BE49-F238E27FC236}">
                <a16:creationId xmlns:a16="http://schemas.microsoft.com/office/drawing/2014/main" id="{B6970C40-4591-AB4F-8EF8-BAEC3CB3194B}"/>
              </a:ext>
            </a:extLst>
          </p:cNvPr>
          <p:cNvSpPr txBox="1"/>
          <p:nvPr/>
        </p:nvSpPr>
        <p:spPr>
          <a:xfrm>
            <a:off x="5013619" y="2543586"/>
            <a:ext cx="6377772" cy="1754326"/>
          </a:xfrm>
          <a:prstGeom prst="rect">
            <a:avLst/>
          </a:prstGeom>
          <a:noFill/>
        </p:spPr>
        <p:txBody>
          <a:bodyPr wrap="none" rtlCol="0">
            <a:spAutoFit/>
          </a:bodyPr>
          <a:lstStyle/>
          <a:p>
            <a:r>
              <a:rPr lang="en-US" sz="3600" b="1" dirty="0"/>
              <a:t>Unburnable Fossil Fuels</a:t>
            </a:r>
          </a:p>
          <a:p>
            <a:r>
              <a:rPr lang="en-US" sz="3600" b="1" dirty="0"/>
              <a:t>(National Geographic)</a:t>
            </a:r>
          </a:p>
          <a:p>
            <a:r>
              <a:rPr lang="en-US" sz="3600" b="1" dirty="0"/>
              <a:t>Paris Agreement: Stay under 2°C</a:t>
            </a:r>
          </a:p>
        </p:txBody>
      </p:sp>
    </p:spTree>
    <p:extLst>
      <p:ext uri="{BB962C8B-B14F-4D97-AF65-F5344CB8AC3E}">
        <p14:creationId xmlns:p14="http://schemas.microsoft.com/office/powerpoint/2010/main" val="2632480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270B33-56D9-CB45-8D1E-48BB519C34A8}"/>
              </a:ext>
            </a:extLst>
          </p:cNvPr>
          <p:cNvPicPr>
            <a:picLocks noChangeAspect="1"/>
          </p:cNvPicPr>
          <p:nvPr/>
        </p:nvPicPr>
        <p:blipFill>
          <a:blip r:embed="rId2"/>
          <a:stretch>
            <a:fillRect/>
          </a:stretch>
        </p:blipFill>
        <p:spPr>
          <a:xfrm>
            <a:off x="0" y="-663527"/>
            <a:ext cx="11282289" cy="7521527"/>
          </a:xfrm>
          <a:prstGeom prst="rect">
            <a:avLst/>
          </a:prstGeom>
        </p:spPr>
      </p:pic>
      <p:sp>
        <p:nvSpPr>
          <p:cNvPr id="4" name="TextBox 3">
            <a:extLst>
              <a:ext uri="{FF2B5EF4-FFF2-40B4-BE49-F238E27FC236}">
                <a16:creationId xmlns:a16="http://schemas.microsoft.com/office/drawing/2014/main" id="{8762474A-9D09-F24F-B655-00D8CD7C29A4}"/>
              </a:ext>
            </a:extLst>
          </p:cNvPr>
          <p:cNvSpPr txBox="1"/>
          <p:nvPr/>
        </p:nvSpPr>
        <p:spPr>
          <a:xfrm>
            <a:off x="358660" y="100020"/>
            <a:ext cx="10748327" cy="2015936"/>
          </a:xfrm>
          <a:prstGeom prst="rect">
            <a:avLst/>
          </a:prstGeom>
          <a:noFill/>
        </p:spPr>
        <p:txBody>
          <a:bodyPr wrap="none" rtlCol="0">
            <a:spAutoFit/>
          </a:bodyPr>
          <a:lstStyle/>
          <a:p>
            <a:pPr>
              <a:lnSpc>
                <a:spcPts val="4980"/>
              </a:lnSpc>
            </a:pPr>
            <a:r>
              <a:rPr lang="en-US" sz="4400" b="1" dirty="0">
                <a:solidFill>
                  <a:schemeClr val="bg1"/>
                </a:solidFill>
              </a:rPr>
              <a:t>Overpopulation drives most of our problems.</a:t>
            </a:r>
          </a:p>
          <a:p>
            <a:pPr>
              <a:lnSpc>
                <a:spcPts val="4980"/>
              </a:lnSpc>
            </a:pPr>
            <a:r>
              <a:rPr lang="en-US" sz="4400" dirty="0">
                <a:solidFill>
                  <a:schemeClr val="bg1"/>
                </a:solidFill>
              </a:rPr>
              <a:t>    Most people are in denial and will not even </a:t>
            </a:r>
          </a:p>
          <a:p>
            <a:pPr>
              <a:lnSpc>
                <a:spcPts val="4980"/>
              </a:lnSpc>
            </a:pPr>
            <a:r>
              <a:rPr lang="en-US" sz="4400" dirty="0">
                <a:solidFill>
                  <a:schemeClr val="bg1"/>
                </a:solidFill>
              </a:rPr>
              <a:t>        say this politically incorrect word</a:t>
            </a:r>
            <a:r>
              <a:rPr lang="en-US" sz="4400" b="1" dirty="0">
                <a:solidFill>
                  <a:schemeClr val="bg1"/>
                </a:solidFill>
              </a:rPr>
              <a:t>!</a:t>
            </a:r>
            <a:endParaRPr lang="en-US" sz="4400" dirty="0">
              <a:solidFill>
                <a:schemeClr val="bg1"/>
              </a:solidFill>
            </a:endParaRPr>
          </a:p>
        </p:txBody>
      </p:sp>
    </p:spTree>
    <p:extLst>
      <p:ext uri="{BB962C8B-B14F-4D97-AF65-F5344CB8AC3E}">
        <p14:creationId xmlns:p14="http://schemas.microsoft.com/office/powerpoint/2010/main" val="4264407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93E28-C97B-6547-872A-6C07EBAF5EBE}"/>
              </a:ext>
            </a:extLst>
          </p:cNvPr>
          <p:cNvPicPr>
            <a:picLocks noChangeAspect="1"/>
          </p:cNvPicPr>
          <p:nvPr/>
        </p:nvPicPr>
        <p:blipFill>
          <a:blip r:embed="rId3"/>
          <a:stretch>
            <a:fillRect/>
          </a:stretch>
        </p:blipFill>
        <p:spPr>
          <a:xfrm>
            <a:off x="520505" y="178656"/>
            <a:ext cx="11366695" cy="6820017"/>
          </a:xfrm>
          <a:prstGeom prst="rect">
            <a:avLst/>
          </a:prstGeom>
        </p:spPr>
      </p:pic>
      <p:sp>
        <p:nvSpPr>
          <p:cNvPr id="3" name="TextBox 2">
            <a:extLst>
              <a:ext uri="{FF2B5EF4-FFF2-40B4-BE49-F238E27FC236}">
                <a16:creationId xmlns:a16="http://schemas.microsoft.com/office/drawing/2014/main" id="{BFE62CB3-564B-484E-8512-CC1B5E31D368}"/>
              </a:ext>
            </a:extLst>
          </p:cNvPr>
          <p:cNvSpPr txBox="1"/>
          <p:nvPr/>
        </p:nvSpPr>
        <p:spPr>
          <a:xfrm>
            <a:off x="4009293" y="267285"/>
            <a:ext cx="3385029" cy="584775"/>
          </a:xfrm>
          <a:prstGeom prst="rect">
            <a:avLst/>
          </a:prstGeom>
          <a:noFill/>
        </p:spPr>
        <p:txBody>
          <a:bodyPr wrap="none" rtlCol="0">
            <a:spAutoFit/>
          </a:bodyPr>
          <a:lstStyle/>
          <a:p>
            <a:r>
              <a:rPr lang="en-US" sz="3200" b="1" dirty="0"/>
              <a:t>Antarctic  Ice  Melt</a:t>
            </a:r>
          </a:p>
        </p:txBody>
      </p:sp>
    </p:spTree>
    <p:extLst>
      <p:ext uri="{BB962C8B-B14F-4D97-AF65-F5344CB8AC3E}">
        <p14:creationId xmlns:p14="http://schemas.microsoft.com/office/powerpoint/2010/main" val="255888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Box 1">
            <a:extLst>
              <a:ext uri="{FF2B5EF4-FFF2-40B4-BE49-F238E27FC236}">
                <a16:creationId xmlns:a16="http://schemas.microsoft.com/office/drawing/2014/main" id="{4DE7DC3A-9209-8B4A-A206-46611E2C04B1}"/>
              </a:ext>
            </a:extLst>
          </p:cNvPr>
          <p:cNvSpPr txBox="1">
            <a:spLocks noChangeArrowheads="1"/>
          </p:cNvSpPr>
          <p:nvPr/>
        </p:nvSpPr>
        <p:spPr bwMode="auto">
          <a:xfrm>
            <a:off x="4114801" y="0"/>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3600" dirty="0"/>
          </a:p>
        </p:txBody>
      </p:sp>
      <p:pic>
        <p:nvPicPr>
          <p:cNvPr id="3" name="Picture 2">
            <a:extLst>
              <a:ext uri="{FF2B5EF4-FFF2-40B4-BE49-F238E27FC236}">
                <a16:creationId xmlns:a16="http://schemas.microsoft.com/office/drawing/2014/main" id="{9D33A9A0-016C-A643-A2C2-5CA04AE6AFDA}"/>
              </a:ext>
            </a:extLst>
          </p:cNvPr>
          <p:cNvPicPr>
            <a:picLocks noChangeAspect="1"/>
          </p:cNvPicPr>
          <p:nvPr/>
        </p:nvPicPr>
        <p:blipFill>
          <a:blip r:embed="rId3"/>
          <a:stretch>
            <a:fillRect/>
          </a:stretch>
        </p:blipFill>
        <p:spPr>
          <a:xfrm>
            <a:off x="6013622" y="0"/>
            <a:ext cx="6178378" cy="6858000"/>
          </a:xfrm>
          <a:prstGeom prst="rect">
            <a:avLst/>
          </a:prstGeom>
        </p:spPr>
      </p:pic>
      <p:sp>
        <p:nvSpPr>
          <p:cNvPr id="4" name="TextBox 3">
            <a:extLst>
              <a:ext uri="{FF2B5EF4-FFF2-40B4-BE49-F238E27FC236}">
                <a16:creationId xmlns:a16="http://schemas.microsoft.com/office/drawing/2014/main" id="{A5798209-C637-E148-87F4-A2C6D70DF560}"/>
              </a:ext>
            </a:extLst>
          </p:cNvPr>
          <p:cNvSpPr txBox="1"/>
          <p:nvPr/>
        </p:nvSpPr>
        <p:spPr>
          <a:xfrm>
            <a:off x="140677" y="239151"/>
            <a:ext cx="5599225" cy="6865982"/>
          </a:xfrm>
          <a:prstGeom prst="rect">
            <a:avLst/>
          </a:prstGeom>
          <a:noFill/>
        </p:spPr>
        <p:txBody>
          <a:bodyPr wrap="none" rtlCol="0">
            <a:spAutoFit/>
          </a:bodyPr>
          <a:lstStyle/>
          <a:p>
            <a:r>
              <a:rPr lang="en-US" sz="2400" b="1" dirty="0" err="1"/>
              <a:t>GeoEngineering</a:t>
            </a:r>
            <a:r>
              <a:rPr lang="en-US" sz="2400" b="1" dirty="0"/>
              <a:t> will lead to climate wars</a:t>
            </a:r>
          </a:p>
          <a:p>
            <a:endParaRPr lang="en-US" sz="2400" b="1" dirty="0"/>
          </a:p>
          <a:p>
            <a:pPr marL="457200" indent="-457200">
              <a:lnSpc>
                <a:spcPts val="2680"/>
              </a:lnSpc>
              <a:spcAft>
                <a:spcPts val="900"/>
              </a:spcAft>
              <a:buAutoNum type="arabicPeriod"/>
            </a:pPr>
            <a:r>
              <a:rPr lang="en-US" sz="2400" dirty="0"/>
              <a:t>Release reflective aerosols into </a:t>
            </a:r>
          </a:p>
          <a:p>
            <a:pPr>
              <a:lnSpc>
                <a:spcPts val="2680"/>
              </a:lnSpc>
              <a:spcAft>
                <a:spcPts val="900"/>
              </a:spcAft>
            </a:pPr>
            <a:r>
              <a:rPr lang="en-US" sz="2400" dirty="0"/>
              <a:t>	Stratosphere ~20 km</a:t>
            </a:r>
          </a:p>
          <a:p>
            <a:pPr marL="457200" indent="-457200">
              <a:lnSpc>
                <a:spcPts val="2680"/>
              </a:lnSpc>
              <a:spcAft>
                <a:spcPts val="900"/>
              </a:spcAft>
              <a:buAutoNum type="arabicPeriod" startAt="2"/>
            </a:pPr>
            <a:r>
              <a:rPr lang="en-US" sz="2400" dirty="0"/>
              <a:t>Put a giant space mirror into orbit</a:t>
            </a:r>
          </a:p>
          <a:p>
            <a:pPr>
              <a:lnSpc>
                <a:spcPts val="2680"/>
              </a:lnSpc>
              <a:spcAft>
                <a:spcPts val="900"/>
              </a:spcAft>
            </a:pPr>
            <a:r>
              <a:rPr lang="en-US" sz="2400" dirty="0"/>
              <a:t>	&gt;400km</a:t>
            </a:r>
          </a:p>
          <a:p>
            <a:pPr marL="457200" indent="-457200">
              <a:lnSpc>
                <a:spcPts val="2680"/>
              </a:lnSpc>
              <a:spcAft>
                <a:spcPts val="900"/>
              </a:spcAft>
              <a:buAutoNum type="arabicPeriod" startAt="2"/>
            </a:pPr>
            <a:r>
              <a:rPr lang="en-US" sz="2400" dirty="0"/>
              <a:t>Cloud thinning --remove cirrus clouds    </a:t>
            </a:r>
          </a:p>
          <a:p>
            <a:pPr>
              <a:lnSpc>
                <a:spcPts val="2680"/>
              </a:lnSpc>
              <a:spcAft>
                <a:spcPts val="900"/>
              </a:spcAft>
            </a:pPr>
            <a:r>
              <a:rPr lang="en-US" sz="2400" dirty="0"/>
              <a:t>	5-14 km</a:t>
            </a:r>
          </a:p>
          <a:p>
            <a:pPr marL="457200" indent="-457200">
              <a:lnSpc>
                <a:spcPts val="2680"/>
              </a:lnSpc>
              <a:spcAft>
                <a:spcPts val="900"/>
              </a:spcAft>
              <a:buAutoNum type="arabicPeriod" startAt="4"/>
            </a:pPr>
            <a:r>
              <a:rPr lang="en-US" sz="2400" dirty="0"/>
              <a:t>High albedo crops and buildings</a:t>
            </a:r>
          </a:p>
          <a:p>
            <a:pPr marL="457200" indent="-457200">
              <a:lnSpc>
                <a:spcPts val="2680"/>
              </a:lnSpc>
              <a:spcAft>
                <a:spcPts val="900"/>
              </a:spcAft>
              <a:buAutoNum type="arabicPeriod" startAt="4"/>
            </a:pPr>
            <a:r>
              <a:rPr lang="en-US" sz="2400" dirty="0"/>
              <a:t>Ocean reflection effects</a:t>
            </a:r>
          </a:p>
          <a:p>
            <a:pPr marL="457200" indent="-457200">
              <a:lnSpc>
                <a:spcPts val="2680"/>
              </a:lnSpc>
              <a:spcAft>
                <a:spcPts val="900"/>
              </a:spcAft>
              <a:buAutoNum type="arabicPeriod" startAt="4"/>
            </a:pPr>
            <a:r>
              <a:rPr lang="en-US" sz="2400" dirty="0"/>
              <a:t>Marine cloud brightening	</a:t>
            </a:r>
          </a:p>
          <a:p>
            <a:pPr>
              <a:lnSpc>
                <a:spcPts val="4040"/>
              </a:lnSpc>
              <a:spcAft>
                <a:spcPts val="900"/>
              </a:spcAft>
            </a:pPr>
            <a:r>
              <a:rPr lang="en-US" sz="3200" b="1" dirty="0"/>
              <a:t> All offer only short-term relief</a:t>
            </a:r>
          </a:p>
          <a:p>
            <a:pPr>
              <a:lnSpc>
                <a:spcPts val="4040"/>
              </a:lnSpc>
            </a:pPr>
            <a:r>
              <a:rPr lang="en-US" sz="2400" dirty="0"/>
              <a:t>Wagner, G. and M. L. Weitzman. (2015). </a:t>
            </a:r>
          </a:p>
          <a:p>
            <a:r>
              <a:rPr lang="en-US" sz="2400" i="1" dirty="0"/>
              <a:t>Climate Shock. </a:t>
            </a:r>
            <a:r>
              <a:rPr lang="en-US" sz="2400" dirty="0"/>
              <a:t>Princeton University Press. </a:t>
            </a:r>
          </a:p>
          <a:p>
            <a:pPr marL="457200" indent="-457200">
              <a:spcAft>
                <a:spcPts val="900"/>
              </a:spcAft>
              <a:buAutoNum type="arabicPeriod" startAt="4"/>
            </a:pPr>
            <a:endParaRPr lang="en-US" sz="2400" dirty="0"/>
          </a:p>
        </p:txBody>
      </p:sp>
    </p:spTree>
    <p:extLst>
      <p:ext uri="{BB962C8B-B14F-4D97-AF65-F5344CB8AC3E}">
        <p14:creationId xmlns:p14="http://schemas.microsoft.com/office/powerpoint/2010/main" val="279718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226A07-A0BD-0A49-BE72-9700D225278B}"/>
              </a:ext>
            </a:extLst>
          </p:cNvPr>
          <p:cNvSpPr txBox="1"/>
          <p:nvPr/>
        </p:nvSpPr>
        <p:spPr>
          <a:xfrm>
            <a:off x="154745" y="253219"/>
            <a:ext cx="12146595" cy="6214394"/>
          </a:xfrm>
          <a:prstGeom prst="rect">
            <a:avLst/>
          </a:prstGeom>
          <a:noFill/>
        </p:spPr>
        <p:txBody>
          <a:bodyPr wrap="none" rtlCol="0">
            <a:spAutoFit/>
          </a:bodyPr>
          <a:lstStyle/>
          <a:p>
            <a:pPr>
              <a:lnSpc>
                <a:spcPts val="3960"/>
              </a:lnSpc>
            </a:pPr>
            <a:r>
              <a:rPr lang="en-US" sz="2800" b="1" dirty="0"/>
              <a:t>What you can do personally about climate change and global warming:</a:t>
            </a:r>
            <a:r>
              <a:rPr lang="en-US" sz="2800" dirty="0"/>
              <a:t> </a:t>
            </a:r>
            <a:br>
              <a:rPr lang="en-US" sz="2800" dirty="0"/>
            </a:br>
            <a:br>
              <a:rPr lang="en-US" sz="2800" dirty="0"/>
            </a:br>
            <a:r>
              <a:rPr lang="en-US" sz="2800" dirty="0"/>
              <a:t>Do not drive, walk, use public transport, or ride a bicycle </a:t>
            </a:r>
            <a:br>
              <a:rPr lang="en-US" sz="2800" dirty="0"/>
            </a:br>
            <a:r>
              <a:rPr lang="en-US" sz="2800" dirty="0"/>
              <a:t>If you must drive, get out of Hummers, pickup trucks, and SUVs </a:t>
            </a:r>
            <a:br>
              <a:rPr lang="en-US" sz="2800" dirty="0"/>
            </a:br>
            <a:r>
              <a:rPr lang="en-US" sz="2800" dirty="0"/>
              <a:t>Shorten trips, drive as infrequently as possible. </a:t>
            </a:r>
            <a:br>
              <a:rPr lang="en-US" sz="2800" dirty="0"/>
            </a:br>
            <a:r>
              <a:rPr lang="en-US" sz="2800" dirty="0"/>
              <a:t>Lobby politicians and government to reduce CO</a:t>
            </a:r>
            <a:r>
              <a:rPr lang="en-US" sz="2800" baseline="-25000" dirty="0"/>
              <a:t>2</a:t>
            </a:r>
            <a:r>
              <a:rPr lang="en-US" sz="2800" dirty="0"/>
              <a:t> and methane emissions </a:t>
            </a:r>
            <a:br>
              <a:rPr lang="en-US" sz="2800" dirty="0"/>
            </a:br>
            <a:r>
              <a:rPr lang="en-US" sz="2800" dirty="0"/>
              <a:t>        and get the USA back into the Paris global climate change agreement </a:t>
            </a:r>
            <a:br>
              <a:rPr lang="en-US" sz="2800" dirty="0"/>
            </a:br>
            <a:r>
              <a:rPr lang="en-US" sz="2800" dirty="0"/>
              <a:t>Oppose Coal Mining and Oil Pipelines </a:t>
            </a:r>
            <a:br>
              <a:rPr lang="en-US" sz="2800" dirty="0"/>
            </a:br>
            <a:r>
              <a:rPr lang="en-US" sz="2800" dirty="0"/>
              <a:t>Do Not Vote for deluded Politicians who 'think' climate change is a "hoax" </a:t>
            </a:r>
            <a:br>
              <a:rPr lang="en-US" sz="2800" dirty="0"/>
            </a:br>
            <a:r>
              <a:rPr lang="en-US" sz="2800" dirty="0"/>
              <a:t>Vote for Politicians who do THINK and CARE about environment </a:t>
            </a:r>
            <a:br>
              <a:rPr lang="en-US" sz="2800" dirty="0"/>
            </a:br>
            <a:r>
              <a:rPr lang="en-US" sz="2800" dirty="0"/>
              <a:t>Support green renewable energy wherever possible (only works in the short-term)</a:t>
            </a:r>
            <a:br>
              <a:rPr lang="en-US" sz="2800" dirty="0"/>
            </a:br>
            <a:r>
              <a:rPr lang="en-US" sz="2800" dirty="0"/>
              <a:t>Don't make babies - adopt unwanted children, reduce juvenile delinquency, crime </a:t>
            </a:r>
          </a:p>
        </p:txBody>
      </p:sp>
    </p:spTree>
    <p:extLst>
      <p:ext uri="{BB962C8B-B14F-4D97-AF65-F5344CB8AC3E}">
        <p14:creationId xmlns:p14="http://schemas.microsoft.com/office/powerpoint/2010/main" val="4193424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Box 1">
            <a:extLst>
              <a:ext uri="{FF2B5EF4-FFF2-40B4-BE49-F238E27FC236}">
                <a16:creationId xmlns:a16="http://schemas.microsoft.com/office/drawing/2014/main" id="{4DE7DC3A-9209-8B4A-A206-46611E2C04B1}"/>
              </a:ext>
            </a:extLst>
          </p:cNvPr>
          <p:cNvSpPr txBox="1">
            <a:spLocks noChangeArrowheads="1"/>
          </p:cNvSpPr>
          <p:nvPr/>
        </p:nvSpPr>
        <p:spPr bwMode="auto">
          <a:xfrm>
            <a:off x="4114801" y="0"/>
            <a:ext cx="1847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spcBef>
                <a:spcPct val="0"/>
              </a:spcBef>
              <a:buFontTx/>
              <a:buNone/>
            </a:pPr>
            <a:endParaRPr lang="en-US" altLang="en-US" sz="3600" dirty="0"/>
          </a:p>
        </p:txBody>
      </p:sp>
      <p:sp>
        <p:nvSpPr>
          <p:cNvPr id="4" name="TextBox 3">
            <a:extLst>
              <a:ext uri="{FF2B5EF4-FFF2-40B4-BE49-F238E27FC236}">
                <a16:creationId xmlns:a16="http://schemas.microsoft.com/office/drawing/2014/main" id="{A5798209-C637-E148-87F4-A2C6D70DF560}"/>
              </a:ext>
            </a:extLst>
          </p:cNvPr>
          <p:cNvSpPr txBox="1"/>
          <p:nvPr/>
        </p:nvSpPr>
        <p:spPr>
          <a:xfrm>
            <a:off x="6233094" y="302359"/>
            <a:ext cx="5958906" cy="6555641"/>
          </a:xfrm>
          <a:prstGeom prst="rect">
            <a:avLst/>
          </a:prstGeom>
          <a:noFill/>
        </p:spPr>
        <p:txBody>
          <a:bodyPr wrap="square" rtlCol="0">
            <a:spAutoFit/>
          </a:bodyPr>
          <a:lstStyle/>
          <a:p>
            <a:r>
              <a:rPr lang="en-US" sz="3600" b="1" dirty="0"/>
              <a:t>It is perilous to continue to ignore overpopulation, the cause of almost all of our many problems. Because people are in denial, they ignore the underlying cause, and merely try to treat its many symptoms over the </a:t>
            </a:r>
          </a:p>
          <a:p>
            <a:r>
              <a:rPr lang="en-US" sz="3600" b="1" dirty="0"/>
              <a:t>s</a:t>
            </a:r>
            <a:r>
              <a:rPr lang="en-US" sz="3600" b="1"/>
              <a:t>hort </a:t>
            </a:r>
            <a:r>
              <a:rPr lang="en-US" sz="3600" b="1" dirty="0"/>
              <a:t>term. We must face reality and take better care of our one and only spaceship!</a:t>
            </a:r>
          </a:p>
          <a:p>
            <a:pPr marL="457200" indent="-457200">
              <a:spcAft>
                <a:spcPts val="900"/>
              </a:spcAft>
              <a:buAutoNum type="arabicPeriod" startAt="4"/>
            </a:pPr>
            <a:endParaRPr lang="en-US" sz="2400" dirty="0"/>
          </a:p>
        </p:txBody>
      </p:sp>
      <p:pic>
        <p:nvPicPr>
          <p:cNvPr id="7" name="Picture 6">
            <a:extLst>
              <a:ext uri="{FF2B5EF4-FFF2-40B4-BE49-F238E27FC236}">
                <a16:creationId xmlns:a16="http://schemas.microsoft.com/office/drawing/2014/main" id="{4B260F60-2F88-EF43-98A7-BFD52128DD75}"/>
              </a:ext>
            </a:extLst>
          </p:cNvPr>
          <p:cNvPicPr>
            <a:picLocks noChangeAspect="1"/>
          </p:cNvPicPr>
          <p:nvPr/>
        </p:nvPicPr>
        <p:blipFill>
          <a:blip r:embed="rId3"/>
          <a:stretch>
            <a:fillRect/>
          </a:stretch>
        </p:blipFill>
        <p:spPr>
          <a:xfrm>
            <a:off x="187135" y="548641"/>
            <a:ext cx="5952750" cy="5992836"/>
          </a:xfrm>
          <a:prstGeom prst="rect">
            <a:avLst/>
          </a:prstGeom>
        </p:spPr>
      </p:pic>
    </p:spTree>
    <p:extLst>
      <p:ext uri="{BB962C8B-B14F-4D97-AF65-F5344CB8AC3E}">
        <p14:creationId xmlns:p14="http://schemas.microsoft.com/office/powerpoint/2010/main" val="1774818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2B32D5-97A3-B949-8DC8-C6C1A682E024}"/>
              </a:ext>
            </a:extLst>
          </p:cNvPr>
          <p:cNvPicPr>
            <a:picLocks noChangeAspect="1"/>
          </p:cNvPicPr>
          <p:nvPr/>
        </p:nvPicPr>
        <p:blipFill>
          <a:blip r:embed="rId3"/>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B034CA4B-E988-F64F-B745-E9FEC57AE63A}"/>
              </a:ext>
            </a:extLst>
          </p:cNvPr>
          <p:cNvPicPr>
            <a:picLocks noChangeAspect="1"/>
          </p:cNvPicPr>
          <p:nvPr/>
        </p:nvPicPr>
        <p:blipFill>
          <a:blip r:embed="rId3"/>
          <a:stretch>
            <a:fillRect/>
          </a:stretch>
        </p:blipFill>
        <p:spPr>
          <a:xfrm>
            <a:off x="3178" y="2791"/>
            <a:ext cx="12192000" cy="6858000"/>
          </a:xfrm>
          <a:prstGeom prst="rect">
            <a:avLst/>
          </a:prstGeom>
        </p:spPr>
      </p:pic>
      <p:pic>
        <p:nvPicPr>
          <p:cNvPr id="5" name="Picture 4">
            <a:extLst>
              <a:ext uri="{FF2B5EF4-FFF2-40B4-BE49-F238E27FC236}">
                <a16:creationId xmlns:a16="http://schemas.microsoft.com/office/drawing/2014/main" id="{A305CD84-F858-B74B-AF81-BE7BCEE87430}"/>
              </a:ext>
            </a:extLst>
          </p:cNvPr>
          <p:cNvPicPr>
            <a:picLocks noChangeAspect="1"/>
          </p:cNvPicPr>
          <p:nvPr/>
        </p:nvPicPr>
        <p:blipFill>
          <a:blip r:embed="rId4">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0" y="0"/>
            <a:ext cx="7129849" cy="7007971"/>
          </a:xfrm>
          <a:prstGeom prst="rect">
            <a:avLst/>
          </a:prstGeom>
        </p:spPr>
      </p:pic>
      <p:pic>
        <p:nvPicPr>
          <p:cNvPr id="7" name="Picture 6">
            <a:extLst>
              <a:ext uri="{FF2B5EF4-FFF2-40B4-BE49-F238E27FC236}">
                <a16:creationId xmlns:a16="http://schemas.microsoft.com/office/drawing/2014/main" id="{5B2ABFA6-07A3-6C45-B491-CEE84430A8EF}"/>
              </a:ext>
            </a:extLst>
          </p:cNvPr>
          <p:cNvPicPr>
            <a:picLocks noChangeAspect="1"/>
          </p:cNvPicPr>
          <p:nvPr/>
        </p:nvPicPr>
        <p:blipFill>
          <a:blip r:embed="rId5"/>
          <a:stretch>
            <a:fillRect/>
          </a:stretch>
        </p:blipFill>
        <p:spPr>
          <a:xfrm>
            <a:off x="6964517" y="0"/>
            <a:ext cx="5227483" cy="7006281"/>
          </a:xfrm>
          <a:prstGeom prst="rect">
            <a:avLst/>
          </a:prstGeom>
        </p:spPr>
      </p:pic>
    </p:spTree>
    <p:extLst>
      <p:ext uri="{BB962C8B-B14F-4D97-AF65-F5344CB8AC3E}">
        <p14:creationId xmlns:p14="http://schemas.microsoft.com/office/powerpoint/2010/main" val="755998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
            <a:extLst>
              <a:ext uri="{FF2B5EF4-FFF2-40B4-BE49-F238E27FC236}">
                <a16:creationId xmlns:a16="http://schemas.microsoft.com/office/drawing/2014/main" id="{C8FD9088-6653-5D42-B443-0A4357E17F94}"/>
              </a:ext>
            </a:extLst>
          </p:cNvPr>
          <p:cNvSpPr txBox="1">
            <a:spLocks noChangeArrowheads="1"/>
          </p:cNvSpPr>
          <p:nvPr/>
        </p:nvSpPr>
        <p:spPr bwMode="auto">
          <a:xfrm>
            <a:off x="1981200" y="430213"/>
            <a:ext cx="381000"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itchFamily="2" charset="0"/>
                <a:ea typeface="ＭＳ Ｐゴシック" panose="020B0600070205080204" pitchFamily="34" charset="-128"/>
              </a:defRPr>
            </a:lvl1pPr>
            <a:lvl2pPr marL="742950" indent="-285750">
              <a:spcBef>
                <a:spcPct val="20000"/>
              </a:spcBef>
              <a:buChar char="–"/>
              <a:defRPr sz="2800">
                <a:solidFill>
                  <a:schemeClr val="tx1"/>
                </a:solidFill>
                <a:latin typeface="Times" pitchFamily="2" charset="0"/>
                <a:ea typeface="ＭＳ Ｐゴシック" panose="020B0600070205080204" pitchFamily="34" charset="-128"/>
              </a:defRPr>
            </a:lvl2pPr>
            <a:lvl3pPr marL="1143000" indent="-228600">
              <a:spcBef>
                <a:spcPct val="20000"/>
              </a:spcBef>
              <a:buChar char="•"/>
              <a:defRPr sz="2400">
                <a:solidFill>
                  <a:schemeClr val="tx1"/>
                </a:solidFill>
                <a:latin typeface="Times" pitchFamily="2" charset="0"/>
                <a:ea typeface="ＭＳ Ｐゴシック" panose="020B0600070205080204" pitchFamily="34" charset="-128"/>
              </a:defRPr>
            </a:lvl3pPr>
            <a:lvl4pPr marL="1600200" indent="-228600">
              <a:spcBef>
                <a:spcPct val="20000"/>
              </a:spcBef>
              <a:buChar char="–"/>
              <a:defRPr sz="2000">
                <a:solidFill>
                  <a:schemeClr val="tx1"/>
                </a:solidFill>
                <a:latin typeface="Times" pitchFamily="2" charset="0"/>
                <a:ea typeface="ＭＳ Ｐゴシック" panose="020B0600070205080204" pitchFamily="34" charset="-128"/>
              </a:defRPr>
            </a:lvl4pPr>
            <a:lvl5pPr marL="2057400" indent="-228600">
              <a:spcBef>
                <a:spcPct val="20000"/>
              </a:spcBef>
              <a:buChar char="»"/>
              <a:defRPr sz="2000">
                <a:solidFill>
                  <a:schemeClr val="tx1"/>
                </a:solidFill>
                <a:latin typeface="Times" pitchFamily="2"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itchFamily="2" charset="0"/>
                <a:ea typeface="ＭＳ Ｐゴシック" panose="020B0600070205080204" pitchFamily="34" charset="-128"/>
              </a:defRPr>
            </a:lvl9pPr>
          </a:lstStyle>
          <a:p>
            <a:pPr>
              <a:lnSpc>
                <a:spcPct val="120000"/>
              </a:lnSpc>
              <a:spcBef>
                <a:spcPct val="0"/>
              </a:spcBef>
              <a:buFontTx/>
              <a:buNone/>
            </a:pPr>
            <a:endParaRPr lang="en-US" altLang="en-US" b="1"/>
          </a:p>
          <a:p>
            <a:pPr>
              <a:spcBef>
                <a:spcPct val="0"/>
              </a:spcBef>
              <a:buFontTx/>
              <a:buNone/>
            </a:pPr>
            <a:endParaRPr lang="en-US" altLang="en-US" sz="2400"/>
          </a:p>
        </p:txBody>
      </p:sp>
      <p:pic>
        <p:nvPicPr>
          <p:cNvPr id="107522" name="Picture 3">
            <a:extLst>
              <a:ext uri="{FF2B5EF4-FFF2-40B4-BE49-F238E27FC236}">
                <a16:creationId xmlns:a16="http://schemas.microsoft.com/office/drawing/2014/main" id="{D4D234A7-E6DC-3A48-9F64-995D95DAB73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2286" y="295423"/>
            <a:ext cx="9525000"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4" descr="Overloaded_Truck">
            <a:extLst>
              <a:ext uri="{FF2B5EF4-FFF2-40B4-BE49-F238E27FC236}">
                <a16:creationId xmlns:a16="http://schemas.microsoft.com/office/drawing/2014/main" id="{B6B82E27-90FC-8F47-8D94-113724E30C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81622" y="866336"/>
            <a:ext cx="464820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Line 6">
            <a:extLst>
              <a:ext uri="{FF2B5EF4-FFF2-40B4-BE49-F238E27FC236}">
                <a16:creationId xmlns:a16="http://schemas.microsoft.com/office/drawing/2014/main" id="{B296DB81-EDB6-7140-856C-6F0DE2123DED}"/>
              </a:ext>
            </a:extLst>
          </p:cNvPr>
          <p:cNvSpPr>
            <a:spLocks noChangeShapeType="1"/>
          </p:cNvSpPr>
          <p:nvPr/>
        </p:nvSpPr>
        <p:spPr bwMode="auto">
          <a:xfrm flipV="1">
            <a:off x="9078350" y="493542"/>
            <a:ext cx="76200" cy="1219200"/>
          </a:xfrm>
          <a:prstGeom prst="line">
            <a:avLst/>
          </a:prstGeom>
          <a:noFill/>
          <a:ln w="57150">
            <a:solidFill>
              <a:srgbClr val="C92C0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 name="Rectangle 1">
            <a:extLst>
              <a:ext uri="{FF2B5EF4-FFF2-40B4-BE49-F238E27FC236}">
                <a16:creationId xmlns:a16="http://schemas.microsoft.com/office/drawing/2014/main" id="{88C0371B-D71D-F445-B77E-D9E198F63887}"/>
              </a:ext>
            </a:extLst>
          </p:cNvPr>
          <p:cNvSpPr/>
          <p:nvPr/>
        </p:nvSpPr>
        <p:spPr>
          <a:xfrm>
            <a:off x="8763000" y="98477"/>
            <a:ext cx="3429000" cy="2419124"/>
          </a:xfrm>
          <a:prstGeom prst="rect">
            <a:avLst/>
          </a:prstGeom>
        </p:spPr>
        <p:txBody>
          <a:bodyPr wrap="square">
            <a:spAutoFit/>
          </a:bodyPr>
          <a:lstStyle/>
          <a:p>
            <a:pPr>
              <a:lnSpc>
                <a:spcPct val="90000"/>
              </a:lnSpc>
              <a:defRPr/>
            </a:pPr>
            <a:r>
              <a:rPr lang="en-US" sz="2400" b="1" dirty="0">
                <a:solidFill>
                  <a:srgbClr val="C00000"/>
                </a:solidFill>
                <a:latin typeface="Calibri" panose="020F0502020204030204" pitchFamily="34" charset="0"/>
                <a:ea typeface="ＭＳ Ｐゴシック" charset="0"/>
                <a:cs typeface="Calibri" panose="020F0502020204030204" pitchFamily="34" charset="0"/>
              </a:rPr>
              <a:t>7.7 Billion</a:t>
            </a:r>
          </a:p>
          <a:p>
            <a:pPr>
              <a:lnSpc>
                <a:spcPct val="90000"/>
              </a:lnSpc>
              <a:defRPr/>
            </a:pPr>
            <a:r>
              <a:rPr lang="en-US" sz="2400" b="1" dirty="0">
                <a:solidFill>
                  <a:srgbClr val="C00000"/>
                </a:solidFill>
                <a:latin typeface="Calibri" panose="020F0502020204030204" pitchFamily="34" charset="0"/>
                <a:ea typeface="ＭＳ Ｐゴシック" charset="0"/>
                <a:cs typeface="Calibri" panose="020F0502020204030204" pitchFamily="34" charset="0"/>
              </a:rPr>
              <a:t>       of us,</a:t>
            </a:r>
          </a:p>
          <a:p>
            <a:pPr>
              <a:lnSpc>
                <a:spcPct val="90000"/>
              </a:lnSpc>
              <a:defRPr/>
            </a:pPr>
            <a:r>
              <a:rPr lang="en-US" sz="2400" b="1" dirty="0">
                <a:solidFill>
                  <a:srgbClr val="C00000"/>
                </a:solidFill>
                <a:latin typeface="Calibri" panose="020F0502020204030204" pitchFamily="34" charset="0"/>
                <a:ea typeface="ＭＳ Ｐゴシック" charset="0"/>
                <a:cs typeface="Calibri" panose="020F0502020204030204" pitchFamily="34" charset="0"/>
              </a:rPr>
              <a:t>         locked        </a:t>
            </a:r>
          </a:p>
          <a:p>
            <a:pPr>
              <a:lnSpc>
                <a:spcPct val="90000"/>
              </a:lnSpc>
              <a:defRPr/>
            </a:pPr>
            <a:r>
              <a:rPr lang="en-US" sz="2400" b="1" dirty="0">
                <a:solidFill>
                  <a:srgbClr val="C00000"/>
                </a:solidFill>
                <a:latin typeface="Calibri" panose="020F0502020204030204" pitchFamily="34" charset="0"/>
                <a:ea typeface="ＭＳ Ｐゴシック" charset="0"/>
                <a:cs typeface="Calibri" panose="020F0502020204030204" pitchFamily="34" charset="0"/>
              </a:rPr>
              <a:t>         in massive</a:t>
            </a:r>
          </a:p>
          <a:p>
            <a:pPr>
              <a:lnSpc>
                <a:spcPct val="90000"/>
              </a:lnSpc>
              <a:defRPr/>
            </a:pPr>
            <a:r>
              <a:rPr lang="en-US" sz="2400" b="1" dirty="0">
                <a:solidFill>
                  <a:srgbClr val="C00000"/>
                </a:solidFill>
                <a:latin typeface="Calibri" panose="020F0502020204030204" pitchFamily="34" charset="0"/>
                <a:ea typeface="ＭＳ Ｐゴシック" charset="0"/>
                <a:cs typeface="Calibri" panose="020F0502020204030204" pitchFamily="34" charset="0"/>
              </a:rPr>
              <a:t>         denial about</a:t>
            </a:r>
          </a:p>
          <a:p>
            <a:pPr>
              <a:lnSpc>
                <a:spcPct val="90000"/>
              </a:lnSpc>
              <a:defRPr/>
            </a:pPr>
            <a:r>
              <a:rPr lang="en-US" sz="2400" b="1" dirty="0">
                <a:solidFill>
                  <a:srgbClr val="C00000"/>
                </a:solidFill>
                <a:latin typeface="Calibri" panose="020F0502020204030204" pitchFamily="34" charset="0"/>
                <a:ea typeface="ＭＳ Ｐゴシック" charset="0"/>
                <a:cs typeface="Calibri" panose="020F0502020204030204" pitchFamily="34" charset="0"/>
              </a:rPr>
              <a:t>         overpopulation</a:t>
            </a:r>
          </a:p>
          <a:p>
            <a:pPr>
              <a:lnSpc>
                <a:spcPct val="90000"/>
              </a:lnSpc>
              <a:defRPr/>
            </a:pPr>
            <a:endParaRPr lang="en-US" sz="2400" b="1" dirty="0">
              <a:solidFill>
                <a:srgbClr val="C00000"/>
              </a:solidFill>
              <a:latin typeface="Calibri" panose="020F0502020204030204" pitchFamily="34" charset="0"/>
              <a:ea typeface="ＭＳ Ｐゴシック" charset="0"/>
              <a:cs typeface="Calibri" panose="020F0502020204030204" pitchFamily="34" charset="0"/>
            </a:endParaRPr>
          </a:p>
        </p:txBody>
      </p:sp>
      <p:sp>
        <p:nvSpPr>
          <p:cNvPr id="3" name="TextBox 2">
            <a:extLst>
              <a:ext uri="{FF2B5EF4-FFF2-40B4-BE49-F238E27FC236}">
                <a16:creationId xmlns:a16="http://schemas.microsoft.com/office/drawing/2014/main" id="{B0626373-070A-A240-B193-B6241DD9B83B}"/>
              </a:ext>
            </a:extLst>
          </p:cNvPr>
          <p:cNvSpPr txBox="1"/>
          <p:nvPr/>
        </p:nvSpPr>
        <p:spPr>
          <a:xfrm>
            <a:off x="4234375" y="3629464"/>
            <a:ext cx="4600940" cy="1384995"/>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The Haber-Bosch Nitrogen-Fixation</a:t>
            </a:r>
          </a:p>
          <a:p>
            <a:r>
              <a:rPr lang="en-US" sz="2000" b="1" dirty="0">
                <a:latin typeface="Arial" panose="020B0604020202020204" pitchFamily="34" charset="0"/>
                <a:cs typeface="Arial" panose="020B0604020202020204" pitchFamily="34" charset="0"/>
              </a:rPr>
              <a:t>Process allowed humans to explode</a:t>
            </a:r>
          </a:p>
          <a:p>
            <a:r>
              <a:rPr lang="en-US" sz="2000" b="1" dirty="0">
                <a:latin typeface="Arial" panose="020B0604020202020204" pitchFamily="34" charset="0"/>
                <a:cs typeface="Arial" panose="020B0604020202020204" pitchFamily="34" charset="0"/>
              </a:rPr>
              <a:t>(Food leads Population)</a:t>
            </a:r>
          </a:p>
          <a:p>
            <a:endParaRPr lang="en-US" sz="2400" dirty="0"/>
          </a:p>
        </p:txBody>
      </p:sp>
    </p:spTree>
    <p:extLst>
      <p:ext uri="{BB962C8B-B14F-4D97-AF65-F5344CB8AC3E}">
        <p14:creationId xmlns:p14="http://schemas.microsoft.com/office/powerpoint/2010/main" val="963580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87FC68-E78D-FE42-BE33-6DD51FC2C8A7}"/>
              </a:ext>
            </a:extLst>
          </p:cNvPr>
          <p:cNvPicPr>
            <a:picLocks noChangeAspect="1"/>
          </p:cNvPicPr>
          <p:nvPr/>
        </p:nvPicPr>
        <p:blipFill>
          <a:blip r:embed="rId2"/>
          <a:stretch>
            <a:fillRect/>
          </a:stretch>
        </p:blipFill>
        <p:spPr>
          <a:xfrm>
            <a:off x="3446318" y="0"/>
            <a:ext cx="5299364" cy="6858000"/>
          </a:xfrm>
          <a:prstGeom prst="rect">
            <a:avLst/>
          </a:prstGeom>
        </p:spPr>
      </p:pic>
      <p:pic>
        <p:nvPicPr>
          <p:cNvPr id="3" name="Picture 2">
            <a:extLst>
              <a:ext uri="{FF2B5EF4-FFF2-40B4-BE49-F238E27FC236}">
                <a16:creationId xmlns:a16="http://schemas.microsoft.com/office/drawing/2014/main" id="{B9F534DA-6CB2-8E48-AE10-F686E49EBF7B}"/>
              </a:ext>
            </a:extLst>
          </p:cNvPr>
          <p:cNvPicPr>
            <a:picLocks noChangeAspect="1"/>
          </p:cNvPicPr>
          <p:nvPr/>
        </p:nvPicPr>
        <p:blipFill>
          <a:blip r:embed="rId3"/>
          <a:stretch>
            <a:fillRect/>
          </a:stretch>
        </p:blipFill>
        <p:spPr>
          <a:xfrm>
            <a:off x="7610622" y="4016563"/>
            <a:ext cx="4581378" cy="2841437"/>
          </a:xfrm>
          <a:prstGeom prst="rect">
            <a:avLst/>
          </a:prstGeom>
        </p:spPr>
      </p:pic>
      <p:sp>
        <p:nvSpPr>
          <p:cNvPr id="4" name="Rectangle 3">
            <a:extLst>
              <a:ext uri="{FF2B5EF4-FFF2-40B4-BE49-F238E27FC236}">
                <a16:creationId xmlns:a16="http://schemas.microsoft.com/office/drawing/2014/main" id="{519E4712-50F8-734E-A885-9F4DDEC09B8C}"/>
              </a:ext>
            </a:extLst>
          </p:cNvPr>
          <p:cNvSpPr/>
          <p:nvPr/>
        </p:nvSpPr>
        <p:spPr>
          <a:xfrm>
            <a:off x="7893320" y="6174055"/>
            <a:ext cx="2165079" cy="461665"/>
          </a:xfrm>
          <a:prstGeom prst="rect">
            <a:avLst/>
          </a:prstGeom>
        </p:spPr>
        <p:txBody>
          <a:bodyPr wrap="square">
            <a:spAutoFit/>
          </a:bodyPr>
          <a:lstStyle/>
          <a:p>
            <a:r>
              <a:rPr lang="en-US" sz="2400" dirty="0">
                <a:solidFill>
                  <a:schemeClr val="bg1"/>
                </a:solidFill>
              </a:rPr>
              <a:t>Flooding</a:t>
            </a:r>
            <a:endParaRPr lang="en-US" sz="2400" dirty="0"/>
          </a:p>
        </p:txBody>
      </p:sp>
      <p:pic>
        <p:nvPicPr>
          <p:cNvPr id="6" name="Picture 1" descr="DecadalWarming.jpg">
            <a:extLst>
              <a:ext uri="{FF2B5EF4-FFF2-40B4-BE49-F238E27FC236}">
                <a16:creationId xmlns:a16="http://schemas.microsoft.com/office/drawing/2014/main" id="{AE1C1488-1284-E24A-803D-60354B7496CD}"/>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86449" y="4017882"/>
            <a:ext cx="5261317" cy="2957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2014.4.1.Nuclear.Chomsky.Main.jpg">
            <a:extLst>
              <a:ext uri="{FF2B5EF4-FFF2-40B4-BE49-F238E27FC236}">
                <a16:creationId xmlns:a16="http://schemas.microsoft.com/office/drawing/2014/main" id="{78409C96-E59C-694C-B7E9-1408036FE8E1}"/>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4574" y="1"/>
            <a:ext cx="431394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741E391F-B8C4-5740-ACFD-2D951F68FD39}"/>
              </a:ext>
            </a:extLst>
          </p:cNvPr>
          <p:cNvSpPr/>
          <p:nvPr/>
        </p:nvSpPr>
        <p:spPr>
          <a:xfrm>
            <a:off x="2284130" y="2455440"/>
            <a:ext cx="1373774" cy="369332"/>
          </a:xfrm>
          <a:prstGeom prst="rect">
            <a:avLst/>
          </a:prstGeom>
        </p:spPr>
        <p:txBody>
          <a:bodyPr wrap="none">
            <a:spAutoFit/>
          </a:bodyPr>
          <a:lstStyle/>
          <a:p>
            <a:pPr>
              <a:spcBef>
                <a:spcPct val="0"/>
              </a:spcBef>
              <a:buFontTx/>
              <a:buNone/>
            </a:pPr>
            <a:r>
              <a:rPr lang="en-US" altLang="en-US" b="1" dirty="0">
                <a:solidFill>
                  <a:srgbClr val="FFCD56"/>
                </a:solidFill>
              </a:rPr>
              <a:t>Nuclear War</a:t>
            </a:r>
          </a:p>
        </p:txBody>
      </p:sp>
      <p:pic>
        <p:nvPicPr>
          <p:cNvPr id="9" name="Picture 3">
            <a:extLst>
              <a:ext uri="{FF2B5EF4-FFF2-40B4-BE49-F238E27FC236}">
                <a16:creationId xmlns:a16="http://schemas.microsoft.com/office/drawing/2014/main" id="{A9FEC534-2119-CD4D-A5F8-CD4F0BAAC95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361837" y="0"/>
            <a:ext cx="4010825" cy="278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1F52F762-5B4D-F144-8879-B1D76DBA3600}"/>
              </a:ext>
            </a:extLst>
          </p:cNvPr>
          <p:cNvSpPr/>
          <p:nvPr/>
        </p:nvSpPr>
        <p:spPr>
          <a:xfrm>
            <a:off x="8499676" y="1913643"/>
            <a:ext cx="6096000" cy="646331"/>
          </a:xfrm>
          <a:prstGeom prst="rect">
            <a:avLst/>
          </a:prstGeom>
        </p:spPr>
        <p:txBody>
          <a:bodyPr>
            <a:spAutoFit/>
          </a:bodyPr>
          <a:lstStyle/>
          <a:p>
            <a:r>
              <a:rPr lang="en-US" b="1" dirty="0">
                <a:solidFill>
                  <a:srgbClr val="FFC000"/>
                </a:solidFill>
                <a:latin typeface="Calibri" panose="020F0502020204030204" pitchFamily="34" charset="0"/>
                <a:cs typeface="Calibri" panose="020F0502020204030204" pitchFamily="34" charset="0"/>
              </a:rPr>
              <a:t>Coastal Cities</a:t>
            </a:r>
          </a:p>
          <a:p>
            <a:r>
              <a:rPr lang="en-US" b="1" dirty="0">
                <a:solidFill>
                  <a:srgbClr val="FFC000"/>
                </a:solidFill>
                <a:latin typeface="Calibri" panose="020F0502020204030204" pitchFamily="34" charset="0"/>
                <a:cs typeface="Calibri" panose="020F0502020204030204" pitchFamily="34" charset="0"/>
              </a:rPr>
              <a:t>   Inundated</a:t>
            </a:r>
          </a:p>
        </p:txBody>
      </p:sp>
    </p:spTree>
    <p:extLst>
      <p:ext uri="{BB962C8B-B14F-4D97-AF65-F5344CB8AC3E}">
        <p14:creationId xmlns:p14="http://schemas.microsoft.com/office/powerpoint/2010/main" val="7081159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42FDFC-1774-D640-BAB6-83E044E8BB96}"/>
              </a:ext>
            </a:extLst>
          </p:cNvPr>
          <p:cNvPicPr>
            <a:picLocks noChangeAspect="1"/>
          </p:cNvPicPr>
          <p:nvPr/>
        </p:nvPicPr>
        <p:blipFill>
          <a:blip r:embed="rId2"/>
          <a:stretch>
            <a:fillRect/>
          </a:stretch>
        </p:blipFill>
        <p:spPr>
          <a:xfrm>
            <a:off x="1581149" y="1439810"/>
            <a:ext cx="9305153" cy="5418190"/>
          </a:xfrm>
          <a:prstGeom prst="rect">
            <a:avLst/>
          </a:prstGeom>
        </p:spPr>
      </p:pic>
      <p:sp>
        <p:nvSpPr>
          <p:cNvPr id="2" name="Rectangle 1">
            <a:extLst>
              <a:ext uri="{FF2B5EF4-FFF2-40B4-BE49-F238E27FC236}">
                <a16:creationId xmlns:a16="http://schemas.microsoft.com/office/drawing/2014/main" id="{10959F5C-70F7-1340-9961-CF1C51519072}"/>
              </a:ext>
            </a:extLst>
          </p:cNvPr>
          <p:cNvSpPr/>
          <p:nvPr/>
        </p:nvSpPr>
        <p:spPr>
          <a:xfrm>
            <a:off x="1775252" y="125280"/>
            <a:ext cx="8653849" cy="1384995"/>
          </a:xfrm>
          <a:prstGeom prst="rect">
            <a:avLst/>
          </a:prstGeom>
        </p:spPr>
        <p:txBody>
          <a:bodyPr wrap="square">
            <a:spAutoFit/>
          </a:bodyPr>
          <a:lstStyle/>
          <a:p>
            <a:r>
              <a:rPr lang="en-US" sz="2800" b="1" dirty="0"/>
              <a:t>Fossil fuel is our energy slave. It’s too cheap, one gallon</a:t>
            </a:r>
          </a:p>
          <a:p>
            <a:r>
              <a:rPr lang="en-US" sz="2800" b="1" dirty="0"/>
              <a:t>will  move a one-ton car 30-50 miles (for as measly $2-3 </a:t>
            </a:r>
          </a:p>
          <a:p>
            <a:r>
              <a:rPr lang="en-US" sz="2800" b="1" dirty="0"/>
              <a:t>dollars – just imagine having to push your car that far!)</a:t>
            </a:r>
          </a:p>
        </p:txBody>
      </p:sp>
    </p:spTree>
    <p:extLst>
      <p:ext uri="{BB962C8B-B14F-4D97-AF65-F5344CB8AC3E}">
        <p14:creationId xmlns:p14="http://schemas.microsoft.com/office/powerpoint/2010/main" val="132204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2115-8EAA-3949-BC1E-3FE28D2FE24A}"/>
              </a:ext>
            </a:extLst>
          </p:cNvPr>
          <p:cNvPicPr>
            <a:picLocks noChangeAspect="1"/>
          </p:cNvPicPr>
          <p:nvPr/>
        </p:nvPicPr>
        <p:blipFill>
          <a:blip r:embed="rId2"/>
          <a:stretch>
            <a:fillRect/>
          </a:stretch>
        </p:blipFill>
        <p:spPr>
          <a:xfrm>
            <a:off x="0" y="0"/>
            <a:ext cx="7315200" cy="4114800"/>
          </a:xfrm>
          <a:prstGeom prst="rect">
            <a:avLst/>
          </a:prstGeom>
        </p:spPr>
      </p:pic>
      <p:pic>
        <p:nvPicPr>
          <p:cNvPr id="5" name="Graphic 4">
            <a:extLst>
              <a:ext uri="{FF2B5EF4-FFF2-40B4-BE49-F238E27FC236}">
                <a16:creationId xmlns:a16="http://schemas.microsoft.com/office/drawing/2014/main" id="{FF95F391-C028-1140-AA19-389828DC99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7503163" y="0"/>
            <a:ext cx="4688837" cy="4074823"/>
          </a:xfrm>
          <a:prstGeom prst="rect">
            <a:avLst/>
          </a:prstGeom>
        </p:spPr>
      </p:pic>
      <p:sp>
        <p:nvSpPr>
          <p:cNvPr id="2" name="TextBox 1">
            <a:extLst>
              <a:ext uri="{FF2B5EF4-FFF2-40B4-BE49-F238E27FC236}">
                <a16:creationId xmlns:a16="http://schemas.microsoft.com/office/drawing/2014/main" id="{BFD64AEA-D244-6446-A682-6924CB64893E}"/>
              </a:ext>
            </a:extLst>
          </p:cNvPr>
          <p:cNvSpPr txBox="1"/>
          <p:nvPr/>
        </p:nvSpPr>
        <p:spPr>
          <a:xfrm flipH="1">
            <a:off x="158257" y="4093698"/>
            <a:ext cx="11306912" cy="2862322"/>
          </a:xfrm>
          <a:prstGeom prst="rect">
            <a:avLst/>
          </a:prstGeom>
          <a:noFill/>
        </p:spPr>
        <p:txBody>
          <a:bodyPr wrap="square" rtlCol="0">
            <a:spAutoFit/>
          </a:bodyPr>
          <a:lstStyle/>
          <a:p>
            <a:r>
              <a:rPr lang="en-US" sz="3600" b="1" dirty="0"/>
              <a:t>One horsepower = Energy of Ten Strong Men</a:t>
            </a:r>
          </a:p>
          <a:p>
            <a:r>
              <a:rPr lang="en-US" sz="3600" b="1" dirty="0"/>
              <a:t>One 500 </a:t>
            </a:r>
            <a:r>
              <a:rPr lang="en-US" sz="3600" b="1" dirty="0" err="1"/>
              <a:t>hp</a:t>
            </a:r>
            <a:r>
              <a:rPr lang="en-US" sz="3600" b="1" dirty="0"/>
              <a:t> Muscle Car = Energy of Five Thousand Men</a:t>
            </a:r>
          </a:p>
          <a:p>
            <a:r>
              <a:rPr lang="en-US" sz="3600" b="1" dirty="0"/>
              <a:t>Thousands of Muscle Cars = Energy of Millions of Men</a:t>
            </a:r>
          </a:p>
          <a:p>
            <a:r>
              <a:rPr lang="en-US" sz="3600" b="1" dirty="0"/>
              <a:t>We’ve got to get out of internal combustion vehicles!</a:t>
            </a:r>
          </a:p>
          <a:p>
            <a:endParaRPr lang="en-US" sz="3600" dirty="0"/>
          </a:p>
        </p:txBody>
      </p:sp>
    </p:spTree>
    <p:extLst>
      <p:ext uri="{BB962C8B-B14F-4D97-AF65-F5344CB8AC3E}">
        <p14:creationId xmlns:p14="http://schemas.microsoft.com/office/powerpoint/2010/main" val="3146436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06C301-8B6A-4C4B-9229-E6B50ECC348D}"/>
              </a:ext>
            </a:extLst>
          </p:cNvPr>
          <p:cNvPicPr>
            <a:picLocks noChangeAspect="1"/>
          </p:cNvPicPr>
          <p:nvPr/>
        </p:nvPicPr>
        <p:blipFill>
          <a:blip r:embed="rId3">
            <a:extLst>
              <a:ext uri="{BEBA8EAE-BF5A-486C-A8C5-ECC9F3942E4B}">
                <a14:imgProps xmlns:a14="http://schemas.microsoft.com/office/drawing/2010/main">
                  <a14:imgLayer>
                    <a14:imgEffect>
                      <a14:sharpenSoften amount="50000"/>
                    </a14:imgEffect>
                  </a14:imgLayer>
                </a14:imgProps>
              </a:ext>
            </a:extLst>
          </a:blip>
          <a:stretch>
            <a:fillRect/>
          </a:stretch>
        </p:blipFill>
        <p:spPr>
          <a:xfrm>
            <a:off x="873049" y="-68106"/>
            <a:ext cx="10578052" cy="6926106"/>
          </a:xfrm>
          <a:prstGeom prst="rect">
            <a:avLst/>
          </a:prstGeom>
        </p:spPr>
      </p:pic>
      <p:sp>
        <p:nvSpPr>
          <p:cNvPr id="2" name="TextBox 1">
            <a:extLst>
              <a:ext uri="{FF2B5EF4-FFF2-40B4-BE49-F238E27FC236}">
                <a16:creationId xmlns:a16="http://schemas.microsoft.com/office/drawing/2014/main" id="{95468BDC-C71D-7F42-A8D1-DD2314C07912}"/>
              </a:ext>
            </a:extLst>
          </p:cNvPr>
          <p:cNvSpPr txBox="1"/>
          <p:nvPr/>
        </p:nvSpPr>
        <p:spPr>
          <a:xfrm>
            <a:off x="984740" y="5908430"/>
            <a:ext cx="4466928" cy="830997"/>
          </a:xfrm>
          <a:prstGeom prst="rect">
            <a:avLst/>
          </a:prstGeom>
          <a:noFill/>
        </p:spPr>
        <p:txBody>
          <a:bodyPr wrap="none" rtlCol="0">
            <a:spAutoFit/>
          </a:bodyPr>
          <a:lstStyle/>
          <a:p>
            <a:r>
              <a:rPr lang="en-US" sz="2400" dirty="0"/>
              <a:t>Before the railroads reached west,</a:t>
            </a:r>
          </a:p>
          <a:p>
            <a:r>
              <a:rPr lang="en-US" sz="2400" dirty="0"/>
              <a:t>time was measured in riding days</a:t>
            </a:r>
          </a:p>
        </p:txBody>
      </p:sp>
    </p:spTree>
    <p:extLst>
      <p:ext uri="{BB962C8B-B14F-4D97-AF65-F5344CB8AC3E}">
        <p14:creationId xmlns:p14="http://schemas.microsoft.com/office/powerpoint/2010/main" val="1783078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0A0789-6341-484E-9FF3-B363D968C1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29946" y="0"/>
            <a:ext cx="7262054" cy="6858000"/>
          </a:xfrm>
          <a:prstGeom prst="rect">
            <a:avLst/>
          </a:prstGeom>
        </p:spPr>
      </p:pic>
      <p:sp>
        <p:nvSpPr>
          <p:cNvPr id="2" name="TextBox 1">
            <a:extLst>
              <a:ext uri="{FF2B5EF4-FFF2-40B4-BE49-F238E27FC236}">
                <a16:creationId xmlns:a16="http://schemas.microsoft.com/office/drawing/2014/main" id="{A15F590D-7987-F44E-AA88-986D9D9D56FF}"/>
              </a:ext>
            </a:extLst>
          </p:cNvPr>
          <p:cNvSpPr txBox="1"/>
          <p:nvPr/>
        </p:nvSpPr>
        <p:spPr>
          <a:xfrm>
            <a:off x="168812" y="1477108"/>
            <a:ext cx="4567276" cy="3046988"/>
          </a:xfrm>
          <a:prstGeom prst="rect">
            <a:avLst/>
          </a:prstGeom>
          <a:noFill/>
        </p:spPr>
        <p:txBody>
          <a:bodyPr wrap="none" rtlCol="0">
            <a:spAutoFit/>
          </a:bodyPr>
          <a:lstStyle/>
          <a:p>
            <a:r>
              <a:rPr lang="en-US" sz="3200" b="1" dirty="0"/>
              <a:t>Freeway outside Houston</a:t>
            </a:r>
          </a:p>
          <a:p>
            <a:r>
              <a:rPr lang="en-US" sz="3200" b="1" dirty="0"/>
              <a:t>Energy of Millions of Men</a:t>
            </a:r>
          </a:p>
          <a:p>
            <a:r>
              <a:rPr lang="en-US" sz="3200" b="1" dirty="0"/>
              <a:t>Spewing out carbon</a:t>
            </a:r>
          </a:p>
          <a:p>
            <a:r>
              <a:rPr lang="en-US" sz="3200" b="1" dirty="0"/>
              <a:t>dioxide, going nowhere,</a:t>
            </a:r>
          </a:p>
          <a:p>
            <a:r>
              <a:rPr lang="en-US" sz="3200" b="1" dirty="0"/>
              <a:t>but headed for oblivion</a:t>
            </a:r>
          </a:p>
          <a:p>
            <a:endParaRPr lang="en-US" sz="3200" dirty="0"/>
          </a:p>
        </p:txBody>
      </p:sp>
    </p:spTree>
    <p:extLst>
      <p:ext uri="{BB962C8B-B14F-4D97-AF65-F5344CB8AC3E}">
        <p14:creationId xmlns:p14="http://schemas.microsoft.com/office/powerpoint/2010/main" val="935143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TotalTime>
  <Words>883</Words>
  <Application>Microsoft Macintosh PowerPoint</Application>
  <PresentationFormat>Widescreen</PresentationFormat>
  <Paragraphs>117</Paragraphs>
  <Slides>23</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ＭＳ Ｐゴシック</vt:lpstr>
      <vt:lpstr>游ゴシック Light</vt:lpstr>
      <vt:lpstr>Arial</vt:lpstr>
      <vt:lpstr>Calibri</vt:lpstr>
      <vt:lpstr>Calibri Light</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176</cp:revision>
  <dcterms:created xsi:type="dcterms:W3CDTF">2020-02-05T11:41:55Z</dcterms:created>
  <dcterms:modified xsi:type="dcterms:W3CDTF">2020-03-20T14:53:34Z</dcterms:modified>
</cp:coreProperties>
</file>