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sldIdLst>
    <p:sldId id="440" r:id="rId2"/>
    <p:sldId id="411" r:id="rId3"/>
    <p:sldId id="447" r:id="rId4"/>
    <p:sldId id="448" r:id="rId5"/>
    <p:sldId id="413" r:id="rId6"/>
    <p:sldId id="414" r:id="rId7"/>
    <p:sldId id="446" r:id="rId8"/>
    <p:sldId id="416" r:id="rId9"/>
    <p:sldId id="417" r:id="rId10"/>
    <p:sldId id="418" r:id="rId11"/>
    <p:sldId id="427" r:id="rId12"/>
    <p:sldId id="419" r:id="rId13"/>
    <p:sldId id="420" r:id="rId14"/>
    <p:sldId id="421" r:id="rId15"/>
    <p:sldId id="422" r:id="rId16"/>
    <p:sldId id="444" r:id="rId17"/>
    <p:sldId id="423" r:id="rId18"/>
    <p:sldId id="424" r:id="rId19"/>
    <p:sldId id="426" r:id="rId20"/>
    <p:sldId id="428" r:id="rId21"/>
    <p:sldId id="449" r:id="rId22"/>
    <p:sldId id="376" r:id="rId23"/>
    <p:sldId id="435" r:id="rId24"/>
    <p:sldId id="378" r:id="rId25"/>
    <p:sldId id="379" r:id="rId26"/>
    <p:sldId id="380" r:id="rId27"/>
    <p:sldId id="381" r:id="rId28"/>
    <p:sldId id="429" r:id="rId29"/>
    <p:sldId id="430" r:id="rId30"/>
    <p:sldId id="431" r:id="rId31"/>
    <p:sldId id="382" r:id="rId32"/>
    <p:sldId id="383" r:id="rId33"/>
    <p:sldId id="433" r:id="rId34"/>
    <p:sldId id="384" r:id="rId35"/>
    <p:sldId id="385" r:id="rId36"/>
    <p:sldId id="432" r:id="rId37"/>
    <p:sldId id="409" r:id="rId38"/>
    <p:sldId id="387" r:id="rId39"/>
    <p:sldId id="434" r:id="rId40"/>
    <p:sldId id="441" r:id="rId41"/>
    <p:sldId id="445" r:id="rId42"/>
    <p:sldId id="389" r:id="rId43"/>
    <p:sldId id="436" r:id="rId44"/>
    <p:sldId id="437" r:id="rId45"/>
    <p:sldId id="442" r:id="rId46"/>
    <p:sldId id="443" r:id="rId47"/>
    <p:sldId id="390" r:id="rId48"/>
    <p:sldId id="391" r:id="rId49"/>
    <p:sldId id="392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3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04"/>
  </p:normalViewPr>
  <p:slideViewPr>
    <p:cSldViewPr>
      <p:cViewPr varScale="1">
        <p:scale>
          <a:sx n="91" d="100"/>
          <a:sy n="91" d="100"/>
        </p:scale>
        <p:origin x="1704" y="-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piankaer/Desktop/Exam%202%20Distribu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strRef>
              <c:f>Sheet1!$I$2:$I$36</c:f>
              <c:strCache>
                <c:ptCount val="35"/>
                <c:pt idx="0">
                  <c:v>34</c:v>
                </c:pt>
                <c:pt idx="1">
                  <c:v>36</c:v>
                </c:pt>
                <c:pt idx="2">
                  <c:v>38</c:v>
                </c:pt>
                <c:pt idx="3">
                  <c:v>40</c:v>
                </c:pt>
                <c:pt idx="4">
                  <c:v>42</c:v>
                </c:pt>
                <c:pt idx="5">
                  <c:v>44</c:v>
                </c:pt>
                <c:pt idx="6">
                  <c:v>46</c:v>
                </c:pt>
                <c:pt idx="7">
                  <c:v>48</c:v>
                </c:pt>
                <c:pt idx="8">
                  <c:v>50</c:v>
                </c:pt>
                <c:pt idx="9">
                  <c:v>52</c:v>
                </c:pt>
                <c:pt idx="10">
                  <c:v>54</c:v>
                </c:pt>
                <c:pt idx="11">
                  <c:v>56</c:v>
                </c:pt>
                <c:pt idx="12">
                  <c:v>58</c:v>
                </c:pt>
                <c:pt idx="13">
                  <c:v>60</c:v>
                </c:pt>
                <c:pt idx="14">
                  <c:v>62</c:v>
                </c:pt>
                <c:pt idx="15">
                  <c:v>64</c:v>
                </c:pt>
                <c:pt idx="16">
                  <c:v>66</c:v>
                </c:pt>
                <c:pt idx="17">
                  <c:v>68</c:v>
                </c:pt>
                <c:pt idx="18">
                  <c:v>70</c:v>
                </c:pt>
                <c:pt idx="19">
                  <c:v>72</c:v>
                </c:pt>
                <c:pt idx="20">
                  <c:v>74</c:v>
                </c:pt>
                <c:pt idx="21">
                  <c:v>76</c:v>
                </c:pt>
                <c:pt idx="22">
                  <c:v>78</c:v>
                </c:pt>
                <c:pt idx="23">
                  <c:v>80</c:v>
                </c:pt>
                <c:pt idx="24">
                  <c:v>82</c:v>
                </c:pt>
                <c:pt idx="25">
                  <c:v>84</c:v>
                </c:pt>
                <c:pt idx="26">
                  <c:v>86</c:v>
                </c:pt>
                <c:pt idx="27">
                  <c:v>88</c:v>
                </c:pt>
                <c:pt idx="28">
                  <c:v>90</c:v>
                </c:pt>
                <c:pt idx="29">
                  <c:v>92</c:v>
                </c:pt>
                <c:pt idx="30">
                  <c:v>94</c:v>
                </c:pt>
                <c:pt idx="31">
                  <c:v>96</c:v>
                </c:pt>
                <c:pt idx="32">
                  <c:v>98</c:v>
                </c:pt>
                <c:pt idx="33">
                  <c:v>100</c:v>
                </c:pt>
                <c:pt idx="34">
                  <c:v>More</c:v>
                </c:pt>
              </c:strCache>
            </c:strRef>
          </c:cat>
          <c:val>
            <c:numRef>
              <c:f>Sheet1!$J$2:$J$36</c:f>
              <c:numCache>
                <c:formatCode>General</c:formatCode>
                <c:ptCount val="35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2</c:v>
                </c:pt>
                <c:pt idx="14">
                  <c:v>4</c:v>
                </c:pt>
                <c:pt idx="15">
                  <c:v>4</c:v>
                </c:pt>
                <c:pt idx="16">
                  <c:v>3</c:v>
                </c:pt>
                <c:pt idx="17">
                  <c:v>6</c:v>
                </c:pt>
                <c:pt idx="18">
                  <c:v>2</c:v>
                </c:pt>
                <c:pt idx="19">
                  <c:v>3</c:v>
                </c:pt>
                <c:pt idx="20">
                  <c:v>2</c:v>
                </c:pt>
                <c:pt idx="21">
                  <c:v>7</c:v>
                </c:pt>
                <c:pt idx="22">
                  <c:v>1</c:v>
                </c:pt>
                <c:pt idx="23">
                  <c:v>4</c:v>
                </c:pt>
                <c:pt idx="24">
                  <c:v>2</c:v>
                </c:pt>
                <c:pt idx="25">
                  <c:v>5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3-5245-805B-718772720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9084800"/>
        <c:axId val="459085128"/>
      </c:barChart>
      <c:catAx>
        <c:axId val="45908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crossAx val="459085128"/>
        <c:crosses val="autoZero"/>
        <c:auto val="1"/>
        <c:lblAlgn val="ctr"/>
        <c:lblOffset val="100"/>
        <c:tickMarkSkip val="1"/>
        <c:noMultiLvlLbl val="0"/>
      </c:catAx>
      <c:valAx>
        <c:axId val="4590851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908480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26">
            <a:extLst>
              <a:ext uri="{FF2B5EF4-FFF2-40B4-BE49-F238E27FC236}">
                <a16:creationId xmlns:a16="http://schemas.microsoft.com/office/drawing/2014/main" id="{0490FDE3-85D7-954F-AFE8-91BAFF11BF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7" name="Rectangle 1027">
            <a:extLst>
              <a:ext uri="{FF2B5EF4-FFF2-40B4-BE49-F238E27FC236}">
                <a16:creationId xmlns:a16="http://schemas.microsoft.com/office/drawing/2014/main" id="{7068C102-C594-824E-A0EE-00935185698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1028">
            <a:extLst>
              <a:ext uri="{FF2B5EF4-FFF2-40B4-BE49-F238E27FC236}">
                <a16:creationId xmlns:a16="http://schemas.microsoft.com/office/drawing/2014/main" id="{F64EFDEA-2FB8-BE47-8CD3-85B0EBDDDF8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9" name="Rectangle 1029">
            <a:extLst>
              <a:ext uri="{FF2B5EF4-FFF2-40B4-BE49-F238E27FC236}">
                <a16:creationId xmlns:a16="http://schemas.microsoft.com/office/drawing/2014/main" id="{6E57D200-1616-0145-BE21-E2C7AAF2A33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4870" name="Rectangle 1030">
            <a:extLst>
              <a:ext uri="{FF2B5EF4-FFF2-40B4-BE49-F238E27FC236}">
                <a16:creationId xmlns:a16="http://schemas.microsoft.com/office/drawing/2014/main" id="{EE7A939E-FD32-8646-B3B3-B093C204E3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71" name="Rectangle 1031">
            <a:extLst>
              <a:ext uri="{FF2B5EF4-FFF2-40B4-BE49-F238E27FC236}">
                <a16:creationId xmlns:a16="http://schemas.microsoft.com/office/drawing/2014/main" id="{8AE715EE-A7E5-D345-8F2F-A83BC19F6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F5AE93-7754-3543-9C09-05549C58A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1845939B-40AB-004C-9031-DEFD4570F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5CB3754B-2993-1148-B39B-D2427B877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2B8514BF-5AB4-D440-ABF1-73CE23834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E52F857-CB2A-A244-8576-8C40D3C794E1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31EEC129-FE65-6545-BD3B-FCB41E6748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1CD7ECC-EB30-A74D-9138-77F67A40FA0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6263D5F-3ED8-0E47-99EC-CC621B835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57170FE3-1296-CD42-9FA2-DBA2BA0EC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073258FB-69BC-6D48-8CA9-B57E85F3D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AA86E9-DC53-A240-981C-A5B60D6E578F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53BF8B4-3BFE-D344-A207-06BDCAFE3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B0D3D6CE-9C70-A148-9405-A7CC58DE9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07D8FE22-0ED8-1643-9D12-63182C1669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2128974-D880-E84B-B1DE-9DFC89944435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C76D415-FA43-AC46-A480-EFF3B18C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B6EE83F8-2C45-B549-83EB-9562F36F8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82E6F4D5-B270-DF44-AB9E-029A170A7D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EFD0646-3145-CE40-BE83-F7F8CB3AAEB3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D7362DC3-EB77-EE47-9B54-0D00FE2AA1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655B1C6A-A84F-0A4C-822A-35865C514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170462EC-3406-FB4E-92CF-A04D853132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F7E19C1-6349-CB44-AF10-F44CB882B37F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73A8673-B289-A440-ABEC-0D88E61A42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9C84542-2854-BD41-BD6B-38061FF4B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3D40BDEA-0C87-F043-A9AD-D326F42C1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6A83111-01FB-B145-85EA-BDD62A54A16C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89C7972-7DF5-5A48-A0F3-CBE5964F75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920B235E-D183-4D40-9A06-3BE2C5EAF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C9B15E7F-E181-E843-B01A-F06E7D750E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1255FF2-209E-CE4B-A191-12C92235B8BE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50DBC8A2-3B05-0046-945F-6EEFCC0F5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920B235E-D183-4D40-9A06-3BE2C5EAF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D95F008A-9A32-224B-B217-0D72AB86A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40D66A5-F5E9-CA4B-9339-87299439041A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8E828BD5-5658-3E45-B881-8AF2FB2C2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10D6A290-D6C3-2D4A-8701-B5D6A03A6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725926C9-4346-A84D-9AA3-C9F319F12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4D466CF-E358-6849-A0E0-239682E573AF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82E4529-3546-6D4D-8CA8-B9CACAF47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E74E047-A974-444D-BD28-6CFBACBA0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D4FD4490-DBCF-3F43-8766-9AB81E0683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CA51814-0CF3-9E4A-B13B-43ED19594F08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FB3466CA-3CE9-454A-96FD-B8C1C9255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221775F6-4FFD-D745-8889-957D91D0E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DBFA445-00C7-444E-B288-E1F0E831B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38CE70B-D993-B148-9D8C-45DA4B19879F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DC07E54-B5B7-2441-8E24-C56704BE6C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D0A4B338-DFED-2249-9D7A-9ED622E98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317B6ABF-F424-D740-9B9F-D3225491FC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7D52128-CC03-9C45-9088-6370CCE2CB79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1E7C09FF-4958-8848-9D7D-B916430F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08E205A8-919F-0A4D-9783-D16CC234A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317B6ABF-F424-D740-9B9F-D3225491FC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7D52128-CC03-9C45-9088-6370CCE2CB79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1E7C09FF-4958-8848-9D7D-B916430F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08E205A8-919F-0A4D-9783-D16CC234A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68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D1B5424-17D3-454B-991B-BBF159BFCD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718B7F4-E85E-7849-BF66-4537EEF4E6F1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585E0B4-D7CB-F444-B326-FB0BFDFB46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51271FB-4FE9-AB48-AF6E-60287D5E1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BBCBE5D1-73C1-5147-8B2A-C6D484FF1D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CBC46AB-1C26-2244-B069-323616FCBB73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DC5362CC-1159-ED46-833A-FA4770AEB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92EA68D-EEF5-A74A-B23F-FBC6F1425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88E531DD-0E77-A644-9108-582C2E9D08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F78605C-D3FA-5F4F-8EEB-F7799ECA03C7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B7B49E8B-6549-474F-B8B6-CE1B5869BD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2AEE5DE-1DB0-B84C-8E81-36EE6B751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2DF371F7-DD55-4648-9E89-0EE4C3C2C4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6AE94E0-6078-C444-B914-C2B846C79110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FFC2C78D-AFCB-E748-83E2-554EB24BF0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EF463D5C-AF25-5F46-9E71-E1DEEF928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2EAF115A-0920-9041-B0F6-95EE7916E4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24C308-B04F-D344-8705-071848703D6E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C00FC198-822E-354B-BB4E-6B6AACB434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A9844B86-F877-E743-8579-5314C2017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9BEA248E-61AC-1046-9A21-5E87DB906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3AF8F44-4547-0549-A25A-9BF252301FC2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24D3B3E-C46B-F842-8EA5-DD36F38CC2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3CB0EC18-D4D3-464E-A1C7-F8CAB6752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7AB4A065-5A89-7E4C-81CB-E532C83ED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383934B-7872-E340-9880-D7ECB5EC9F23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175390A-5142-4742-BBE7-DE62F3BB6A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9352AAD8-D217-4F4D-9A33-545D18944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E9C9CAFE-2DFB-7A41-915E-439BAF5C5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00E4413-3921-E048-8FD6-6B2B3C99DEB8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71682" name="Rectangle 1026">
            <a:extLst>
              <a:ext uri="{FF2B5EF4-FFF2-40B4-BE49-F238E27FC236}">
                <a16:creationId xmlns:a16="http://schemas.microsoft.com/office/drawing/2014/main" id="{9BCFE397-F58A-A74F-88A6-11292062A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1" name="Rectangle 1027">
            <a:extLst>
              <a:ext uri="{FF2B5EF4-FFF2-40B4-BE49-F238E27FC236}">
                <a16:creationId xmlns:a16="http://schemas.microsoft.com/office/drawing/2014/main" id="{45A69ACE-264F-F545-B80E-4C4B35E21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13C2870-4520-8A4C-A4F0-1EEDE50352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D025B26-8DDF-C047-B4F8-BED5F9102EDD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3B1EE5F-98D5-334D-83FF-A1BC0296B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0580918F-519E-ED48-9B7B-3AE74CD52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05A51666-82DD-B948-8C17-5D59B388C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82CB054-30EF-F74F-B32A-68C36249AF68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73730" name="Rectangle 1026">
            <a:extLst>
              <a:ext uri="{FF2B5EF4-FFF2-40B4-BE49-F238E27FC236}">
                <a16:creationId xmlns:a16="http://schemas.microsoft.com/office/drawing/2014/main" id="{10F5B1E8-4E2C-5A4F-93D6-BD8B067C5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1" name="Rectangle 1027">
            <a:extLst>
              <a:ext uri="{FF2B5EF4-FFF2-40B4-BE49-F238E27FC236}">
                <a16:creationId xmlns:a16="http://schemas.microsoft.com/office/drawing/2014/main" id="{9D0A573B-DE65-1741-A190-440551703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23A25922-300D-1F47-8B8A-1937EEF259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5CDFEE9-B840-A447-8024-1D35CF1E875F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D9EBBF72-3E2F-A046-BD1E-40E57F4B3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8CBC306A-20E9-D547-AFEA-04756805D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0C2A3536-6726-9A4F-864C-64E397293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07E25C4-099B-3745-BF89-176BADBE5899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DDAB1851-1527-0F49-8F35-CA31251735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C5E80171-19C7-9942-9818-551D0ABCE8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2AC45597-F0E1-AF4C-A02E-534EFD39D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DBDC48-E0DE-0246-873F-48380CF27F14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AE06194-EDE9-5347-85B2-AE025BF07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C5E80171-19C7-9942-9818-551D0ABCE8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EB9C7736-D3D4-7B44-85EC-21CC288B28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ACA8958-49BA-6640-BC4B-84CD601335D4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9955EC98-5985-6748-A7FC-897952155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DE8F1C37-A2BF-0247-B23C-77ECAFAB9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21A423C2-A092-C248-833F-CD66D2A38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1152FD7-ECB0-2941-A887-24A34CB19EAD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F39AEAD-D0D4-6546-9BA7-BF5CAADFC0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5C18583C-DEF1-5540-96B7-C7C55974A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9D6CD63F-220D-7E42-8214-25C2094E5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8DFD5FD-D2B0-0446-B477-976092882FEE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207915D1-1C12-D94C-8765-3C4F938E6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60E7AB1C-1163-A940-A328-67F9D7257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8F01E03E-BD9C-9F43-8132-09DA9E3C1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372D824-052C-4D4C-AA47-5234BA4D7E2B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6C39E0A1-3922-8C40-BFC9-5451D4A07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CD1E2289-93B0-934C-8CB0-B81AC2963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C485FBFA-4BC1-C64F-B741-7565A89637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55B20C9-0A8B-3044-880A-CB08FACD3E7A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7B87671D-64C0-7746-877D-CB8C3475C3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2CDC1A1E-AC7B-B940-8921-68DE8C822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15F947BF-EE02-8D49-BD41-2002199191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2CB3C66-1F1C-6840-B351-0745A7128991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674FC02-8446-594D-B059-54828E279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2CDC1A1E-AC7B-B940-8921-68DE8C822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7420A49F-89BA-4346-B905-F20CF8FDB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C6D8C02-8A6A-214D-B6E3-E033BE324C87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F9574EB-8B59-3145-AC00-B00035854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0580918F-519E-ED48-9B7B-3AE74CD52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C10CC885-F18D-DA42-87A6-9181D087D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A6A60243-77A0-0F49-A55A-A5EDF602C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B7ECBA46-B824-6146-8033-DE859284B9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0146F87-203E-174F-B303-E736A6F1BA50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8F451DBB-FB3E-EE49-A86A-5E2EF8F4F7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C9B8CA4-C755-2C45-BA3A-B4BBD7C4A1EF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17B896B0-AEBC-FC47-A452-2FC40B8531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9D0734A0-B21D-8A44-823C-6425E8BA0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6DA8D6FE-D243-6543-A314-B0E04A14E6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A87317-73F7-C94F-820A-33BF222D3578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B588C15-6517-354C-A2C8-3267ACFB25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13CA4DF9-C741-884B-8EF3-2E274B191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86ADA863-D9F4-A342-BA2E-C7E6D3C5B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D4A2DB0-BB98-7247-AC39-3EE82C6E2FDB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440B3F0D-9409-1640-AE6A-C265AD99B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EC8835FE-319E-A14C-85E0-EFC84FD02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06020341-F84C-A14F-B284-A93F51FBD7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0FC728F-4B0E-D149-A7A7-5EC204C6BC2E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D5AE6F44-66AC-3046-8A32-53C313EC9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3B428DA1-0D27-9848-82FC-9E7E151D7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C48CDB45-6807-984D-95F7-8DDEE23A89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7F6728E-9A22-1F4F-89B7-DA476C117EA8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CFA50F48-E093-9B48-B734-D459468DAD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4D9E280D-836C-0844-8A99-1CD58D8ED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9458828F-68F4-0A46-8615-FB3FAA2DCE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4CE3011-C7BD-E444-A248-B46AF64A9551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38F3C209-40B1-8C42-B87F-465E40D78B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3B2E332D-3D50-8D40-977A-6B7616C27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EA002396-B26A-7E4A-8CCF-BC8C85ECC0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D47588D-F1C7-FD40-A9FA-06B8B75D84B0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73B95003-DDDA-1345-B3B7-23DBCFABB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4515A61B-8915-3D43-96E5-07CA62B3B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026360DD-6718-4342-A221-3A7E2C1EE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2D5F47-BA5D-B543-A69F-FF565E6A0170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36CE4279-1695-C04E-A699-D37F12423D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E831E87D-8062-DC4E-A21B-C8712901D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AC2A7657-CCEC-3B40-8954-053CFBB8B0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BAFA8A-D64A-4E40-B899-F77F301D6C0E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C861E403-0D08-D942-8D09-891888FCEC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60D1836B-F4F4-A44A-A561-38DF8A418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50D236C1-4C47-3444-97F8-5F0C2C2F7E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BE4790B-4B20-DB4D-9DF2-0A9472B165F9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04AE150-9A0D-874D-99B5-B6D0F3C220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83AA4B05-3111-594B-90EA-386399336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27D3FEBE-CECC-AD4A-A415-36CD30CE8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299CF5-CB7F-4C45-92F0-05E0BF482EAE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0CBC3254-F818-2F49-8C70-060DA7491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9CD927EE-5340-D94E-A2E1-9F244FC43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1CF2753A-DC2F-6749-ADEF-6824DC6979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D7CBF91-5DD5-584A-949B-9469840BA0DC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9F6646B0-ACB8-024A-825A-F1A6BB8FE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28745217-F84B-5B4D-B14D-4EFF7A5E0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982A4ACD-25F1-614E-84FC-D10145C07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6AD2D3F-7A41-D54B-A55D-97502AD60E8F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49F318A-51D4-0640-B634-5C4ED5D45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80B80971-FBB3-7B4C-9EC1-FC18B0D1D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795B4FE4-6366-A148-B125-C79935E87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00750E-71E1-AF4B-AC89-4B6FC3EE3A8B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4EC1B993-8176-0948-89B9-62C7617F46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A5E0DF31-A8C9-2745-BD5A-060D08FE2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38BFE938-B229-7B44-B959-623FE12383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0D519AB-0FC3-1041-840C-6A454C4FDFB6}" type="slidenum">
              <a:rPr lang="en-US" altLang="en-US" sz="1200" smtClean="0"/>
              <a:pPr/>
              <a:t>59</a:t>
            </a:fld>
            <a:endParaRPr lang="en-US" altLang="en-US" sz="1200"/>
          </a:p>
        </p:txBody>
      </p:sp>
      <p:sp>
        <p:nvSpPr>
          <p:cNvPr id="128002" name="Rectangle 1026">
            <a:extLst>
              <a:ext uri="{FF2B5EF4-FFF2-40B4-BE49-F238E27FC236}">
                <a16:creationId xmlns:a16="http://schemas.microsoft.com/office/drawing/2014/main" id="{79556D88-4D4A-154C-882E-824B4E2A8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6547" name="Rectangle 1027">
            <a:extLst>
              <a:ext uri="{FF2B5EF4-FFF2-40B4-BE49-F238E27FC236}">
                <a16:creationId xmlns:a16="http://schemas.microsoft.com/office/drawing/2014/main" id="{2143F08C-3218-1445-A816-60DDB7136B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9EA20175-44F2-AD4A-A385-FBD183F634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981F60-8FCF-5A41-80B9-5CF018AFDE72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130050" name="Rectangle 1026">
            <a:extLst>
              <a:ext uri="{FF2B5EF4-FFF2-40B4-BE49-F238E27FC236}">
                <a16:creationId xmlns:a16="http://schemas.microsoft.com/office/drawing/2014/main" id="{7B0BDDB6-4D2F-364F-B507-ACA608580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3" name="Rectangle 1027">
            <a:extLst>
              <a:ext uri="{FF2B5EF4-FFF2-40B4-BE49-F238E27FC236}">
                <a16:creationId xmlns:a16="http://schemas.microsoft.com/office/drawing/2014/main" id="{4993252C-FD74-4F49-B9D8-65E6B8B23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FF0BB34F-1878-B045-A37D-F7574D5CA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036F7E3-CC16-944E-8E8E-E79328FE96FC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875085E-C959-CC4B-90A9-1CE9313AE3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9E8498D-C649-A54C-96AC-73D590791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74501B0E-30AF-4445-98AF-636461AA4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DE0D415-3743-D847-94D9-03D57EEF7A4E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B0E5865-7A5A-EF46-BEA2-3AAB5E734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72DA085A-96F1-824F-BC42-DA3C273E0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B51A365A-3283-8D43-B9BB-977E0825D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D65AB6F-641E-FC4F-B139-D34FCDECA16D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8A4E502-816C-9E45-B86F-269610D27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046BC0D6-EBB1-BD44-A645-C19DEB0C2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A09FB5E-C8F2-0B4C-8A6E-2AB021D29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92E17B-F8D2-184F-9125-C0DBB6873089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44743E75-4B5B-BE45-A20A-1B125F1EB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84376798-B5C7-5947-9DDD-10D1E5425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A6B621-F727-054B-ABE6-7AA2F456E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202CAD-6A75-954E-91C2-7E6092CFB1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F2A813-4C63-0F43-A075-3C3A52C91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006C9-2BD0-A046-8E6D-E405AC9154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86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28517B-1E43-8047-AA55-2BF30654C2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D40541-F895-484D-AE6E-5893B2CD4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0FAF90-1ADB-1D4C-847F-F0303812A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5C3A0-9CF8-E948-9784-81D64043C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63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DA29E-79B4-484B-80CF-72600758C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A327EB-9A93-7C42-AE0A-D311918BC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3DC93E-777C-EF47-9CE6-4D13F5DE3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DDFD2-45C5-5F4C-8677-C19EE3E4DB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855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A07682-A44A-C74E-884A-EFC4FA96A0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E80EC8-B76B-414E-B3B1-F68B0A135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7AE90-B203-DC49-B8D2-6FA6B1C47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43F68-A1A7-CE4B-B658-89496993F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02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958619-C3C9-9049-A86C-59363E1657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FA4012-0A08-8241-BA76-43B97BC97E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78BC95-BD9F-5F45-8814-3790A0CA9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42344-DB5C-D048-8134-3981F45FE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21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6084C-6BAF-1E4A-91F0-F12206C521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0A9668-DD55-D740-9099-14CB4E3F73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EABADD-30F2-714A-AC60-5535A2905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4BC2B-85FD-5D44-892D-5DEDBF916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88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EDABC1-03B9-D44C-8E30-DE2ACA7EA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97B32-02F3-924F-AF6C-1D1DAC9BE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57413B-C937-4F49-8C0A-FEE0825B0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359CA-A5C7-2F48-B716-CDF0EE343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59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346F0A-D885-2B4B-BADE-05846B7AA1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BF5F0F-AC8D-F746-A217-431DFC4E6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D2EC00-080C-D640-9AFC-8856A6483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E2B37-3F80-2748-BD50-AD77786C7C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30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B2A05B-CC00-7344-BBE8-CFE73E15A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2F50B8-0B80-FC40-B8B6-FCFD62135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578D1D-B180-AB4C-A492-54726B2046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9B113-CE5D-B549-BFF7-D1AFCEC383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01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29B4B3-6F87-6D4B-A0A0-5A165ACE5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1CC351-47F3-6D47-A27A-38D07F4C0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D1EEF5-35C5-4D43-AD35-E177CF701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2CBD-06D4-DE48-B301-305C346E1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12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C9777-E149-DD47-BF81-9FE95A0F3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F8373-DFF6-D946-9AD2-7BE0C423B0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98B5B-B771-1B44-80DE-E671DF8A7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A3E25-2980-3B41-870C-5535063DB1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21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BBCFF6-E505-9648-9556-FAA8CA826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748E83-52E7-A54C-B11E-14AEC517B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AC6034-2D1E-074F-B5AD-7F8BDC131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3E96-78FE-8244-9C44-41F8C50D7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5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0143F84-3C41-254A-8536-DB572A193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DDB1DB-D62E-D448-9070-508E06C63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FEF8B59-D9E7-5947-8725-4B02C910280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FDC559-C138-5945-BD62-ADC083B53F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7D09D73-14C9-324E-AB6E-85B0656028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BC6DAB8-E2A1-614F-B964-C678C160F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2.jpe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tiff"/><Relationship Id="rId5" Type="http://schemas.openxmlformats.org/officeDocument/2006/relationships/image" Target="../media/image128.tiff"/><Relationship Id="rId4" Type="http://schemas.openxmlformats.org/officeDocument/2006/relationships/image" Target="../media/image12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>
            <a:extLst>
              <a:ext uri="{FF2B5EF4-FFF2-40B4-BE49-F238E27FC236}">
                <a16:creationId xmlns:a16="http://schemas.microsoft.com/office/drawing/2014/main" id="{74081BED-7AFA-7D4B-8E8A-1558DB170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1741488"/>
            <a:ext cx="25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>
            <a:extLst>
              <a:ext uri="{FF2B5EF4-FFF2-40B4-BE49-F238E27FC236}">
                <a16:creationId xmlns:a16="http://schemas.microsoft.com/office/drawing/2014/main" id="{B5147851-505E-FA4F-BF49-28C31A544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1741488"/>
            <a:ext cx="25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>
            <a:extLst>
              <a:ext uri="{FF2B5EF4-FFF2-40B4-BE49-F238E27FC236}">
                <a16:creationId xmlns:a16="http://schemas.microsoft.com/office/drawing/2014/main" id="{4E6791A6-F351-A041-9F2F-7713108A9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1741488"/>
            <a:ext cx="25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>
            <a:extLst>
              <a:ext uri="{FF2B5EF4-FFF2-40B4-BE49-F238E27FC236}">
                <a16:creationId xmlns:a16="http://schemas.microsoft.com/office/drawing/2014/main" id="{47DC3F3F-6071-BF4C-B135-BA0C8F416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5803900"/>
            <a:ext cx="715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0000"/>
                </a:solidFill>
              </a:rPr>
              <a:t>    </a:t>
            </a:r>
            <a:endParaRPr lang="en-US" altLang="en-US" sz="1800" b="1">
              <a:solidFill>
                <a:srgbClr val="CC0000"/>
              </a:solidFill>
            </a:endParaRPr>
          </a:p>
        </p:txBody>
      </p:sp>
      <p:sp>
        <p:nvSpPr>
          <p:cNvPr id="15365" name="TextBox 2">
            <a:extLst>
              <a:ext uri="{FF2B5EF4-FFF2-40B4-BE49-F238E27FC236}">
                <a16:creationId xmlns:a16="http://schemas.microsoft.com/office/drawing/2014/main" id="{DF32034C-B3B4-DB48-A6F8-91A24A1E4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613" y="5597525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   </a:t>
            </a:r>
          </a:p>
        </p:txBody>
      </p:sp>
      <p:sp>
        <p:nvSpPr>
          <p:cNvPr id="15366" name="TextBox 10">
            <a:extLst>
              <a:ext uri="{FF2B5EF4-FFF2-40B4-BE49-F238E27FC236}">
                <a16:creationId xmlns:a16="http://schemas.microsoft.com/office/drawing/2014/main" id="{A0FE8468-AE6F-7241-9894-AA3B52B1F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63" y="5597525"/>
            <a:ext cx="26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367" name="TextBox 15">
            <a:extLst>
              <a:ext uri="{FF2B5EF4-FFF2-40B4-BE49-F238E27FC236}">
                <a16:creationId xmlns:a16="http://schemas.microsoft.com/office/drawing/2014/main" id="{DA9C6CA3-059E-D94A-A605-D46EBAE92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57499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15368" name="TextBox 16">
            <a:extLst>
              <a:ext uri="{FF2B5EF4-FFF2-40B4-BE49-F238E27FC236}">
                <a16:creationId xmlns:a16="http://schemas.microsoft.com/office/drawing/2014/main" id="{15A3D44D-8B28-D348-B02A-1410E96B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50" y="5253038"/>
            <a:ext cx="252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15369" name="TextBox 17">
            <a:extLst>
              <a:ext uri="{FF2B5EF4-FFF2-40B4-BE49-F238E27FC236}">
                <a16:creationId xmlns:a16="http://schemas.microsoft.com/office/drawing/2014/main" id="{DAA4E405-DCA8-A049-BAAA-A38EECF7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3" y="5602288"/>
            <a:ext cx="261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370" name="Rectangle 7">
            <a:extLst>
              <a:ext uri="{FF2B5EF4-FFF2-40B4-BE49-F238E27FC236}">
                <a16:creationId xmlns:a16="http://schemas.microsoft.com/office/drawing/2014/main" id="{BA6F224B-A270-3540-89E4-BAE735BF9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738188"/>
            <a:ext cx="1971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Second Exam</a:t>
            </a:r>
          </a:p>
        </p:txBody>
      </p:sp>
      <p:sp>
        <p:nvSpPr>
          <p:cNvPr id="15371" name="TextBox 2">
            <a:extLst>
              <a:ext uri="{FF2B5EF4-FFF2-40B4-BE49-F238E27FC236}">
                <a16:creationId xmlns:a16="http://schemas.microsoft.com/office/drawing/2014/main" id="{55412607-9132-A345-A2C6-C2D24D6EA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165225"/>
            <a:ext cx="1617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Mean = 69.15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SD = 14.28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 = 75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Range 34-96</a:t>
            </a:r>
          </a:p>
        </p:txBody>
      </p:sp>
      <p:sp>
        <p:nvSpPr>
          <p:cNvPr id="15372" name="Rectangle 9">
            <a:extLst>
              <a:ext uri="{FF2B5EF4-FFF2-40B4-BE49-F238E27FC236}">
                <a16:creationId xmlns:a16="http://schemas.microsoft.com/office/drawing/2014/main" id="{69F9F899-F912-1447-8384-2393BE9DF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5791200"/>
            <a:ext cx="670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         </a:t>
            </a:r>
          </a:p>
        </p:txBody>
      </p:sp>
      <p:sp>
        <p:nvSpPr>
          <p:cNvPr id="15373" name="Rectangle 10">
            <a:extLst>
              <a:ext uri="{FF2B5EF4-FFF2-40B4-BE49-F238E27FC236}">
                <a16:creationId xmlns:a16="http://schemas.microsoft.com/office/drawing/2014/main" id="{70C3CBEB-BC65-5248-BEA8-4A57D0F6E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5602288"/>
            <a:ext cx="777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C0000"/>
                </a:solidFill>
              </a:rPr>
              <a:t>     	        </a:t>
            </a:r>
            <a:r>
              <a:rPr lang="en-US" altLang="en-US" sz="1800" b="1">
                <a:solidFill>
                  <a:srgbClr val="CC0000"/>
                </a:solidFill>
              </a:rPr>
              <a:t>F                     D’s        C-             C      C+     B’s     A-    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</a:rPr>
              <a:t>	        4                      8          13             20        8       14      6       2         </a:t>
            </a:r>
            <a:endParaRPr lang="en-US" altLang="en-US" sz="1800"/>
          </a:p>
        </p:txBody>
      </p:sp>
      <p:sp>
        <p:nvSpPr>
          <p:cNvPr id="15374" name="TextBox 16">
            <a:extLst>
              <a:ext uri="{FF2B5EF4-FFF2-40B4-BE49-F238E27FC236}">
                <a16:creationId xmlns:a16="http://schemas.microsoft.com/office/drawing/2014/main" id="{EA91DE1D-7FA7-384A-92EB-43CAB196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850" y="5253038"/>
            <a:ext cx="252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15375" name="TextBox 16">
            <a:extLst>
              <a:ext uri="{FF2B5EF4-FFF2-40B4-BE49-F238E27FC236}">
                <a16:creationId xmlns:a16="http://schemas.microsoft.com/office/drawing/2014/main" id="{BE901FF3-8898-C846-A6EA-2DB79F36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5253038"/>
            <a:ext cx="252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15376" name="TextBox 16">
            <a:extLst>
              <a:ext uri="{FF2B5EF4-FFF2-40B4-BE49-F238E27FC236}">
                <a16:creationId xmlns:a16="http://schemas.microsoft.com/office/drawing/2014/main" id="{0FBF6C91-3E20-AC43-AF7E-98F33C17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3" y="5253038"/>
            <a:ext cx="252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15377" name="TextBox 16">
            <a:extLst>
              <a:ext uri="{FF2B5EF4-FFF2-40B4-BE49-F238E27FC236}">
                <a16:creationId xmlns:a16="http://schemas.microsoft.com/office/drawing/2014/main" id="{06E89849-6D73-C44C-8964-C371F786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5257800"/>
            <a:ext cx="252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15378" name="TextBox 16">
            <a:extLst>
              <a:ext uri="{FF2B5EF4-FFF2-40B4-BE49-F238E27FC236}">
                <a16:creationId xmlns:a16="http://schemas.microsoft.com/office/drawing/2014/main" id="{E24A000A-935D-C542-81A5-523CD101C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5257800"/>
            <a:ext cx="252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15379" name="TextBox 16">
            <a:extLst>
              <a:ext uri="{FF2B5EF4-FFF2-40B4-BE49-F238E27FC236}">
                <a16:creationId xmlns:a16="http://schemas.microsoft.com/office/drawing/2014/main" id="{CD59DADD-CD32-024D-9709-24D77341E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688" y="5275263"/>
            <a:ext cx="252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|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B18A819-5673-4B1C-BFC2-4803C2B56D0F}"/>
              </a:ext>
            </a:extLst>
          </p:cNvPr>
          <p:cNvGraphicFramePr>
            <a:graphicFrameLocks/>
          </p:cNvGraphicFramePr>
          <p:nvPr/>
        </p:nvGraphicFramePr>
        <p:xfrm>
          <a:off x="1744879" y="1476157"/>
          <a:ext cx="6633731" cy="412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381" name="TextBox 1">
            <a:extLst>
              <a:ext uri="{FF2B5EF4-FFF2-40B4-BE49-F238E27FC236}">
                <a16:creationId xmlns:a16="http://schemas.microsoft.com/office/drawing/2014/main" id="{72950CA4-90B3-994F-A3BF-DE879108C6C5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5159375" y="5065713"/>
            <a:ext cx="32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badi MT Condensed Light" panose="020B0306030101010103" pitchFamily="34" charset="77"/>
              </a:rPr>
              <a:t>V</a:t>
            </a:r>
          </a:p>
        </p:txBody>
      </p:sp>
      <p:sp>
        <p:nvSpPr>
          <p:cNvPr id="15382" name="TextBox 2">
            <a:extLst>
              <a:ext uri="{FF2B5EF4-FFF2-40B4-BE49-F238E27FC236}">
                <a16:creationId xmlns:a16="http://schemas.microsoft.com/office/drawing/2014/main" id="{D7F1F79E-8DCE-D54E-B3CD-F19E119F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488" y="5368925"/>
            <a:ext cx="595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Mean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740D3A74-B413-D240-BFEE-E3B3F5C7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>
            <a:extLst>
              <a:ext uri="{FF2B5EF4-FFF2-40B4-BE49-F238E27FC236}">
                <a16:creationId xmlns:a16="http://schemas.microsoft.com/office/drawing/2014/main" id="{5737BC59-EDAA-6D4F-87B9-E0CEB126F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90488"/>
            <a:ext cx="6289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 - shaped sigmoidal  population growth</a:t>
            </a:r>
          </a:p>
        </p:txBody>
      </p:sp>
      <p:sp>
        <p:nvSpPr>
          <p:cNvPr id="33795" name="Text Box 4">
            <a:extLst>
              <a:ext uri="{FF2B5EF4-FFF2-40B4-BE49-F238E27FC236}">
                <a16:creationId xmlns:a16="http://schemas.microsoft.com/office/drawing/2014/main" id="{0EEB24F0-21E7-C447-ACA8-8917C6E9B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376488"/>
            <a:ext cx="37290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Verhulst-Pearl Logistic</a:t>
            </a:r>
            <a:endParaRPr lang="en-US" altLang="en-US"/>
          </a:p>
        </p:txBody>
      </p:sp>
      <p:sp>
        <p:nvSpPr>
          <p:cNvPr id="33796" name="TextBox 1">
            <a:extLst>
              <a:ext uri="{FF2B5EF4-FFF2-40B4-BE49-F238E27FC236}">
                <a16:creationId xmlns:a16="http://schemas.microsoft.com/office/drawing/2014/main" id="{D8DED5D5-C415-CD4D-8517-77CDEAEA9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971800"/>
            <a:ext cx="473075" cy="83026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u="sng"/>
              <a:t>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7" name="TextBox 2">
            <a:extLst>
              <a:ext uri="{FF2B5EF4-FFF2-40B4-BE49-F238E27FC236}">
                <a16:creationId xmlns:a16="http://schemas.microsoft.com/office/drawing/2014/main" id="{4961141A-EFCD-1C4A-8350-A5792F81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2766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33798" name="TextBox 3">
            <a:extLst>
              <a:ext uri="{FF2B5EF4-FFF2-40B4-BE49-F238E27FC236}">
                <a16:creationId xmlns:a16="http://schemas.microsoft.com/office/drawing/2014/main" id="{817B9F2A-A36C-7942-821F-DDF5356C5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273425"/>
            <a:ext cx="358775" cy="307975"/>
          </a:xfrm>
          <a:prstGeom prst="rect">
            <a:avLst/>
          </a:prstGeom>
          <a:noFill/>
          <a:ln w="9525">
            <a:solidFill>
              <a:srgbClr val="CC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O.</a:t>
            </a:r>
          </a:p>
        </p:txBody>
      </p:sp>
      <p:cxnSp>
        <p:nvCxnSpPr>
          <p:cNvPr id="33799" name="Straight Connector 5">
            <a:extLst>
              <a:ext uri="{FF2B5EF4-FFF2-40B4-BE49-F238E27FC236}">
                <a16:creationId xmlns:a16="http://schemas.microsoft.com/office/drawing/2014/main" id="{C4FBA1EF-C02F-4A45-A27D-C870F7E6CF31}"/>
              </a:ext>
            </a:extLst>
          </p:cNvPr>
          <p:cNvCxnSpPr>
            <a:cxnSpLocks noChangeShapeType="1"/>
            <a:stCxn id="33796" idx="3"/>
          </p:cNvCxnSpPr>
          <p:nvPr/>
        </p:nvCxnSpPr>
        <p:spPr bwMode="auto">
          <a:xfrm>
            <a:off x="1235075" y="3387725"/>
            <a:ext cx="3184525" cy="39688"/>
          </a:xfrm>
          <a:prstGeom prst="line">
            <a:avLst/>
          </a:prstGeom>
          <a:noFill/>
          <a:ln w="12700" algn="ctr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0" name="TextBox 1">
            <a:extLst>
              <a:ext uri="{FF2B5EF4-FFF2-40B4-BE49-F238E27FC236}">
                <a16:creationId xmlns:a16="http://schemas.microsoft.com/office/drawing/2014/main" id="{4359FC54-BD54-E74D-B87D-FBBE645C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2514600"/>
            <a:ext cx="66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u="sng">
                <a:solidFill>
                  <a:srgbClr val="C00000"/>
                </a:solidFill>
              </a:rPr>
              <a:t>dN</a:t>
            </a:r>
            <a:r>
              <a:rPr lang="en-US" altLang="en-US" sz="2400" i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801" name="TextBox 2">
            <a:extLst>
              <a:ext uri="{FF2B5EF4-FFF2-40B4-BE49-F238E27FC236}">
                <a16:creationId xmlns:a16="http://schemas.microsoft.com/office/drawing/2014/main" id="{AE929101-F201-6144-A5EC-95A2000B6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814638"/>
            <a:ext cx="42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C00000"/>
                </a:solidFill>
              </a:rPr>
              <a:t>dt</a:t>
            </a:r>
          </a:p>
        </p:txBody>
      </p:sp>
      <p:sp>
        <p:nvSpPr>
          <p:cNvPr id="33802" name="TextBox 3">
            <a:extLst>
              <a:ext uri="{FF2B5EF4-FFF2-40B4-BE49-F238E27FC236}">
                <a16:creationId xmlns:a16="http://schemas.microsoft.com/office/drawing/2014/main" id="{A2B814A9-F7ED-8447-99D6-A56580D1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738438"/>
            <a:ext cx="1512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=</a:t>
            </a:r>
            <a:r>
              <a:rPr lang="en-US" altLang="en-US" sz="2400">
                <a:solidFill>
                  <a:srgbClr val="FF0000"/>
                </a:solidFill>
              </a:rPr>
              <a:t> </a:t>
            </a:r>
            <a:r>
              <a:rPr lang="en-US" altLang="en-US" sz="2400">
                <a:solidFill>
                  <a:srgbClr val="C00000"/>
                </a:solidFill>
              </a:rPr>
              <a:t>maximal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>
            <a:extLst>
              <a:ext uri="{FF2B5EF4-FFF2-40B4-BE49-F238E27FC236}">
                <a16:creationId xmlns:a16="http://schemas.microsoft.com/office/drawing/2014/main" id="{32A6CEA1-9C56-AC4B-B390-E8529978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90488"/>
            <a:ext cx="473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Sigmoidal  population growth</a:t>
            </a:r>
          </a:p>
        </p:txBody>
      </p:sp>
      <p:pic>
        <p:nvPicPr>
          <p:cNvPr id="35842" name="Picture 1" descr="BIO-412-L12-Ch01.jpeg">
            <a:extLst>
              <a:ext uri="{FF2B5EF4-FFF2-40B4-BE49-F238E27FC236}">
                <a16:creationId xmlns:a16="http://schemas.microsoft.com/office/drawing/2014/main" id="{7995B5EA-1B20-2B4A-B166-30CCDA9F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8486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309081BF-06EF-B14F-B69A-7BEBDA7E2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    Lotka-Volterra 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3200" b="1">
                <a:solidFill>
                  <a:schemeClr val="tx1"/>
                </a:solidFill>
              </a:rPr>
              <a:t>   Competition Equations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	competition coefficient 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	</a:t>
            </a:r>
            <a:r>
              <a:rPr lang="en-US" altLang="en-US" sz="2400" b="1" i="1">
                <a:solidFill>
                  <a:srgbClr val="C00000"/>
                </a:solidFill>
                <a:latin typeface="Symbol" pitchFamily="2" charset="2"/>
              </a:rPr>
              <a:t>a</a:t>
            </a:r>
            <a:r>
              <a:rPr lang="en-US" altLang="en-US" sz="2400" b="1" i="1" baseline="-25000">
                <a:solidFill>
                  <a:srgbClr val="C00000"/>
                </a:solidFill>
              </a:rPr>
              <a:t>ij</a:t>
            </a:r>
            <a:r>
              <a:rPr lang="en-US" altLang="en-US" sz="2400">
                <a:solidFill>
                  <a:schemeClr val="tx1"/>
                </a:solidFill>
              </a:rPr>
              <a:t> = per capita competitive effect 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	of one individual of species </a:t>
            </a:r>
            <a:r>
              <a:rPr lang="en-US" altLang="en-US" sz="2400" i="1">
                <a:solidFill>
                  <a:schemeClr val="tx1"/>
                </a:solidFill>
              </a:rPr>
              <a:t>j</a:t>
            </a:r>
            <a:r>
              <a:rPr lang="en-US" altLang="en-US" sz="2400">
                <a:solidFill>
                  <a:schemeClr val="tx1"/>
                </a:solidFill>
              </a:rPr>
              <a:t> on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	 the rate of increase of species </a:t>
            </a:r>
            <a:r>
              <a:rPr lang="en-US" altLang="en-US" sz="2400" i="1">
                <a:solidFill>
                  <a:schemeClr val="tx1"/>
                </a:solidFill>
              </a:rPr>
              <a:t>i</a:t>
            </a:r>
            <a:br>
              <a:rPr lang="en-US" altLang="en-US" sz="2400">
                <a:solidFill>
                  <a:schemeClr val="tx1"/>
                </a:solidFill>
              </a:rPr>
            </a:br>
            <a:br>
              <a:rPr lang="en-US" altLang="en-US" sz="2400" b="1" i="1">
                <a:solidFill>
                  <a:schemeClr val="tx1"/>
                </a:solidFill>
              </a:rPr>
            </a:br>
            <a:r>
              <a:rPr lang="en-US" altLang="en-US" sz="2400" b="1" i="1">
                <a:solidFill>
                  <a:schemeClr val="tx1"/>
                </a:solidFill>
              </a:rPr>
              <a:t> 	</a:t>
            </a:r>
            <a:r>
              <a:rPr lang="en-US" altLang="en-US" sz="2800" b="1" i="1">
                <a:solidFill>
                  <a:schemeClr val="tx1"/>
                </a:solidFill>
              </a:rPr>
              <a:t>dN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  </a:t>
            </a:r>
            <a:r>
              <a:rPr lang="en-US" altLang="en-US" sz="2800" b="1" i="1">
                <a:solidFill>
                  <a:schemeClr val="tx1"/>
                </a:solidFill>
              </a:rPr>
              <a:t>/dt   =   r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  </a:t>
            </a:r>
            <a:r>
              <a:rPr lang="en-US" altLang="en-US" sz="2800" b="1" i="1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({K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– 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–  </a:t>
            </a:r>
            <a:r>
              <a:rPr lang="en-US" altLang="en-US" sz="2800" b="1" i="1">
                <a:solidFill>
                  <a:srgbClr val="C00000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>
                <a:solidFill>
                  <a:srgbClr val="C00000"/>
                </a:solidFill>
              </a:rPr>
              <a:t>12</a:t>
            </a:r>
            <a:r>
              <a:rPr lang="en-US" altLang="en-US" sz="2800" b="1" i="1">
                <a:solidFill>
                  <a:srgbClr val="C00000"/>
                </a:solidFill>
              </a:rPr>
              <a:t> </a:t>
            </a:r>
            <a:r>
              <a:rPr lang="en-US" altLang="en-US" sz="2800" b="1" i="1">
                <a:solidFill>
                  <a:schemeClr val="tx1"/>
                </a:solidFill>
              </a:rPr>
              <a:t>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 </a:t>
            </a:r>
            <a:r>
              <a:rPr lang="en-US" altLang="en-US" sz="2800" b="1" i="1">
                <a:solidFill>
                  <a:schemeClr val="tx1"/>
                </a:solidFill>
              </a:rPr>
              <a:t>}/K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)</a:t>
            </a:r>
            <a:br>
              <a:rPr lang="en-US" altLang="en-US" sz="2800" b="1" i="1">
                <a:solidFill>
                  <a:schemeClr val="tx1"/>
                </a:solidFill>
              </a:rPr>
            </a:br>
            <a:r>
              <a:rPr lang="en-US" altLang="en-US" sz="2800" b="1" i="1">
                <a:solidFill>
                  <a:schemeClr val="tx1"/>
                </a:solidFill>
              </a:rPr>
              <a:t>          dN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  </a:t>
            </a:r>
            <a:r>
              <a:rPr lang="en-US" altLang="en-US" sz="2800" b="1" i="1">
                <a:solidFill>
                  <a:schemeClr val="tx1"/>
                </a:solidFill>
              </a:rPr>
              <a:t>/dt   =   r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  </a:t>
            </a:r>
            <a:r>
              <a:rPr lang="en-US" altLang="en-US" sz="2800" b="1" i="1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 </a:t>
            </a:r>
            <a:r>
              <a:rPr lang="en-US" altLang="en-US" sz="2800" b="1" i="1">
                <a:solidFill>
                  <a:schemeClr val="tx1"/>
                </a:solidFill>
              </a:rPr>
              <a:t> ({K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  – 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  –  </a:t>
            </a:r>
            <a:r>
              <a:rPr lang="en-US" altLang="en-US" sz="2800" b="1" i="1">
                <a:solidFill>
                  <a:srgbClr val="C00000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>
                <a:solidFill>
                  <a:srgbClr val="C00000"/>
                </a:solidFill>
              </a:rPr>
              <a:t>21</a:t>
            </a:r>
            <a:r>
              <a:rPr lang="en-US" altLang="en-US" sz="2800" b="1" i="1">
                <a:solidFill>
                  <a:schemeClr val="tx1"/>
                </a:solidFill>
              </a:rPr>
              <a:t> 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 </a:t>
            </a:r>
            <a:r>
              <a:rPr lang="en-US" altLang="en-US" sz="2800" b="1" i="1">
                <a:solidFill>
                  <a:schemeClr val="tx1"/>
                </a:solidFill>
              </a:rPr>
              <a:t>}/K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)</a:t>
            </a:r>
            <a:br>
              <a:rPr lang="en-US" altLang="en-US" sz="2800" b="1" i="1">
                <a:solidFill>
                  <a:schemeClr val="tx1"/>
                </a:solidFill>
              </a:rPr>
            </a:br>
            <a:r>
              <a:rPr lang="en-US" altLang="en-US" sz="2800" b="1" i="1">
                <a:solidFill>
                  <a:schemeClr val="tx1"/>
                </a:solidFill>
              </a:rPr>
              <a:t>	Isoclines:</a:t>
            </a:r>
            <a:br>
              <a:rPr lang="en-US" altLang="en-US" sz="2800" b="1" i="1">
                <a:solidFill>
                  <a:schemeClr val="tx1"/>
                </a:solidFill>
              </a:rPr>
            </a:br>
            <a:r>
              <a:rPr lang="en-US" altLang="en-US" sz="2800" b="1" i="1">
                <a:solidFill>
                  <a:schemeClr val="tx1"/>
                </a:solidFill>
              </a:rPr>
              <a:t>	(K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–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– </a:t>
            </a:r>
            <a:r>
              <a:rPr lang="en-US" altLang="en-US" sz="28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12  </a:t>
            </a:r>
            <a:r>
              <a:rPr lang="en-US" altLang="en-US" sz="2800" b="1" i="1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  </a:t>
            </a:r>
            <a:r>
              <a:rPr lang="en-US" altLang="en-US" sz="2800" b="1" i="1">
                <a:solidFill>
                  <a:schemeClr val="tx1"/>
                </a:solidFill>
              </a:rPr>
              <a:t>)/K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= </a:t>
            </a:r>
            <a:r>
              <a:rPr lang="en-US" altLang="en-US" sz="2800" b="1">
                <a:solidFill>
                  <a:schemeClr val="tx1"/>
                </a:solidFill>
              </a:rPr>
              <a:t>0</a:t>
            </a:r>
            <a:r>
              <a:rPr lang="en-US" altLang="en-US" sz="2800" b="1" i="1">
                <a:solidFill>
                  <a:schemeClr val="tx1"/>
                </a:solidFill>
              </a:rPr>
              <a:t>  </a:t>
            </a:r>
            <a:r>
              <a:rPr lang="en-US" altLang="en-US" sz="2800" b="1">
                <a:solidFill>
                  <a:schemeClr val="tx1"/>
                </a:solidFill>
              </a:rPr>
              <a:t>when </a:t>
            </a:r>
            <a:r>
              <a:rPr lang="en-US" altLang="en-US" sz="2800" b="1" i="1">
                <a:solidFill>
                  <a:schemeClr val="tx1"/>
                </a:solidFill>
              </a:rPr>
              <a:t>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= 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2800" b="1" i="1">
                <a:solidFill>
                  <a:schemeClr val="tx1"/>
                </a:solidFill>
              </a:rPr>
              <a:t>  – </a:t>
            </a:r>
            <a:r>
              <a:rPr lang="en-US" altLang="en-US" sz="28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12  </a:t>
            </a:r>
            <a:r>
              <a:rPr lang="en-US" altLang="en-US" sz="2800" b="1" i="1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          </a:t>
            </a:r>
            <a:br>
              <a:rPr lang="en-US" altLang="en-US" sz="2800" b="1" i="1">
                <a:solidFill>
                  <a:schemeClr val="tx1"/>
                </a:solidFill>
              </a:rPr>
            </a:br>
            <a:r>
              <a:rPr lang="en-US" altLang="en-US" sz="2800" b="1" i="1">
                <a:solidFill>
                  <a:schemeClr val="tx1"/>
                </a:solidFill>
              </a:rPr>
              <a:t>	(K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  –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  </a:t>
            </a:r>
            <a:r>
              <a:rPr lang="en-US" altLang="en-US" sz="2800" b="1" i="1">
                <a:solidFill>
                  <a:schemeClr val="tx1"/>
                </a:solidFill>
              </a:rPr>
              <a:t>– </a:t>
            </a:r>
            <a:r>
              <a:rPr lang="en-US" altLang="en-US" sz="28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21  </a:t>
            </a:r>
            <a:r>
              <a:rPr lang="en-US" altLang="en-US" sz="2800" b="1" i="1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  </a:t>
            </a:r>
            <a:r>
              <a:rPr lang="en-US" altLang="en-US" sz="2800" b="1" i="1">
                <a:solidFill>
                  <a:schemeClr val="tx1"/>
                </a:solidFill>
              </a:rPr>
              <a:t>)/K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  = </a:t>
            </a:r>
            <a:r>
              <a:rPr lang="en-US" altLang="en-US" sz="2800" b="1">
                <a:solidFill>
                  <a:schemeClr val="tx1"/>
                </a:solidFill>
              </a:rPr>
              <a:t>0</a:t>
            </a:r>
            <a:r>
              <a:rPr lang="en-US" altLang="en-US" sz="2800" b="1" i="1">
                <a:solidFill>
                  <a:schemeClr val="tx1"/>
                </a:solidFill>
              </a:rPr>
              <a:t>  </a:t>
            </a:r>
            <a:r>
              <a:rPr lang="en-US" altLang="en-US" sz="2800" b="1">
                <a:solidFill>
                  <a:schemeClr val="tx1"/>
                </a:solidFill>
              </a:rPr>
              <a:t>when </a:t>
            </a:r>
            <a:r>
              <a:rPr lang="en-US" altLang="en-US" sz="2800" b="1" i="1">
                <a:solidFill>
                  <a:schemeClr val="tx1"/>
                </a:solidFill>
              </a:rPr>
              <a:t> 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  = K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2800" b="1" i="1">
                <a:solidFill>
                  <a:schemeClr val="tx1"/>
                </a:solidFill>
              </a:rPr>
              <a:t>  – </a:t>
            </a:r>
            <a:r>
              <a:rPr lang="en-US" altLang="en-US" sz="28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21  </a:t>
            </a:r>
            <a:r>
              <a:rPr lang="en-US" altLang="en-US" sz="2800" b="1" i="1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>
                <a:solidFill>
                  <a:schemeClr val="tx1"/>
                </a:solidFill>
              </a:rPr>
              <a:t>1</a:t>
            </a:r>
            <a:endParaRPr lang="en-US" altLang="en-US" sz="2800" b="1" i="1" baseline="-25000">
              <a:solidFill>
                <a:srgbClr val="000099"/>
              </a:solidFill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2E9F0204-B260-0148-9837-23D3DB59E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aseline="-25000">
              <a:solidFill>
                <a:srgbClr val="000099"/>
              </a:solidFill>
            </a:endParaRP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FB07705C-24DE-C447-B5DE-51D2E416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15843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>
            <a:extLst>
              <a:ext uri="{FF2B5EF4-FFF2-40B4-BE49-F238E27FC236}">
                <a16:creationId xmlns:a16="http://schemas.microsoft.com/office/drawing/2014/main" id="{141581A2-E4B2-FD45-A48C-46F091B8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381000"/>
            <a:ext cx="18557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>
            <a:extLst>
              <a:ext uri="{FF2B5EF4-FFF2-40B4-BE49-F238E27FC236}">
                <a16:creationId xmlns:a16="http://schemas.microsoft.com/office/drawing/2014/main" id="{00F9FF16-B03F-9649-A3BB-704C30063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743200"/>
            <a:ext cx="3371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Alfred Lotka       Vito Volterra</a:t>
            </a:r>
            <a:endParaRPr lang="en-US" altLang="en-US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AD8FBA68-8D39-E04D-BECE-594317B3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04913"/>
            <a:ext cx="537051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C0000"/>
                </a:solidFill>
              </a:rPr>
              <a:t>Intercepts: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b="1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i="1"/>
              <a:t>N</a:t>
            </a:r>
            <a:r>
              <a:rPr lang="en-US" altLang="en-US" b="1" i="1" baseline="-25000"/>
              <a:t>1</a:t>
            </a:r>
            <a:r>
              <a:rPr lang="en-US" altLang="en-US" b="1" i="1"/>
              <a:t>  = K</a:t>
            </a:r>
            <a:r>
              <a:rPr lang="en-US" altLang="en-US" b="1" i="1" baseline="-25000"/>
              <a:t>1</a:t>
            </a:r>
            <a:r>
              <a:rPr lang="en-US" altLang="en-US" b="1" i="1"/>
              <a:t>  – </a:t>
            </a:r>
            <a:r>
              <a:rPr lang="en-US" altLang="en-US" b="1" i="1">
                <a:latin typeface="Symbol" pitchFamily="2" charset="2"/>
              </a:rPr>
              <a:t>a</a:t>
            </a:r>
            <a:r>
              <a:rPr lang="en-US" altLang="en-US" b="1" i="1" baseline="-25000"/>
              <a:t>12  </a:t>
            </a:r>
            <a:r>
              <a:rPr lang="en-US" altLang="en-US" b="1" i="1"/>
              <a:t>N</a:t>
            </a:r>
            <a:r>
              <a:rPr lang="en-US" altLang="en-US" b="1" i="1" baseline="-25000"/>
              <a:t>2</a:t>
            </a:r>
            <a:r>
              <a:rPr lang="en-US" altLang="en-US" b="1" i="1"/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b="1" i="1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/>
              <a:t>if </a:t>
            </a:r>
            <a:r>
              <a:rPr lang="en-US" altLang="en-US" b="1" i="1"/>
              <a:t> N</a:t>
            </a:r>
            <a:r>
              <a:rPr lang="en-US" altLang="en-US" b="1" i="1" baseline="-25000"/>
              <a:t>2 </a:t>
            </a:r>
            <a:r>
              <a:rPr lang="en-US" altLang="en-US" b="1" i="1"/>
              <a:t> = </a:t>
            </a:r>
            <a:r>
              <a:rPr lang="en-US" altLang="en-US" b="1" i="1">
                <a:solidFill>
                  <a:srgbClr val="CC0000"/>
                </a:solidFill>
              </a:rPr>
              <a:t>K</a:t>
            </a:r>
            <a:r>
              <a:rPr lang="en-US" altLang="en-US" b="1" i="1" baseline="-25000">
                <a:solidFill>
                  <a:srgbClr val="CC0000"/>
                </a:solidFill>
              </a:rPr>
              <a:t>1</a:t>
            </a:r>
            <a:r>
              <a:rPr lang="en-US" altLang="en-US" b="1" i="1">
                <a:solidFill>
                  <a:srgbClr val="CC0000"/>
                </a:solidFill>
              </a:rPr>
              <a:t> / </a:t>
            </a:r>
            <a:r>
              <a:rPr lang="en-US" altLang="en-US" b="1" i="1">
                <a:solidFill>
                  <a:srgbClr val="CC0000"/>
                </a:solidFill>
                <a:latin typeface="Symbol" pitchFamily="2" charset="2"/>
              </a:rPr>
              <a:t>a</a:t>
            </a:r>
            <a:r>
              <a:rPr lang="en-US" altLang="en-US" b="1" i="1" baseline="-25000">
                <a:solidFill>
                  <a:srgbClr val="CC0000"/>
                </a:solidFill>
              </a:rPr>
              <a:t>12</a:t>
            </a:r>
            <a:r>
              <a:rPr lang="en-US" altLang="en-US" b="1" i="1" baseline="-25000"/>
              <a:t>,  </a:t>
            </a:r>
            <a:r>
              <a:rPr lang="en-US" altLang="en-US" b="1"/>
              <a:t>then</a:t>
            </a:r>
            <a:r>
              <a:rPr lang="en-US" altLang="en-US" b="1" baseline="-25000"/>
              <a:t>  </a:t>
            </a:r>
            <a:r>
              <a:rPr lang="en-US" altLang="en-US" b="1" i="1"/>
              <a:t>N</a:t>
            </a:r>
            <a:r>
              <a:rPr lang="en-US" altLang="en-US" b="1" i="1" baseline="-25000"/>
              <a:t>1</a:t>
            </a:r>
            <a:r>
              <a:rPr lang="en-US" altLang="en-US" b="1"/>
              <a:t>  =  0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b="1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b="1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i="1"/>
              <a:t>N</a:t>
            </a:r>
            <a:r>
              <a:rPr lang="en-US" altLang="en-US" b="1" i="1" baseline="-25000"/>
              <a:t>2</a:t>
            </a:r>
            <a:r>
              <a:rPr lang="en-US" altLang="en-US" b="1" i="1"/>
              <a:t>  = K</a:t>
            </a:r>
            <a:r>
              <a:rPr lang="en-US" altLang="en-US" b="1" i="1" baseline="-25000"/>
              <a:t>2</a:t>
            </a:r>
            <a:r>
              <a:rPr lang="en-US" altLang="en-US" b="1" i="1"/>
              <a:t>  – </a:t>
            </a:r>
            <a:r>
              <a:rPr lang="en-US" altLang="en-US" b="1" i="1">
                <a:latin typeface="Symbol" pitchFamily="2" charset="2"/>
              </a:rPr>
              <a:t>a</a:t>
            </a:r>
            <a:r>
              <a:rPr lang="en-US" altLang="en-US" b="1" i="1" baseline="-25000"/>
              <a:t>21  </a:t>
            </a:r>
            <a:r>
              <a:rPr lang="en-US" altLang="en-US" b="1" i="1"/>
              <a:t>N</a:t>
            </a:r>
            <a:r>
              <a:rPr lang="en-US" altLang="en-US" b="1" i="1" baseline="-25000"/>
              <a:t>1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b="1" i="1" baseline="-2500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/>
              <a:t>if</a:t>
            </a:r>
            <a:r>
              <a:rPr lang="en-US" altLang="en-US" b="1" i="1"/>
              <a:t>  N</a:t>
            </a:r>
            <a:r>
              <a:rPr lang="en-US" altLang="en-US" b="1" i="1" baseline="-25000"/>
              <a:t>1 </a:t>
            </a:r>
            <a:r>
              <a:rPr lang="en-US" altLang="en-US" b="1" i="1"/>
              <a:t> = </a:t>
            </a:r>
            <a:r>
              <a:rPr lang="en-US" altLang="en-US" b="1" i="1">
                <a:solidFill>
                  <a:srgbClr val="CC0000"/>
                </a:solidFill>
              </a:rPr>
              <a:t>K</a:t>
            </a:r>
            <a:r>
              <a:rPr lang="en-US" altLang="en-US" b="1" i="1" baseline="-25000">
                <a:solidFill>
                  <a:srgbClr val="CC0000"/>
                </a:solidFill>
              </a:rPr>
              <a:t>2</a:t>
            </a:r>
            <a:r>
              <a:rPr lang="en-US" altLang="en-US" b="1" i="1">
                <a:solidFill>
                  <a:srgbClr val="CC0000"/>
                </a:solidFill>
              </a:rPr>
              <a:t> / </a:t>
            </a:r>
            <a:r>
              <a:rPr lang="en-US" altLang="en-US" b="1" i="1">
                <a:solidFill>
                  <a:srgbClr val="CC0000"/>
                </a:solidFill>
                <a:latin typeface="Symbol" pitchFamily="2" charset="2"/>
              </a:rPr>
              <a:t>a</a:t>
            </a:r>
            <a:r>
              <a:rPr lang="en-US" altLang="en-US" b="1" i="1" baseline="-25000">
                <a:solidFill>
                  <a:srgbClr val="CC0000"/>
                </a:solidFill>
              </a:rPr>
              <a:t>21</a:t>
            </a:r>
            <a:r>
              <a:rPr lang="en-US" altLang="en-US" b="1" baseline="-25000"/>
              <a:t>,  </a:t>
            </a:r>
            <a:r>
              <a:rPr lang="en-US" altLang="en-US" b="1"/>
              <a:t>then</a:t>
            </a:r>
            <a:r>
              <a:rPr lang="en-US" altLang="en-US" b="1" baseline="-25000"/>
              <a:t>  </a:t>
            </a:r>
            <a:r>
              <a:rPr lang="en-US" altLang="en-US" b="1" i="1"/>
              <a:t>N</a:t>
            </a:r>
            <a:r>
              <a:rPr lang="en-US" altLang="en-US" b="1" i="1" baseline="-25000"/>
              <a:t>2</a:t>
            </a:r>
            <a:r>
              <a:rPr lang="en-US" altLang="en-US" b="1"/>
              <a:t>  =  0</a:t>
            </a:r>
            <a:endParaRPr lang="en-US" altLang="en-US" b="1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>
            <a:extLst>
              <a:ext uri="{FF2B5EF4-FFF2-40B4-BE49-F238E27FC236}">
                <a16:creationId xmlns:a16="http://schemas.microsoft.com/office/drawing/2014/main" id="{9DD95D47-DC19-4444-9333-E27EB2D1B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291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1986" name="Picture 3">
            <a:extLst>
              <a:ext uri="{FF2B5EF4-FFF2-40B4-BE49-F238E27FC236}">
                <a16:creationId xmlns:a16="http://schemas.microsoft.com/office/drawing/2014/main" id="{78433A1F-73B6-744C-93D5-84CA6FC6EB69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3188"/>
            <a:ext cx="9144000" cy="637381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DBC51061-9807-254E-A9EC-61F1B4F94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57175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4034" name="Picture 3">
            <a:extLst>
              <a:ext uri="{FF2B5EF4-FFF2-40B4-BE49-F238E27FC236}">
                <a16:creationId xmlns:a16="http://schemas.microsoft.com/office/drawing/2014/main" id="{D3B966B3-3BFB-B948-87C4-C00196ED2269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-60325"/>
            <a:ext cx="9144000" cy="6399213"/>
          </a:xfrm>
        </p:spPr>
      </p:pic>
      <p:sp>
        <p:nvSpPr>
          <p:cNvPr id="44035" name="Rectangle 1">
            <a:extLst>
              <a:ext uri="{FF2B5EF4-FFF2-40B4-BE49-F238E27FC236}">
                <a16:creationId xmlns:a16="http://schemas.microsoft.com/office/drawing/2014/main" id="{0476B1BC-A6D0-D048-A0E8-99EDE9821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572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44036" name="TextBox 2">
            <a:extLst>
              <a:ext uri="{FF2B5EF4-FFF2-40B4-BE49-F238E27FC236}">
                <a16:creationId xmlns:a16="http://schemas.microsoft.com/office/drawing/2014/main" id="{E6BD9BDD-F7BC-484F-976D-461A98746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613" y="3733800"/>
            <a:ext cx="1841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 baseline="-250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4037" name="TextBox 5">
            <a:extLst>
              <a:ext uri="{FF2B5EF4-FFF2-40B4-BE49-F238E27FC236}">
                <a16:creationId xmlns:a16="http://schemas.microsoft.com/office/drawing/2014/main" id="{C645AAF0-0362-BE4F-AA2B-A00EAE0B6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5052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4038" name="TextBox 6">
            <a:extLst>
              <a:ext uri="{FF2B5EF4-FFF2-40B4-BE49-F238E27FC236}">
                <a16:creationId xmlns:a16="http://schemas.microsoft.com/office/drawing/2014/main" id="{26F45262-8518-294B-895F-856700A1E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53562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4039" name="TextBox 7">
            <a:extLst>
              <a:ext uri="{FF2B5EF4-FFF2-40B4-BE49-F238E27FC236}">
                <a16:creationId xmlns:a16="http://schemas.microsoft.com/office/drawing/2014/main" id="{1A5445B2-3FD1-7E4C-A209-90E6CE86E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562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4040" name="Rectangle 3">
            <a:extLst>
              <a:ext uri="{FF2B5EF4-FFF2-40B4-BE49-F238E27FC236}">
                <a16:creationId xmlns:a16="http://schemas.microsoft.com/office/drawing/2014/main" id="{03636DD7-C203-4949-96AE-12CC9DDEA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912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7311790-3E44-B24E-A494-9466B619335E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4132262" y="4859338"/>
            <a:ext cx="555625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BFE4F7B-EA96-4640-BE8F-094298E4424A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4829175" y="45434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B15469A-ABA3-BA4D-8D45-BCC120F99B1F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5667375" y="46196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36525A00-8E77-4649-B301-98B6AA83293D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2695575" y="53816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21AF246D-9EC0-ED48-8F02-F8C49D42E9EB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3305175" y="54578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44046" name="TextBox 8">
            <a:extLst>
              <a:ext uri="{FF2B5EF4-FFF2-40B4-BE49-F238E27FC236}">
                <a16:creationId xmlns:a16="http://schemas.microsoft.com/office/drawing/2014/main" id="{5B1EA9A6-0B38-4244-A7CD-F9C262C16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989513"/>
            <a:ext cx="6588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Symbol" pitchFamily="2" charset="2"/>
              </a:rPr>
              <a:t>2</a:t>
            </a:r>
            <a:r>
              <a:rPr lang="en-US" altLang="en-US" sz="2800" b="1" i="1">
                <a:latin typeface="Symbol" pitchFamily="2" charset="2"/>
              </a:rPr>
              <a:t>a</a:t>
            </a:r>
            <a:endParaRPr lang="en-US" altLang="en-US" sz="2800" b="1" i="1"/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i="1"/>
          </a:p>
        </p:txBody>
      </p:sp>
      <p:sp>
        <p:nvSpPr>
          <p:cNvPr id="44047" name="Rectangle 9">
            <a:extLst>
              <a:ext uri="{FF2B5EF4-FFF2-40B4-BE49-F238E27FC236}">
                <a16:creationId xmlns:a16="http://schemas.microsoft.com/office/drawing/2014/main" id="{A6207B0A-E504-A949-A3AC-12DCB71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76200"/>
            <a:ext cx="184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aseline="-25000">
              <a:solidFill>
                <a:srgbClr val="000000"/>
              </a:solidFill>
            </a:endParaRPr>
          </a:p>
        </p:txBody>
      </p:sp>
      <p:sp>
        <p:nvSpPr>
          <p:cNvPr id="44048" name="TextBox 15">
            <a:extLst>
              <a:ext uri="{FF2B5EF4-FFF2-40B4-BE49-F238E27FC236}">
                <a16:creationId xmlns:a16="http://schemas.microsoft.com/office/drawing/2014/main" id="{8641CDF8-F11D-5146-A4E4-852C51FD7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724400"/>
            <a:ext cx="1878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competitors</a:t>
            </a:r>
          </a:p>
        </p:txBody>
      </p:sp>
      <p:sp>
        <p:nvSpPr>
          <p:cNvPr id="44049" name="Rectangle 16">
            <a:extLst>
              <a:ext uri="{FF2B5EF4-FFF2-40B4-BE49-F238E27FC236}">
                <a16:creationId xmlns:a16="http://schemas.microsoft.com/office/drawing/2014/main" id="{04603379-5FA2-6348-9801-51B38D48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562600"/>
            <a:ext cx="1998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competitors</a:t>
            </a:r>
          </a:p>
        </p:txBody>
      </p:sp>
      <p:sp>
        <p:nvSpPr>
          <p:cNvPr id="44050" name="Rectangle 17">
            <a:extLst>
              <a:ext uri="{FF2B5EF4-FFF2-40B4-BE49-F238E27FC236}">
                <a16:creationId xmlns:a16="http://schemas.microsoft.com/office/drawing/2014/main" id="{9117722E-786A-2248-95E3-826CB3F62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676400"/>
            <a:ext cx="252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No competitors</a:t>
            </a:r>
          </a:p>
        </p:txBody>
      </p:sp>
      <p:sp>
        <p:nvSpPr>
          <p:cNvPr id="44051" name="TextBox 18">
            <a:extLst>
              <a:ext uri="{FF2B5EF4-FFF2-40B4-BE49-F238E27FC236}">
                <a16:creationId xmlns:a16="http://schemas.microsoft.com/office/drawing/2014/main" id="{8A33B262-0DCA-F94C-8028-CF30093E1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958975"/>
            <a:ext cx="465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i="1"/>
              <a:t>/</a:t>
            </a:r>
          </a:p>
        </p:txBody>
      </p:sp>
      <p:sp>
        <p:nvSpPr>
          <p:cNvPr id="44052" name="Rectangle 19">
            <a:extLst>
              <a:ext uri="{FF2B5EF4-FFF2-40B4-BE49-F238E27FC236}">
                <a16:creationId xmlns:a16="http://schemas.microsoft.com/office/drawing/2014/main" id="{24A5659B-0044-7B45-9879-41C2737ED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343400"/>
            <a:ext cx="465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/</a:t>
            </a:r>
          </a:p>
        </p:txBody>
      </p:sp>
      <p:sp>
        <p:nvSpPr>
          <p:cNvPr id="44053" name="Rectangle 20">
            <a:extLst>
              <a:ext uri="{FF2B5EF4-FFF2-40B4-BE49-F238E27FC236}">
                <a16:creationId xmlns:a16="http://schemas.microsoft.com/office/drawing/2014/main" id="{38A24AA5-51A3-A849-98CA-78A56DA0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4191000"/>
            <a:ext cx="184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aseline="-15000"/>
          </a:p>
        </p:txBody>
      </p:sp>
      <p:sp>
        <p:nvSpPr>
          <p:cNvPr id="44054" name="Rectangle 21">
            <a:extLst>
              <a:ext uri="{FF2B5EF4-FFF2-40B4-BE49-F238E27FC236}">
                <a16:creationId xmlns:a16="http://schemas.microsoft.com/office/drawing/2014/main" id="{08B25942-E6C5-8448-8729-C11C5FE55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248275"/>
            <a:ext cx="184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5400"/>
          </a:p>
        </p:txBody>
      </p:sp>
      <p:sp>
        <p:nvSpPr>
          <p:cNvPr id="44055" name="Rectangle 22">
            <a:extLst>
              <a:ext uri="{FF2B5EF4-FFF2-40B4-BE49-F238E27FC236}">
                <a16:creationId xmlns:a16="http://schemas.microsoft.com/office/drawing/2014/main" id="{BAF29B30-E9A5-CE4D-9590-D767B59C4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054600"/>
            <a:ext cx="407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\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B76D20AB-84D1-4C44-8824-BE2060121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57175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6082" name="Picture 3">
            <a:extLst>
              <a:ext uri="{FF2B5EF4-FFF2-40B4-BE49-F238E27FC236}">
                <a16:creationId xmlns:a16="http://schemas.microsoft.com/office/drawing/2014/main" id="{8B6F8A07-A4AF-2142-B606-8D907C79DD29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6399213"/>
          </a:xfrm>
        </p:spPr>
      </p:pic>
      <p:sp>
        <p:nvSpPr>
          <p:cNvPr id="46083" name="Rectangle 1">
            <a:extLst>
              <a:ext uri="{FF2B5EF4-FFF2-40B4-BE49-F238E27FC236}">
                <a16:creationId xmlns:a16="http://schemas.microsoft.com/office/drawing/2014/main" id="{F1F1A468-BB65-FA4A-9744-1850B9B78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572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46084" name="TextBox 2">
            <a:extLst>
              <a:ext uri="{FF2B5EF4-FFF2-40B4-BE49-F238E27FC236}">
                <a16:creationId xmlns:a16="http://schemas.microsoft.com/office/drawing/2014/main" id="{67ADABE2-BD7D-304D-80CF-816E50F53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613" y="3733800"/>
            <a:ext cx="1841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 baseline="-250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6085" name="TextBox 5">
            <a:extLst>
              <a:ext uri="{FF2B5EF4-FFF2-40B4-BE49-F238E27FC236}">
                <a16:creationId xmlns:a16="http://schemas.microsoft.com/office/drawing/2014/main" id="{EB475EDA-B05A-5941-BE76-AE1B8ED7C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5052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6086" name="TextBox 6">
            <a:extLst>
              <a:ext uri="{FF2B5EF4-FFF2-40B4-BE49-F238E27FC236}">
                <a16:creationId xmlns:a16="http://schemas.microsoft.com/office/drawing/2014/main" id="{B7B9DB44-1D38-A34C-B690-3CDDBB3FF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53562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6087" name="TextBox 7">
            <a:extLst>
              <a:ext uri="{FF2B5EF4-FFF2-40B4-BE49-F238E27FC236}">
                <a16:creationId xmlns:a16="http://schemas.microsoft.com/office/drawing/2014/main" id="{9A3CEA24-AFBD-414C-8611-30874A7E1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562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="1" i="1"/>
          </a:p>
        </p:txBody>
      </p:sp>
      <p:sp>
        <p:nvSpPr>
          <p:cNvPr id="46088" name="Rectangle 3">
            <a:extLst>
              <a:ext uri="{FF2B5EF4-FFF2-40B4-BE49-F238E27FC236}">
                <a16:creationId xmlns:a16="http://schemas.microsoft.com/office/drawing/2014/main" id="{CB7538BF-3FB8-F248-A331-CD003E44F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912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7311790-3E44-B24E-A494-9466B619335E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4132262" y="4859338"/>
            <a:ext cx="555625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BFE4F7B-EA96-4640-BE8F-094298E4424A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4829175" y="45434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B15469A-ABA3-BA4D-8D45-BCC120F99B1F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5667375" y="46196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36525A00-8E77-4649-B301-98B6AA83293D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2695575" y="53816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21AF246D-9EC0-ED48-8F02-F8C49D42E9EB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3305175" y="5457825"/>
            <a:ext cx="533400" cy="1200150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   </a:t>
            </a:r>
          </a:p>
        </p:txBody>
      </p:sp>
      <p:sp>
        <p:nvSpPr>
          <p:cNvPr id="46094" name="TextBox 8">
            <a:extLst>
              <a:ext uri="{FF2B5EF4-FFF2-40B4-BE49-F238E27FC236}">
                <a16:creationId xmlns:a16="http://schemas.microsoft.com/office/drawing/2014/main" id="{421A8370-2780-A647-A520-EAE98928F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989513"/>
            <a:ext cx="6588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Symbol" pitchFamily="2" charset="2"/>
              </a:rPr>
              <a:t>2</a:t>
            </a:r>
            <a:r>
              <a:rPr lang="en-US" altLang="en-US" sz="2800" b="1" i="1">
                <a:latin typeface="Symbol" pitchFamily="2" charset="2"/>
              </a:rPr>
              <a:t>a</a:t>
            </a:r>
            <a:endParaRPr lang="en-US" altLang="en-US" sz="2800" b="1" i="1"/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i="1"/>
          </a:p>
        </p:txBody>
      </p:sp>
      <p:sp>
        <p:nvSpPr>
          <p:cNvPr id="46095" name="Rectangle 9">
            <a:extLst>
              <a:ext uri="{FF2B5EF4-FFF2-40B4-BE49-F238E27FC236}">
                <a16:creationId xmlns:a16="http://schemas.microsoft.com/office/drawing/2014/main" id="{EE7415BF-3FE7-1A46-9D5C-B8CFB16B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76200"/>
            <a:ext cx="184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aseline="-25000">
              <a:solidFill>
                <a:srgbClr val="000000"/>
              </a:solidFill>
            </a:endParaRPr>
          </a:p>
        </p:txBody>
      </p:sp>
      <p:sp>
        <p:nvSpPr>
          <p:cNvPr id="46096" name="TextBox 15">
            <a:extLst>
              <a:ext uri="{FF2B5EF4-FFF2-40B4-BE49-F238E27FC236}">
                <a16:creationId xmlns:a16="http://schemas.microsoft.com/office/drawing/2014/main" id="{459B3A32-B677-7842-950E-0701C17F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724400"/>
            <a:ext cx="1878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competitors</a:t>
            </a:r>
          </a:p>
        </p:txBody>
      </p:sp>
      <p:sp>
        <p:nvSpPr>
          <p:cNvPr id="46097" name="Rectangle 16">
            <a:extLst>
              <a:ext uri="{FF2B5EF4-FFF2-40B4-BE49-F238E27FC236}">
                <a16:creationId xmlns:a16="http://schemas.microsoft.com/office/drawing/2014/main" id="{42D6DB43-8184-6A4D-AD99-B2414B9B7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562600"/>
            <a:ext cx="1998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competitors</a:t>
            </a:r>
          </a:p>
        </p:txBody>
      </p:sp>
      <p:sp>
        <p:nvSpPr>
          <p:cNvPr id="46098" name="Rectangle 17">
            <a:extLst>
              <a:ext uri="{FF2B5EF4-FFF2-40B4-BE49-F238E27FC236}">
                <a16:creationId xmlns:a16="http://schemas.microsoft.com/office/drawing/2014/main" id="{C9101B6D-37FB-CC40-A329-453152710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676400"/>
            <a:ext cx="252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No competitors</a:t>
            </a:r>
          </a:p>
        </p:txBody>
      </p:sp>
      <p:sp>
        <p:nvSpPr>
          <p:cNvPr id="46099" name="TextBox 18">
            <a:extLst>
              <a:ext uri="{FF2B5EF4-FFF2-40B4-BE49-F238E27FC236}">
                <a16:creationId xmlns:a16="http://schemas.microsoft.com/office/drawing/2014/main" id="{2749D57F-666F-5B4E-A9DB-08C5617E3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958975"/>
            <a:ext cx="465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i="1"/>
              <a:t>/</a:t>
            </a:r>
          </a:p>
        </p:txBody>
      </p:sp>
      <p:sp>
        <p:nvSpPr>
          <p:cNvPr id="46100" name="Rectangle 19">
            <a:extLst>
              <a:ext uri="{FF2B5EF4-FFF2-40B4-BE49-F238E27FC236}">
                <a16:creationId xmlns:a16="http://schemas.microsoft.com/office/drawing/2014/main" id="{F5395320-09A1-CF4B-B6A9-B9C864244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343400"/>
            <a:ext cx="465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/</a:t>
            </a:r>
          </a:p>
        </p:txBody>
      </p:sp>
      <p:sp>
        <p:nvSpPr>
          <p:cNvPr id="46101" name="Rectangle 20">
            <a:extLst>
              <a:ext uri="{FF2B5EF4-FFF2-40B4-BE49-F238E27FC236}">
                <a16:creationId xmlns:a16="http://schemas.microsoft.com/office/drawing/2014/main" id="{235E01D9-6E15-D94B-B3E2-C57EB9C23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4191000"/>
            <a:ext cx="184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aseline="-15000"/>
          </a:p>
        </p:txBody>
      </p:sp>
      <p:sp>
        <p:nvSpPr>
          <p:cNvPr id="46102" name="Rectangle 21">
            <a:extLst>
              <a:ext uri="{FF2B5EF4-FFF2-40B4-BE49-F238E27FC236}">
                <a16:creationId xmlns:a16="http://schemas.microsoft.com/office/drawing/2014/main" id="{37B6D5E0-25F8-0044-AAE0-04F2C442F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248275"/>
            <a:ext cx="184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5400"/>
          </a:p>
        </p:txBody>
      </p:sp>
      <p:sp>
        <p:nvSpPr>
          <p:cNvPr id="46103" name="Rectangle 22">
            <a:extLst>
              <a:ext uri="{FF2B5EF4-FFF2-40B4-BE49-F238E27FC236}">
                <a16:creationId xmlns:a16="http://schemas.microsoft.com/office/drawing/2014/main" id="{755AEC0F-88A4-EF40-8798-5C31C04ED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054600"/>
            <a:ext cx="407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\</a:t>
            </a:r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B1024A7A-4886-D74D-A195-FCFE3A8523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3810000"/>
            <a:ext cx="5618163" cy="138271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B8540AAF-241C-C645-8E46-509E2D30C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150" y="3733800"/>
            <a:ext cx="4692650" cy="11113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DC4C77A7-1E34-BC49-B6C3-CA38AE0F1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0175" y="3822700"/>
            <a:ext cx="1736725" cy="173037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9C153781-504C-F24B-BFBB-5F5BAE43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400"/>
            <a:ext cx="76962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B38F204A-E6DC-AA4D-8600-FAC5E7E58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3675"/>
            <a:ext cx="46482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Zero isocline for species 1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i="1"/>
              <a:t>N</a:t>
            </a:r>
            <a:r>
              <a:rPr lang="en-US" altLang="en-US" sz="2800" i="1" baseline="-25000"/>
              <a:t>1</a:t>
            </a:r>
            <a:r>
              <a:rPr lang="en-US" altLang="en-US" sz="2800" i="1"/>
              <a:t>*  = K</a:t>
            </a:r>
            <a:r>
              <a:rPr lang="en-US" altLang="en-US" sz="2800" i="1" baseline="-25000"/>
              <a:t>1</a:t>
            </a:r>
            <a:r>
              <a:rPr lang="en-US" altLang="en-US" sz="2800" i="1"/>
              <a:t>  – </a:t>
            </a:r>
            <a:r>
              <a:rPr lang="en-US" altLang="en-US" sz="2800" i="1">
                <a:latin typeface="Symbol" pitchFamily="2" charset="2"/>
              </a:rPr>
              <a:t>a</a:t>
            </a:r>
            <a:r>
              <a:rPr lang="en-US" altLang="en-US" sz="2800" i="1" baseline="-25000"/>
              <a:t>12  </a:t>
            </a:r>
            <a:r>
              <a:rPr lang="en-US" altLang="en-US" sz="2800" i="1"/>
              <a:t>N</a:t>
            </a:r>
            <a:r>
              <a:rPr lang="en-US" altLang="en-US" sz="2800" i="1" baseline="-25000"/>
              <a:t>2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3A9B39FE-D96A-9D49-8CB0-A6A06E3E42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52600" y="1219200"/>
            <a:ext cx="4648200" cy="441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BAF77529-DE67-5045-A83D-57FA4848E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altLang="en-US" sz="2800">
                <a:solidFill>
                  <a:schemeClr val="tx1"/>
                </a:solidFill>
              </a:rPr>
              <a:t>	   	</a:t>
            </a: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		Four Possible Cases of Competition</a:t>
            </a: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	                  Under the Lotka–Volterra </a:t>
            </a: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                      	Competition Equations</a:t>
            </a:r>
            <a:br>
              <a:rPr lang="en-US" altLang="en-US" sz="2800" b="1">
                <a:solidFill>
                  <a:schemeClr val="tx1"/>
                </a:solidFill>
              </a:rPr>
            </a:b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000" b="1">
                <a:solidFill>
                  <a:schemeClr val="tx1"/>
                </a:solidFill>
              </a:rPr>
              <a:t>_____________________________________________________________________</a:t>
            </a:r>
            <a:br>
              <a:rPr lang="en-US" altLang="en-US" sz="2000" b="1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		 	   Species 1 can contain	     Species 1 cannot contain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		 	   Species 2 (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 baseline="-25000">
                <a:solidFill>
                  <a:schemeClr val="tx1"/>
                </a:solidFill>
              </a:rPr>
              <a:t>2</a:t>
            </a:r>
            <a:r>
              <a:rPr lang="en-US" altLang="en-US" sz="2000">
                <a:solidFill>
                  <a:schemeClr val="tx1"/>
                </a:solidFill>
              </a:rPr>
              <a:t>/</a:t>
            </a:r>
            <a:r>
              <a:rPr lang="en-US" altLang="en-US" sz="200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000" baseline="-25000">
                <a:solidFill>
                  <a:schemeClr val="tx1"/>
                </a:solidFill>
              </a:rPr>
              <a:t>21</a:t>
            </a:r>
            <a:r>
              <a:rPr lang="en-US" altLang="en-US" sz="2000">
                <a:solidFill>
                  <a:schemeClr val="tx1"/>
                </a:solidFill>
              </a:rPr>
              <a:t> &lt; 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>
                <a:solidFill>
                  <a:schemeClr val="tx1"/>
                </a:solidFill>
              </a:rPr>
              <a:t> </a:t>
            </a:r>
            <a:r>
              <a:rPr lang="en-US" altLang="en-US" sz="2000" baseline="-25000">
                <a:solidFill>
                  <a:schemeClr val="tx1"/>
                </a:solidFill>
              </a:rPr>
              <a:t>1</a:t>
            </a:r>
            <a:r>
              <a:rPr lang="en-US" altLang="en-US" sz="2000">
                <a:solidFill>
                  <a:schemeClr val="tx1"/>
                </a:solidFill>
              </a:rPr>
              <a:t>)	    Species 2 (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 baseline="-25000">
                <a:solidFill>
                  <a:schemeClr val="tx1"/>
                </a:solidFill>
              </a:rPr>
              <a:t>2</a:t>
            </a:r>
            <a:r>
              <a:rPr lang="en-US" altLang="en-US" sz="2000">
                <a:solidFill>
                  <a:schemeClr val="tx1"/>
                </a:solidFill>
              </a:rPr>
              <a:t>/</a:t>
            </a:r>
            <a:r>
              <a:rPr lang="en-US" altLang="en-US" sz="200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000" baseline="-25000">
                <a:solidFill>
                  <a:schemeClr val="tx1"/>
                </a:solidFill>
              </a:rPr>
              <a:t>21</a:t>
            </a:r>
            <a:r>
              <a:rPr lang="en-US" altLang="en-US" sz="2000">
                <a:solidFill>
                  <a:schemeClr val="tx1"/>
                </a:solidFill>
              </a:rPr>
              <a:t> &gt; 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>
                <a:solidFill>
                  <a:schemeClr val="tx1"/>
                </a:solidFill>
              </a:rPr>
              <a:t> </a:t>
            </a:r>
            <a:r>
              <a:rPr lang="en-US" altLang="en-US" sz="2000" baseline="-25000">
                <a:solidFill>
                  <a:schemeClr val="tx1"/>
                </a:solidFill>
              </a:rPr>
              <a:t>1</a:t>
            </a:r>
            <a:r>
              <a:rPr lang="en-US" altLang="en-US" sz="2000">
                <a:solidFill>
                  <a:schemeClr val="tx1"/>
                </a:solidFill>
              </a:rPr>
              <a:t>)	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 b="1">
                <a:solidFill>
                  <a:schemeClr val="tx1"/>
                </a:solidFill>
              </a:rPr>
              <a:t>_____________________________________________________________________    </a:t>
            </a:r>
            <a:br>
              <a:rPr lang="en-US" altLang="en-US" sz="2000" b="1">
                <a:solidFill>
                  <a:schemeClr val="tx1"/>
                </a:solidFill>
              </a:rPr>
            </a:br>
            <a:r>
              <a:rPr lang="en-US" altLang="en-US" sz="2000" b="1">
                <a:solidFill>
                  <a:schemeClr val="tx1"/>
                </a:solidFill>
              </a:rPr>
              <a:t>   </a:t>
            </a:r>
            <a:r>
              <a:rPr lang="en-US" altLang="en-US" sz="2000">
                <a:solidFill>
                  <a:schemeClr val="tx1"/>
                </a:solidFill>
              </a:rPr>
              <a:t>Species 2 can contain	   </a:t>
            </a:r>
            <a:r>
              <a:rPr lang="en-US" altLang="en-US" sz="2000" b="1">
                <a:solidFill>
                  <a:schemeClr val="tx1"/>
                </a:solidFill>
              </a:rPr>
              <a:t>Case 3: </a:t>
            </a:r>
            <a:r>
              <a:rPr lang="en-US" altLang="en-US" sz="2000">
                <a:solidFill>
                  <a:schemeClr val="tx1"/>
                </a:solidFill>
              </a:rPr>
              <a:t>Either species	    </a:t>
            </a:r>
            <a:r>
              <a:rPr lang="en-US" altLang="en-US" sz="2000" b="1">
                <a:solidFill>
                  <a:schemeClr val="tx1"/>
                </a:solidFill>
              </a:rPr>
              <a:t>Case 2: </a:t>
            </a:r>
            <a:r>
              <a:rPr lang="en-US" altLang="en-US" sz="2000">
                <a:solidFill>
                  <a:schemeClr val="tx1"/>
                </a:solidFill>
              </a:rPr>
              <a:t>Species 2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   Species 1 (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 baseline="-25000">
                <a:solidFill>
                  <a:schemeClr val="tx1"/>
                </a:solidFill>
              </a:rPr>
              <a:t>1</a:t>
            </a:r>
            <a:r>
              <a:rPr lang="en-US" altLang="en-US" sz="2000">
                <a:solidFill>
                  <a:schemeClr val="tx1"/>
                </a:solidFill>
              </a:rPr>
              <a:t>/</a:t>
            </a:r>
            <a:r>
              <a:rPr lang="en-US" altLang="en-US" sz="200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000" baseline="-25000">
                <a:solidFill>
                  <a:schemeClr val="tx1"/>
                </a:solidFill>
              </a:rPr>
              <a:t>12</a:t>
            </a:r>
            <a:r>
              <a:rPr lang="en-US" altLang="en-US" sz="2000">
                <a:solidFill>
                  <a:schemeClr val="tx1"/>
                </a:solidFill>
              </a:rPr>
              <a:t> &lt; 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 baseline="-25000">
                <a:solidFill>
                  <a:schemeClr val="tx1"/>
                </a:solidFill>
              </a:rPr>
              <a:t>2</a:t>
            </a:r>
            <a:r>
              <a:rPr lang="en-US" altLang="en-US" sz="2000">
                <a:solidFill>
                  <a:schemeClr val="tx1"/>
                </a:solidFill>
              </a:rPr>
              <a:t>)	                can win		 	 always wins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 b="1">
                <a:solidFill>
                  <a:schemeClr val="tx1"/>
                </a:solidFill>
              </a:rPr>
              <a:t>_____________________________________________________________________     </a:t>
            </a:r>
            <a:br>
              <a:rPr lang="en-US" altLang="en-US" sz="2000" b="1">
                <a:solidFill>
                  <a:schemeClr val="tx1"/>
                </a:solidFill>
              </a:rPr>
            </a:br>
            <a:r>
              <a:rPr lang="en-US" altLang="en-US" sz="2000" b="1">
                <a:solidFill>
                  <a:schemeClr val="tx1"/>
                </a:solidFill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Species 2 cannot contain	   </a:t>
            </a:r>
            <a:r>
              <a:rPr lang="en-US" altLang="en-US" sz="2000" b="1">
                <a:solidFill>
                  <a:schemeClr val="tx1"/>
                </a:solidFill>
              </a:rPr>
              <a:t>Case 1:  </a:t>
            </a:r>
            <a:r>
              <a:rPr lang="en-US" altLang="en-US" sz="2000">
                <a:solidFill>
                  <a:schemeClr val="tx1"/>
                </a:solidFill>
              </a:rPr>
              <a:t>Species 1	    </a:t>
            </a:r>
            <a:r>
              <a:rPr lang="en-US" altLang="en-US" sz="2000" b="1">
                <a:solidFill>
                  <a:schemeClr val="tx1"/>
                </a:solidFill>
              </a:rPr>
              <a:t>Case 4: </a:t>
            </a:r>
            <a:r>
              <a:rPr lang="en-US" altLang="en-US" sz="2000">
                <a:solidFill>
                  <a:schemeClr val="tx1"/>
                </a:solidFill>
              </a:rPr>
              <a:t>Neither species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   Species 1 (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 baseline="-25000">
                <a:solidFill>
                  <a:schemeClr val="tx1"/>
                </a:solidFill>
              </a:rPr>
              <a:t>1</a:t>
            </a:r>
            <a:r>
              <a:rPr lang="en-US" altLang="en-US" sz="2000">
                <a:solidFill>
                  <a:schemeClr val="tx1"/>
                </a:solidFill>
              </a:rPr>
              <a:t>/</a:t>
            </a:r>
            <a:r>
              <a:rPr lang="en-US" altLang="en-US" sz="200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000" baseline="-25000">
                <a:solidFill>
                  <a:schemeClr val="tx1"/>
                </a:solidFill>
              </a:rPr>
              <a:t>12</a:t>
            </a:r>
            <a:r>
              <a:rPr lang="en-US" altLang="en-US" sz="2000">
                <a:solidFill>
                  <a:schemeClr val="tx1"/>
                </a:solidFill>
              </a:rPr>
              <a:t> &gt; </a:t>
            </a:r>
            <a:r>
              <a:rPr lang="en-US" altLang="en-US" sz="2000" i="1">
                <a:solidFill>
                  <a:schemeClr val="tx1"/>
                </a:solidFill>
              </a:rPr>
              <a:t>K</a:t>
            </a:r>
            <a:r>
              <a:rPr lang="en-US" altLang="en-US" sz="2000" baseline="-25000">
                <a:solidFill>
                  <a:schemeClr val="tx1"/>
                </a:solidFill>
              </a:rPr>
              <a:t>2</a:t>
            </a:r>
            <a:r>
              <a:rPr lang="en-US" altLang="en-US" sz="2000">
                <a:solidFill>
                  <a:schemeClr val="tx1"/>
                </a:solidFill>
              </a:rPr>
              <a:t>)	               always wins	              can contain the other;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			 			              stable coexistence</a:t>
            </a:r>
            <a:r>
              <a:rPr lang="en-US" altLang="en-US" sz="2000" b="1">
                <a:solidFill>
                  <a:schemeClr val="tx1"/>
                </a:solidFill>
              </a:rPr>
              <a:t>	</a:t>
            </a:r>
            <a:br>
              <a:rPr lang="en-US" altLang="en-US" sz="2000" b="1">
                <a:solidFill>
                  <a:schemeClr val="tx1"/>
                </a:solidFill>
              </a:rPr>
            </a:br>
            <a:r>
              <a:rPr lang="en-US" altLang="en-US" sz="2000" b="1">
                <a:solidFill>
                  <a:schemeClr val="tx1"/>
                </a:solidFill>
              </a:rPr>
              <a:t>_____________________________________________________________________</a:t>
            </a:r>
            <a:endParaRPr lang="en-US" altLang="en-US"/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689D84FF-B986-2D40-ADE5-ED133DF2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303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>
            <a:extLst>
              <a:ext uri="{FF2B5EF4-FFF2-40B4-BE49-F238E27FC236}">
                <a16:creationId xmlns:a16="http://schemas.microsoft.com/office/drawing/2014/main" id="{C429A9F0-53A5-8F43-947A-2D4B8830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495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5">
            <a:extLst>
              <a:ext uri="{FF2B5EF4-FFF2-40B4-BE49-F238E27FC236}">
                <a16:creationId xmlns:a16="http://schemas.microsoft.com/office/drawing/2014/main" id="{698FE6FF-5EFA-A74F-9785-C9AA27A4A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622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 Alfred Lotka</a:t>
            </a:r>
            <a:endParaRPr lang="en-US" altLang="en-US" sz="2400"/>
          </a:p>
        </p:txBody>
      </p:sp>
      <p:sp>
        <p:nvSpPr>
          <p:cNvPr id="50181" name="Text Box 6">
            <a:extLst>
              <a:ext uri="{FF2B5EF4-FFF2-40B4-BE49-F238E27FC236}">
                <a16:creationId xmlns:a16="http://schemas.microsoft.com/office/drawing/2014/main" id="{11B6435B-7E59-9243-8494-9CBB59B0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2111375"/>
            <a:ext cx="1409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Vito Volterra</a:t>
            </a:r>
            <a:endParaRPr lang="en-US" altLang="en-US" sz="2400"/>
          </a:p>
        </p:txBody>
      </p:sp>
      <p:cxnSp>
        <p:nvCxnSpPr>
          <p:cNvPr id="50182" name="Straight Connector 6">
            <a:extLst>
              <a:ext uri="{FF2B5EF4-FFF2-40B4-BE49-F238E27FC236}">
                <a16:creationId xmlns:a16="http://schemas.microsoft.com/office/drawing/2014/main" id="{E735729E-3AE0-B74E-A205-AC88DC187A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3048000"/>
            <a:ext cx="76200" cy="3657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3" name="Straight Connector 13">
            <a:extLst>
              <a:ext uri="{FF2B5EF4-FFF2-40B4-BE49-F238E27FC236}">
                <a16:creationId xmlns:a16="http://schemas.microsoft.com/office/drawing/2014/main" id="{7C987BAB-9249-7943-B52E-F22621A2AA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15400" y="3048000"/>
            <a:ext cx="38100" cy="3657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4" name="Straight Connector 14">
            <a:extLst>
              <a:ext uri="{FF2B5EF4-FFF2-40B4-BE49-F238E27FC236}">
                <a16:creationId xmlns:a16="http://schemas.microsoft.com/office/drawing/2014/main" id="{87333525-F7BB-3645-9C68-3D0D29C023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15000" y="3048000"/>
            <a:ext cx="76200" cy="3657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5" name="Straight Connector 15">
            <a:extLst>
              <a:ext uri="{FF2B5EF4-FFF2-40B4-BE49-F238E27FC236}">
                <a16:creationId xmlns:a16="http://schemas.microsoft.com/office/drawing/2014/main" id="{0E0C8FE5-F4FB-D24C-BB97-1B1D63C599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400" y="3048000"/>
            <a:ext cx="76200" cy="3657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4C46CEE2-B023-F648-BE08-E6BC1BF1E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</a:rPr>
              <a:t>   </a:t>
            </a:r>
            <a:r>
              <a:rPr lang="en-US" altLang="en-US" sz="2800" b="1">
                <a:solidFill>
                  <a:schemeClr val="tx1"/>
                </a:solidFill>
              </a:rPr>
              <a:t>Interspecific Competition leads to Niche Diversification</a:t>
            </a:r>
            <a:br>
              <a:rPr lang="en-US" altLang="en-US" sz="2800">
                <a:solidFill>
                  <a:schemeClr val="tx1"/>
                </a:solidFill>
              </a:rPr>
            </a:b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   Two types of Interspecific Competition:</a:t>
            </a:r>
            <a:br>
              <a:rPr lang="en-US" altLang="en-US" sz="2800">
                <a:solidFill>
                  <a:schemeClr val="tx1"/>
                </a:solidFill>
              </a:rPr>
            </a:b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   Exploitation competition is indirect, occurs when a </a:t>
            </a: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   resource is in short supply by resource depression</a:t>
            </a:r>
            <a:br>
              <a:rPr lang="en-US" altLang="en-US" sz="2800">
                <a:solidFill>
                  <a:schemeClr val="tx1"/>
                </a:solidFill>
              </a:rPr>
            </a:b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   Interference competition  is direct and occurs  via</a:t>
            </a: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   antagonistic encounters such as interspecific </a:t>
            </a: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   territoriality or production of toxins</a:t>
            </a:r>
            <a:endParaRPr lang="en-US" altLang="en-US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>
            <a:extLst>
              <a:ext uri="{FF2B5EF4-FFF2-40B4-BE49-F238E27FC236}">
                <a16:creationId xmlns:a16="http://schemas.microsoft.com/office/drawing/2014/main" id="{914559E9-75EA-FA43-8EC0-2D1C115C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778875" cy="76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Direct versus Indirect Interactions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Exploitation vs. Interference competition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Apparent Competition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Competitive Mutualism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Facilitation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Food Chain Mutualism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Trophic Cascades (top-down, bottom up)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Bumble Bees &amp; Britain’s Naval Prowess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Complex Population Interactions (Colwell</a:t>
            </a:r>
            <a:r>
              <a:rPr lang="ja-JP" altLang="en-US" sz="2200">
                <a:latin typeface="Arial" panose="020B0604020202020204" pitchFamily="34" charset="0"/>
              </a:rPr>
              <a:t>’</a:t>
            </a:r>
            <a:r>
              <a:rPr lang="en-US" altLang="ja-JP" sz="2200" dirty="0"/>
              <a:t>s Plant-Pollinator System)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Mutualisms, Ants, Bioluminescence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 err="1"/>
              <a:t>Euglossine</a:t>
            </a:r>
            <a:r>
              <a:rPr lang="en-US" altLang="en-US" sz="2200" dirty="0"/>
              <a:t> bees and orchids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i="1" dirty="0" err="1"/>
              <a:t>Heliconiu</a:t>
            </a:r>
            <a:r>
              <a:rPr lang="en-US" altLang="en-US" sz="2200" dirty="0" err="1"/>
              <a:t>s</a:t>
            </a:r>
            <a:r>
              <a:rPr lang="en-US" altLang="en-US" sz="2200" dirty="0"/>
              <a:t> butterflies (larval nitrogen reserves)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/>
              <a:t>Cattle Egret Commensalism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 err="1"/>
              <a:t>Gause</a:t>
            </a:r>
            <a:r>
              <a:rPr lang="ja-JP" altLang="en-US" sz="2200">
                <a:latin typeface="Arial" panose="020B0604020202020204" pitchFamily="34" charset="0"/>
              </a:rPr>
              <a:t>’</a:t>
            </a:r>
            <a:r>
              <a:rPr lang="en-US" altLang="ja-JP" sz="2200" dirty="0"/>
              <a:t>s </a:t>
            </a:r>
            <a:r>
              <a:rPr lang="en-US" altLang="ja-JP" sz="2200" i="1" dirty="0"/>
              <a:t>Paramecium</a:t>
            </a:r>
            <a:r>
              <a:rPr lang="en-US" altLang="ja-JP" sz="2200" dirty="0"/>
              <a:t> competition lab experiments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ja-JP" sz="2200" dirty="0"/>
              <a:t>Park’s </a:t>
            </a:r>
            <a:r>
              <a:rPr lang="en-US" altLang="ja-JP" sz="2200" i="1" dirty="0" err="1"/>
              <a:t>Tribolium</a:t>
            </a:r>
            <a:r>
              <a:rPr lang="en-US" altLang="ja-JP" sz="2200" dirty="0"/>
              <a:t> Lab Experiments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17410" name="Rectangle 1">
            <a:extLst>
              <a:ext uri="{FF2B5EF4-FFF2-40B4-BE49-F238E27FC236}">
                <a16:creationId xmlns:a16="http://schemas.microsoft.com/office/drawing/2014/main" id="{AC2EB32A-2F7C-B447-8880-C8501B72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5838825"/>
            <a:ext cx="297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    Lecture # 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    9 April 2020</a:t>
            </a:r>
            <a:endParaRPr lang="en-US" altLang="en-US" sz="2400" dirty="0"/>
          </a:p>
        </p:txBody>
      </p:sp>
      <p:sp>
        <p:nvSpPr>
          <p:cNvPr id="17411" name="Rectangle 9">
            <a:extLst>
              <a:ext uri="{FF2B5EF4-FFF2-40B4-BE49-F238E27FC236}">
                <a16:creationId xmlns:a16="http://schemas.microsoft.com/office/drawing/2014/main" id="{8CF252E0-6E52-CF49-81DD-98296DCF3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475" y="5838825"/>
            <a:ext cx="26670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60085A4-66E0-1C4A-BB66-A2C253C3E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en-US" sz="3200" b="1" dirty="0">
                <a:solidFill>
                  <a:schemeClr val="tx1"/>
                </a:solidFill>
              </a:rPr>
              <a:t>    </a:t>
            </a:r>
            <a:r>
              <a:rPr lang="en-US" altLang="en-US" sz="3200" b="1" dirty="0" err="1">
                <a:solidFill>
                  <a:schemeClr val="tx1"/>
                </a:solidFill>
              </a:rPr>
              <a:t>Lotka</a:t>
            </a:r>
            <a:r>
              <a:rPr lang="en-US" altLang="en-US" sz="3200" b="1" dirty="0">
                <a:solidFill>
                  <a:schemeClr val="tx1"/>
                </a:solidFill>
              </a:rPr>
              <a:t>-Volterra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>
                <a:solidFill>
                  <a:schemeClr val="tx1"/>
                </a:solidFill>
              </a:rPr>
              <a:t>    Competition Equations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competition coefficient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</a:t>
            </a:r>
            <a:r>
              <a:rPr lang="en-US" altLang="en-US" sz="2400" i="1" dirty="0" err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400" i="1" baseline="-25000" dirty="0" err="1">
                <a:solidFill>
                  <a:schemeClr val="tx1"/>
                </a:solidFill>
              </a:rPr>
              <a:t>ij</a:t>
            </a:r>
            <a:r>
              <a:rPr lang="en-US" altLang="en-US" sz="2400" dirty="0">
                <a:solidFill>
                  <a:schemeClr val="tx1"/>
                </a:solidFill>
              </a:rPr>
              <a:t> = per capita competitive effect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of one individual of species </a:t>
            </a:r>
            <a:r>
              <a:rPr lang="en-US" altLang="en-US" sz="2400" i="1" dirty="0">
                <a:solidFill>
                  <a:schemeClr val="tx1"/>
                </a:solidFill>
              </a:rPr>
              <a:t>j</a:t>
            </a:r>
            <a:r>
              <a:rPr lang="en-US" altLang="en-US" sz="2400" dirty="0">
                <a:solidFill>
                  <a:schemeClr val="tx1"/>
                </a:solidFill>
              </a:rPr>
              <a:t> on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the rate of increase of species </a:t>
            </a:r>
            <a:r>
              <a:rPr lang="en-US" altLang="en-US" sz="2400" i="1" dirty="0" err="1">
                <a:solidFill>
                  <a:schemeClr val="tx1"/>
                </a:solidFill>
              </a:rPr>
              <a:t>i</a:t>
            </a:r>
            <a:br>
              <a:rPr lang="en-US" altLang="en-US" sz="2400" dirty="0">
                <a:solidFill>
                  <a:schemeClr val="tx1"/>
                </a:solidFill>
              </a:rPr>
            </a:br>
            <a:br>
              <a:rPr lang="en-US" altLang="en-US" sz="2400" b="1" i="1" dirty="0">
                <a:solidFill>
                  <a:schemeClr val="tx1"/>
                </a:solidFill>
              </a:rPr>
            </a:br>
            <a:r>
              <a:rPr lang="en-US" altLang="en-US" sz="2400" b="1" i="1" dirty="0">
                <a:solidFill>
                  <a:schemeClr val="tx1"/>
                </a:solidFill>
              </a:rPr>
              <a:t> 	</a:t>
            </a:r>
            <a:r>
              <a:rPr lang="en-US" altLang="en-US" sz="2800" b="1" i="1" dirty="0">
                <a:solidFill>
                  <a:schemeClr val="tx1"/>
                </a:solidFill>
              </a:rPr>
              <a:t>dN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  </a:t>
            </a:r>
            <a:r>
              <a:rPr lang="en-US" altLang="en-US" sz="2800" b="1" i="1" dirty="0">
                <a:solidFill>
                  <a:schemeClr val="tx1"/>
                </a:solidFill>
              </a:rPr>
              <a:t>/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dt</a:t>
            </a:r>
            <a:r>
              <a:rPr lang="en-US" altLang="en-US" sz="2800" b="1" i="1" dirty="0">
                <a:solidFill>
                  <a:schemeClr val="tx1"/>
                </a:solidFill>
              </a:rPr>
              <a:t>   =   r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({K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i="1" dirty="0">
                <a:solidFill>
                  <a:srgbClr val="CC0000"/>
                </a:solidFill>
              </a:rPr>
              <a:t>–  </a:t>
            </a:r>
            <a:r>
              <a:rPr lang="en-US" altLang="en-US" sz="2800" b="1" i="1" dirty="0">
                <a:solidFill>
                  <a:srgbClr val="CC0000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12</a:t>
            </a:r>
            <a:r>
              <a:rPr lang="en-US" altLang="en-US" sz="2800" b="1" i="1" dirty="0">
                <a:solidFill>
                  <a:srgbClr val="CC0000"/>
                </a:solidFill>
              </a:rPr>
              <a:t>  N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2 </a:t>
            </a:r>
            <a:r>
              <a:rPr lang="en-US" altLang="en-US" sz="2800" b="1" i="1" dirty="0">
                <a:solidFill>
                  <a:schemeClr val="tx1"/>
                </a:solidFill>
              </a:rPr>
              <a:t>}/K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)</a:t>
            </a:r>
            <a:br>
              <a:rPr lang="en-US" altLang="en-US" sz="2800" b="1" i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          dN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/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dt</a:t>
            </a:r>
            <a:r>
              <a:rPr lang="en-US" altLang="en-US" sz="2800" b="1" i="1" dirty="0">
                <a:solidFill>
                  <a:schemeClr val="tx1"/>
                </a:solidFill>
              </a:rPr>
              <a:t>   =   r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</a:t>
            </a:r>
            <a:r>
              <a:rPr lang="en-US" altLang="en-US" sz="2800" b="1" i="1" dirty="0">
                <a:solidFill>
                  <a:schemeClr val="tx1"/>
                </a:solidFill>
              </a:rPr>
              <a:t> ({K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– 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i="1" dirty="0">
                <a:solidFill>
                  <a:srgbClr val="CC0000"/>
                </a:solidFill>
              </a:rPr>
              <a:t>–  </a:t>
            </a:r>
            <a:r>
              <a:rPr lang="en-US" altLang="en-US" sz="2800" b="1" i="1" dirty="0">
                <a:solidFill>
                  <a:srgbClr val="CC0000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21</a:t>
            </a:r>
            <a:r>
              <a:rPr lang="en-US" altLang="en-US" sz="2800" b="1" i="1" dirty="0">
                <a:solidFill>
                  <a:srgbClr val="CC0000"/>
                </a:solidFill>
              </a:rPr>
              <a:t>  N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1 </a:t>
            </a:r>
            <a:r>
              <a:rPr lang="en-US" altLang="en-US" sz="2800" b="1" i="1" dirty="0">
                <a:solidFill>
                  <a:schemeClr val="tx1"/>
                </a:solidFill>
              </a:rPr>
              <a:t>}/K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)</a:t>
            </a:r>
            <a:br>
              <a:rPr lang="en-US" altLang="en-US" sz="2800" b="1" i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	</a:t>
            </a:r>
            <a:r>
              <a:rPr lang="en-US" altLang="en-US" sz="2800" b="1" dirty="0">
                <a:solidFill>
                  <a:schemeClr val="tx1"/>
                </a:solidFill>
              </a:rPr>
              <a:t>Solve for Isoclines by setting 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dN</a:t>
            </a:r>
            <a:r>
              <a:rPr lang="en-US" altLang="en-US" sz="2800" b="1" i="1" dirty="0">
                <a:solidFill>
                  <a:schemeClr val="tx1"/>
                </a:solidFill>
              </a:rPr>
              <a:t>/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dt‘s</a:t>
            </a:r>
            <a:r>
              <a:rPr lang="en-US" altLang="en-US" sz="2800" b="1" i="1" dirty="0">
                <a:solidFill>
                  <a:schemeClr val="tx1"/>
                </a:solidFill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</a:rPr>
              <a:t>equal to zero:</a:t>
            </a:r>
            <a:br>
              <a:rPr lang="en-US" altLang="en-US" sz="2800" b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	(K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12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)/K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= </a:t>
            </a:r>
            <a:r>
              <a:rPr lang="en-US" altLang="en-US" sz="2800" b="1" dirty="0">
                <a:solidFill>
                  <a:schemeClr val="tx1"/>
                </a:solidFill>
              </a:rPr>
              <a:t>0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dirty="0">
                <a:solidFill>
                  <a:schemeClr val="tx1"/>
                </a:solidFill>
              </a:rPr>
              <a:t>when </a:t>
            </a:r>
            <a:r>
              <a:rPr lang="en-US" altLang="en-US" sz="2800" b="1" i="1" dirty="0">
                <a:solidFill>
                  <a:schemeClr val="tx1"/>
                </a:solidFill>
              </a:rPr>
              <a:t>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= 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12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        </a:t>
            </a:r>
            <a:br>
              <a:rPr lang="en-US" altLang="en-US" sz="2800" b="1" i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	(K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–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21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  </a:t>
            </a:r>
            <a:r>
              <a:rPr lang="en-US" altLang="en-US" sz="2800" b="1" i="1" dirty="0">
                <a:solidFill>
                  <a:schemeClr val="tx1"/>
                </a:solidFill>
              </a:rPr>
              <a:t>)/K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= </a:t>
            </a:r>
            <a:r>
              <a:rPr lang="en-US" altLang="en-US" sz="2800" b="1" dirty="0">
                <a:solidFill>
                  <a:schemeClr val="tx1"/>
                </a:solidFill>
              </a:rPr>
              <a:t>0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dirty="0">
                <a:solidFill>
                  <a:schemeClr val="tx1"/>
                </a:solidFill>
              </a:rPr>
              <a:t>when </a:t>
            </a:r>
            <a:r>
              <a:rPr lang="en-US" altLang="en-US" sz="2800" b="1" i="1" dirty="0">
                <a:solidFill>
                  <a:schemeClr val="tx1"/>
                </a:solidFill>
              </a:rPr>
              <a:t>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= 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21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endParaRPr lang="en-US" altLang="en-US" sz="2800" b="1" i="1" baseline="-25000" dirty="0">
              <a:solidFill>
                <a:srgbClr val="000099"/>
              </a:solidFill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4510A857-F4A1-9643-960E-E637B8159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aseline="-25000">
              <a:solidFill>
                <a:srgbClr val="000099"/>
              </a:solidFill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82624B9D-4702-854D-ADE7-CFD25521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15843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A3D4B7C5-8A7F-3449-B611-3D9D7A715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381000"/>
            <a:ext cx="18557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6">
            <a:extLst>
              <a:ext uri="{FF2B5EF4-FFF2-40B4-BE49-F238E27FC236}">
                <a16:creationId xmlns:a16="http://schemas.microsoft.com/office/drawing/2014/main" id="{899F177A-AF3F-2045-99B7-246A4C3C8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743200"/>
            <a:ext cx="3371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Alfred Lotka       Vito Volterra</a:t>
            </a:r>
            <a:endParaRPr lang="en-US" altLang="en-US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60085A4-66E0-1C4A-BB66-A2C253C3E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tx1"/>
                </a:solidFill>
              </a:rPr>
              <a:t>   </a:t>
            </a:r>
            <a:r>
              <a:rPr lang="en-US" altLang="en-US" sz="3200" b="1" dirty="0" err="1">
                <a:solidFill>
                  <a:schemeClr val="tx1"/>
                </a:solidFill>
              </a:rPr>
              <a:t>Lotka</a:t>
            </a:r>
            <a:r>
              <a:rPr lang="en-US" altLang="en-US" sz="3200" b="1" dirty="0">
                <a:solidFill>
                  <a:schemeClr val="tx1"/>
                </a:solidFill>
              </a:rPr>
              <a:t>-Volterra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>
                <a:solidFill>
                  <a:schemeClr val="tx1"/>
                </a:solidFill>
              </a:rPr>
              <a:t>   Competition Equations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competition coefficient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</a:t>
            </a:r>
            <a:r>
              <a:rPr lang="en-US" altLang="en-US" sz="2400" i="1" dirty="0" err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400" i="1" baseline="-25000" dirty="0" err="1">
                <a:solidFill>
                  <a:schemeClr val="tx1"/>
                </a:solidFill>
              </a:rPr>
              <a:t>ij</a:t>
            </a:r>
            <a:r>
              <a:rPr lang="en-US" altLang="en-US" sz="2400" dirty="0">
                <a:solidFill>
                  <a:schemeClr val="tx1"/>
                </a:solidFill>
              </a:rPr>
              <a:t> = per capita competitive effect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of one individual of species </a:t>
            </a:r>
            <a:r>
              <a:rPr lang="en-US" altLang="en-US" sz="2400" i="1" dirty="0">
                <a:solidFill>
                  <a:schemeClr val="tx1"/>
                </a:solidFill>
              </a:rPr>
              <a:t>j</a:t>
            </a:r>
            <a:r>
              <a:rPr lang="en-US" altLang="en-US" sz="2400" dirty="0">
                <a:solidFill>
                  <a:schemeClr val="tx1"/>
                </a:solidFill>
              </a:rPr>
              <a:t> on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	 the rate of increase of species </a:t>
            </a:r>
            <a:r>
              <a:rPr lang="en-US" altLang="en-US" sz="2400" i="1" dirty="0">
                <a:solidFill>
                  <a:schemeClr val="tx1"/>
                </a:solidFill>
              </a:rPr>
              <a:t>I</a:t>
            </a:r>
            <a:br>
              <a:rPr lang="en-US" altLang="en-US" sz="2400" i="1" dirty="0">
                <a:solidFill>
                  <a:schemeClr val="tx1"/>
                </a:solidFill>
              </a:rPr>
            </a:br>
            <a:br>
              <a:rPr lang="en-US" altLang="en-US" sz="2400" i="1" dirty="0">
                <a:solidFill>
                  <a:schemeClr val="tx1"/>
                </a:solidFill>
              </a:rPr>
            </a:br>
            <a:r>
              <a:rPr lang="en-US" altLang="en-US" sz="2400" i="1" dirty="0">
                <a:solidFill>
                  <a:schemeClr val="tx1"/>
                </a:solidFill>
              </a:rPr>
              <a:t>	 N</a:t>
            </a:r>
            <a:r>
              <a:rPr lang="en-US" altLang="en-US" sz="2400" i="1" baseline="-25000" dirty="0">
                <a:solidFill>
                  <a:schemeClr val="tx1"/>
                </a:solidFill>
              </a:rPr>
              <a:t>1 </a:t>
            </a:r>
            <a:r>
              <a:rPr lang="en-US" altLang="en-US" sz="2400" i="1" dirty="0">
                <a:solidFill>
                  <a:schemeClr val="tx1"/>
                </a:solidFill>
              </a:rPr>
              <a:t>x N</a:t>
            </a:r>
            <a:r>
              <a:rPr lang="en-US" altLang="en-US" sz="2400" i="1" baseline="-25000" dirty="0">
                <a:solidFill>
                  <a:schemeClr val="tx1"/>
                </a:solidFill>
              </a:rPr>
              <a:t>1  </a:t>
            </a:r>
            <a:r>
              <a:rPr lang="en-US" altLang="en-US" sz="2400" i="1" dirty="0">
                <a:solidFill>
                  <a:schemeClr val="tx1"/>
                </a:solidFill>
              </a:rPr>
              <a:t>= </a:t>
            </a:r>
            <a:r>
              <a:rPr lang="en-US" altLang="en-US" sz="2400" dirty="0">
                <a:solidFill>
                  <a:schemeClr val="tx1"/>
                </a:solidFill>
              </a:rPr>
              <a:t>Self Damping</a:t>
            </a:r>
            <a:br>
              <a:rPr lang="en-US" altLang="en-US" sz="2400" i="1" dirty="0">
                <a:solidFill>
                  <a:schemeClr val="tx1"/>
                </a:solidFill>
              </a:rPr>
            </a:br>
            <a:r>
              <a:rPr lang="en-US" altLang="en-US" sz="2400" i="1" dirty="0">
                <a:solidFill>
                  <a:schemeClr val="tx1"/>
                </a:solidFill>
              </a:rPr>
              <a:t>	 N</a:t>
            </a:r>
            <a:r>
              <a:rPr lang="en-US" altLang="en-US" sz="2400" i="1" baseline="-25000" dirty="0">
                <a:solidFill>
                  <a:schemeClr val="tx1"/>
                </a:solidFill>
              </a:rPr>
              <a:t>1 </a:t>
            </a:r>
            <a:r>
              <a:rPr lang="en-US" altLang="en-US" sz="2400" i="1" dirty="0">
                <a:solidFill>
                  <a:schemeClr val="tx1"/>
                </a:solidFill>
              </a:rPr>
              <a:t>x N</a:t>
            </a:r>
            <a:r>
              <a:rPr lang="en-US" altLang="en-US" sz="2400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400" i="1" dirty="0">
                <a:solidFill>
                  <a:schemeClr val="tx1"/>
                </a:solidFill>
              </a:rPr>
              <a:t>= </a:t>
            </a:r>
            <a:r>
              <a:rPr lang="en-US" altLang="en-US" sz="2400" dirty="0">
                <a:solidFill>
                  <a:schemeClr val="tx1"/>
                </a:solidFill>
              </a:rPr>
              <a:t>Interspecific Contacts</a:t>
            </a:r>
            <a:br>
              <a:rPr lang="en-US" altLang="en-US" sz="2400" dirty="0">
                <a:solidFill>
                  <a:schemeClr val="tx1"/>
                </a:solidFill>
              </a:rPr>
            </a:b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b="1" i="1" dirty="0">
                <a:solidFill>
                  <a:schemeClr val="tx1"/>
                </a:solidFill>
              </a:rPr>
              <a:t>	</a:t>
            </a:r>
            <a:r>
              <a:rPr lang="en-US" altLang="en-US" sz="2800" b="1" i="1" dirty="0">
                <a:solidFill>
                  <a:schemeClr val="tx1"/>
                </a:solidFill>
              </a:rPr>
              <a:t>dN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  </a:t>
            </a:r>
            <a:r>
              <a:rPr lang="en-US" altLang="en-US" sz="2800" b="1" i="1" dirty="0">
                <a:solidFill>
                  <a:schemeClr val="tx1"/>
                </a:solidFill>
              </a:rPr>
              <a:t>/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dt</a:t>
            </a:r>
            <a:r>
              <a:rPr lang="en-US" altLang="en-US" sz="2800" b="1" i="1" dirty="0">
                <a:solidFill>
                  <a:schemeClr val="tx1"/>
                </a:solidFill>
              </a:rPr>
              <a:t>   =   r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({K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i="1" dirty="0">
                <a:solidFill>
                  <a:srgbClr val="CC0000"/>
                </a:solidFill>
              </a:rPr>
              <a:t>–  </a:t>
            </a:r>
            <a:r>
              <a:rPr lang="en-US" altLang="en-US" sz="2800" b="1" i="1" dirty="0">
                <a:solidFill>
                  <a:srgbClr val="CC0000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12</a:t>
            </a:r>
            <a:r>
              <a:rPr lang="en-US" altLang="en-US" sz="2800" b="1" i="1" dirty="0">
                <a:solidFill>
                  <a:srgbClr val="CC0000"/>
                </a:solidFill>
              </a:rPr>
              <a:t>  N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2 </a:t>
            </a:r>
            <a:r>
              <a:rPr lang="en-US" altLang="en-US" sz="2800" b="1" i="1" dirty="0">
                <a:solidFill>
                  <a:schemeClr val="tx1"/>
                </a:solidFill>
              </a:rPr>
              <a:t>}/K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)</a:t>
            </a:r>
            <a:br>
              <a:rPr lang="en-US" altLang="en-US" sz="2800" b="1" i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          dN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/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dt</a:t>
            </a:r>
            <a:r>
              <a:rPr lang="en-US" altLang="en-US" sz="2800" b="1" i="1" dirty="0">
                <a:solidFill>
                  <a:schemeClr val="tx1"/>
                </a:solidFill>
              </a:rPr>
              <a:t>   =   r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</a:t>
            </a:r>
            <a:r>
              <a:rPr lang="en-US" altLang="en-US" sz="2800" b="1" i="1" dirty="0">
                <a:solidFill>
                  <a:schemeClr val="tx1"/>
                </a:solidFill>
              </a:rPr>
              <a:t> ({K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– 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i="1" dirty="0">
                <a:solidFill>
                  <a:srgbClr val="CC0000"/>
                </a:solidFill>
              </a:rPr>
              <a:t>–  </a:t>
            </a:r>
            <a:r>
              <a:rPr lang="en-US" altLang="en-US" sz="2800" b="1" i="1" dirty="0">
                <a:solidFill>
                  <a:srgbClr val="CC0000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21</a:t>
            </a:r>
            <a:r>
              <a:rPr lang="en-US" altLang="en-US" sz="2800" b="1" i="1" dirty="0">
                <a:solidFill>
                  <a:srgbClr val="CC0000"/>
                </a:solidFill>
              </a:rPr>
              <a:t>  N</a:t>
            </a:r>
            <a:r>
              <a:rPr lang="en-US" altLang="en-US" sz="2800" b="1" i="1" baseline="-25000" dirty="0">
                <a:solidFill>
                  <a:srgbClr val="CC0000"/>
                </a:solidFill>
              </a:rPr>
              <a:t>1 </a:t>
            </a:r>
            <a:r>
              <a:rPr lang="en-US" altLang="en-US" sz="2800" b="1" i="1" dirty="0">
                <a:solidFill>
                  <a:schemeClr val="tx1"/>
                </a:solidFill>
              </a:rPr>
              <a:t>}/K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)</a:t>
            </a:r>
            <a:br>
              <a:rPr lang="en-US" altLang="en-US" sz="2800" b="1" i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	</a:t>
            </a:r>
            <a:r>
              <a:rPr lang="en-US" altLang="en-US" sz="2800" b="1" dirty="0">
                <a:solidFill>
                  <a:schemeClr val="tx1"/>
                </a:solidFill>
              </a:rPr>
              <a:t>Solve for Isoclines by setting 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dN</a:t>
            </a:r>
            <a:r>
              <a:rPr lang="en-US" altLang="en-US" sz="2800" b="1" i="1" dirty="0">
                <a:solidFill>
                  <a:schemeClr val="tx1"/>
                </a:solidFill>
              </a:rPr>
              <a:t>/</a:t>
            </a:r>
            <a:r>
              <a:rPr lang="en-US" altLang="en-US" sz="2800" b="1" i="1" dirty="0" err="1">
                <a:solidFill>
                  <a:schemeClr val="tx1"/>
                </a:solidFill>
              </a:rPr>
              <a:t>dt‘s</a:t>
            </a:r>
            <a:r>
              <a:rPr lang="en-US" altLang="en-US" sz="2800" b="1" i="1" dirty="0">
                <a:solidFill>
                  <a:schemeClr val="tx1"/>
                </a:solidFill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</a:rPr>
              <a:t>equal to zero:</a:t>
            </a:r>
            <a:br>
              <a:rPr lang="en-US" altLang="en-US" sz="2800" b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	(K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12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)/K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= </a:t>
            </a:r>
            <a:r>
              <a:rPr lang="en-US" altLang="en-US" sz="2800" b="1" dirty="0">
                <a:solidFill>
                  <a:schemeClr val="tx1"/>
                </a:solidFill>
              </a:rPr>
              <a:t>0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dirty="0">
                <a:solidFill>
                  <a:schemeClr val="tx1"/>
                </a:solidFill>
              </a:rPr>
              <a:t>when </a:t>
            </a:r>
            <a:r>
              <a:rPr lang="en-US" altLang="en-US" sz="2800" b="1" i="1" dirty="0">
                <a:solidFill>
                  <a:schemeClr val="tx1"/>
                </a:solidFill>
              </a:rPr>
              <a:t>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= 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b="1" i="1" dirty="0">
                <a:solidFill>
                  <a:schemeClr val="tx1"/>
                </a:solidFill>
              </a:rPr>
              <a:t>  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12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        </a:t>
            </a:r>
            <a:br>
              <a:rPr lang="en-US" altLang="en-US" sz="2800" b="1" i="1" dirty="0">
                <a:solidFill>
                  <a:schemeClr val="tx1"/>
                </a:solidFill>
              </a:rPr>
            </a:br>
            <a:r>
              <a:rPr lang="en-US" altLang="en-US" sz="2800" b="1" i="1" dirty="0">
                <a:solidFill>
                  <a:schemeClr val="tx1"/>
                </a:solidFill>
              </a:rPr>
              <a:t>	(K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–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  </a:t>
            </a:r>
            <a:r>
              <a:rPr lang="en-US" altLang="en-US" sz="2800" b="1" i="1" dirty="0">
                <a:solidFill>
                  <a:schemeClr val="tx1"/>
                </a:solidFill>
              </a:rPr>
              <a:t>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21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  </a:t>
            </a:r>
            <a:r>
              <a:rPr lang="en-US" altLang="en-US" sz="2800" b="1" i="1" dirty="0">
                <a:solidFill>
                  <a:schemeClr val="tx1"/>
                </a:solidFill>
              </a:rPr>
              <a:t>)/K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= </a:t>
            </a:r>
            <a:r>
              <a:rPr lang="en-US" altLang="en-US" sz="2800" b="1" dirty="0">
                <a:solidFill>
                  <a:schemeClr val="tx1"/>
                </a:solidFill>
              </a:rPr>
              <a:t>0</a:t>
            </a:r>
            <a:r>
              <a:rPr lang="en-US" altLang="en-US" sz="2800" b="1" i="1" dirty="0">
                <a:solidFill>
                  <a:schemeClr val="tx1"/>
                </a:solidFill>
              </a:rPr>
              <a:t>  </a:t>
            </a:r>
            <a:r>
              <a:rPr lang="en-US" altLang="en-US" sz="2800" b="1" dirty="0">
                <a:solidFill>
                  <a:schemeClr val="tx1"/>
                </a:solidFill>
              </a:rPr>
              <a:t>when </a:t>
            </a:r>
            <a:r>
              <a:rPr lang="en-US" altLang="en-US" sz="2800" b="1" i="1" dirty="0">
                <a:solidFill>
                  <a:schemeClr val="tx1"/>
                </a:solidFill>
              </a:rPr>
              <a:t> 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= K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b="1" i="1" dirty="0">
                <a:solidFill>
                  <a:schemeClr val="tx1"/>
                </a:solidFill>
              </a:rPr>
              <a:t>  – </a:t>
            </a:r>
            <a:r>
              <a:rPr lang="en-US" altLang="en-US" sz="2800" b="1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21  </a:t>
            </a:r>
            <a:r>
              <a:rPr lang="en-US" altLang="en-US" sz="2800" b="1" i="1" dirty="0">
                <a:solidFill>
                  <a:schemeClr val="tx1"/>
                </a:solidFill>
              </a:rPr>
              <a:t>N</a:t>
            </a:r>
            <a:r>
              <a:rPr lang="en-US" altLang="en-US" sz="2800" b="1" i="1" baseline="-25000" dirty="0">
                <a:solidFill>
                  <a:schemeClr val="tx1"/>
                </a:solidFill>
              </a:rPr>
              <a:t>1</a:t>
            </a:r>
            <a:endParaRPr lang="en-US" altLang="en-US" sz="2800" b="1" i="1" baseline="-25000" dirty="0">
              <a:solidFill>
                <a:srgbClr val="000099"/>
              </a:solidFill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4510A857-F4A1-9643-960E-E637B8159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aseline="-25000">
              <a:solidFill>
                <a:srgbClr val="000099"/>
              </a:solidFill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82624B9D-4702-854D-ADE7-CFD25521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15843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>
            <a:extLst>
              <a:ext uri="{FF2B5EF4-FFF2-40B4-BE49-F238E27FC236}">
                <a16:creationId xmlns:a16="http://schemas.microsoft.com/office/drawing/2014/main" id="{A3D4B7C5-8A7F-3449-B611-3D9D7A715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381000"/>
            <a:ext cx="18557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6">
            <a:extLst>
              <a:ext uri="{FF2B5EF4-FFF2-40B4-BE49-F238E27FC236}">
                <a16:creationId xmlns:a16="http://schemas.microsoft.com/office/drawing/2014/main" id="{899F177A-AF3F-2045-99B7-246A4C3C8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743200"/>
            <a:ext cx="3371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 Alfred </a:t>
            </a:r>
            <a:r>
              <a:rPr lang="en-US" altLang="en-US" sz="2000" dirty="0" err="1"/>
              <a:t>Lotka</a:t>
            </a:r>
            <a:r>
              <a:rPr lang="en-US" altLang="en-US" sz="2000" dirty="0"/>
              <a:t>       Vito Volterra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78348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0">
            <a:extLst>
              <a:ext uri="{FF2B5EF4-FFF2-40B4-BE49-F238E27FC236}">
                <a16:creationId xmlns:a16="http://schemas.microsoft.com/office/drawing/2014/main" id="{AFCBDF6D-4DF6-1045-AC68-37E52E892294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pic>
        <p:nvPicPr>
          <p:cNvPr id="56322" name="Picture 12">
            <a:extLst>
              <a:ext uri="{FF2B5EF4-FFF2-40B4-BE49-F238E27FC236}">
                <a16:creationId xmlns:a16="http://schemas.microsoft.com/office/drawing/2014/main" id="{2970C2F8-69CF-8A4D-B0B0-129CE755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48038"/>
            <a:ext cx="35718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13" descr="SWvector">
            <a:extLst>
              <a:ext uri="{FF2B5EF4-FFF2-40B4-BE49-F238E27FC236}">
                <a16:creationId xmlns:a16="http://schemas.microsoft.com/office/drawing/2014/main" id="{F861AE20-C0A6-B347-8A8C-1B15CF47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709613"/>
            <a:ext cx="127952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4" descr="SWvector">
            <a:extLst>
              <a:ext uri="{FF2B5EF4-FFF2-40B4-BE49-F238E27FC236}">
                <a16:creationId xmlns:a16="http://schemas.microsoft.com/office/drawing/2014/main" id="{EE994687-A57F-4B4E-9867-C2399685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949575"/>
            <a:ext cx="533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5" descr="SWvector">
            <a:extLst>
              <a:ext uri="{FF2B5EF4-FFF2-40B4-BE49-F238E27FC236}">
                <a16:creationId xmlns:a16="http://schemas.microsoft.com/office/drawing/2014/main" id="{F9D18A43-0001-4D40-98A3-1F38A552D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71800"/>
            <a:ext cx="533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6" descr="NWvector">
            <a:extLst>
              <a:ext uri="{FF2B5EF4-FFF2-40B4-BE49-F238E27FC236}">
                <a16:creationId xmlns:a16="http://schemas.microsoft.com/office/drawing/2014/main" id="{9BFF2A9C-98C5-7840-AA6B-CA0A28F5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0"/>
            <a:ext cx="10334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7" descr="SEvector">
            <a:extLst>
              <a:ext uri="{FF2B5EF4-FFF2-40B4-BE49-F238E27FC236}">
                <a16:creationId xmlns:a16="http://schemas.microsoft.com/office/drawing/2014/main" id="{C9BF5E35-BFE5-824A-9D54-A2C95334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85800"/>
            <a:ext cx="1139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8" descr="NEvector">
            <a:extLst>
              <a:ext uri="{FF2B5EF4-FFF2-40B4-BE49-F238E27FC236}">
                <a16:creationId xmlns:a16="http://schemas.microsoft.com/office/drawing/2014/main" id="{A59C36FB-5F8D-2C42-B3E3-397174D5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31838"/>
            <a:ext cx="1219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9" descr="NEvector">
            <a:extLst>
              <a:ext uri="{FF2B5EF4-FFF2-40B4-BE49-F238E27FC236}">
                <a16:creationId xmlns:a16="http://schemas.microsoft.com/office/drawing/2014/main" id="{C22F7FE4-816A-D242-BBA6-E67774DD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1011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20" descr="NEvector">
            <a:extLst>
              <a:ext uri="{FF2B5EF4-FFF2-40B4-BE49-F238E27FC236}">
                <a16:creationId xmlns:a16="http://schemas.microsoft.com/office/drawing/2014/main" id="{BDFEB34D-F6F5-6846-AFA3-DA2996C1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533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21" descr="NWvector">
            <a:extLst>
              <a:ext uri="{FF2B5EF4-FFF2-40B4-BE49-F238E27FC236}">
                <a16:creationId xmlns:a16="http://schemas.microsoft.com/office/drawing/2014/main" id="{D99CCF66-4FFD-EF4C-B177-A38C86E1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724400"/>
            <a:ext cx="3571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TextBox 1">
            <a:extLst>
              <a:ext uri="{FF2B5EF4-FFF2-40B4-BE49-F238E27FC236}">
                <a16:creationId xmlns:a16="http://schemas.microsoft.com/office/drawing/2014/main" id="{0B7DDB0D-6DFD-8E4C-8239-A5CF35E3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4950"/>
            <a:ext cx="2701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Resultant Vectors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B2BB74E8-F57B-8742-BC82-869621C02E21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438400" y="1295400"/>
            <a:ext cx="0" cy="10668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70674768-8B57-E24A-BFA5-16F39FE332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8800" y="762000"/>
            <a:ext cx="0" cy="106680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56335" name="Rectangle 1">
            <a:extLst>
              <a:ext uri="{FF2B5EF4-FFF2-40B4-BE49-F238E27FC236}">
                <a16:creationId xmlns:a16="http://schemas.microsoft.com/office/drawing/2014/main" id="{9BD02B4F-9D58-DF4C-843A-E64E32D94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638" y="28178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56336" name="Rectangle 2">
            <a:extLst>
              <a:ext uri="{FF2B5EF4-FFF2-40B4-BE49-F238E27FC236}">
                <a16:creationId xmlns:a16="http://schemas.microsoft.com/office/drawing/2014/main" id="{CC4D2301-A8D1-0C4B-B691-F294E6FD9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875" y="5026025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6">
            <a:extLst>
              <a:ext uri="{FF2B5EF4-FFF2-40B4-BE49-F238E27FC236}">
                <a16:creationId xmlns:a16="http://schemas.microsoft.com/office/drawing/2014/main" id="{4565ED9E-0F7F-4343-A0A5-531133F8A2BC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" y="2209800"/>
            <a:ext cx="8277225" cy="4552950"/>
          </a:xfrm>
        </p:spPr>
      </p:pic>
      <p:pic>
        <p:nvPicPr>
          <p:cNvPr id="58370" name="Picture 7" descr="3dplot">
            <a:extLst>
              <a:ext uri="{FF2B5EF4-FFF2-40B4-BE49-F238E27FC236}">
                <a16:creationId xmlns:a16="http://schemas.microsoft.com/office/drawing/2014/main" id="{F443F0A1-2838-7147-AAD3-F29431C2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801688"/>
            <a:ext cx="18288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8" descr="img9">
            <a:extLst>
              <a:ext uri="{FF2B5EF4-FFF2-40B4-BE49-F238E27FC236}">
                <a16:creationId xmlns:a16="http://schemas.microsoft.com/office/drawing/2014/main" id="{AB04FDF3-C277-E540-8C7D-871022A1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747713"/>
            <a:ext cx="22526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9">
            <a:extLst>
              <a:ext uri="{FF2B5EF4-FFF2-40B4-BE49-F238E27FC236}">
                <a16:creationId xmlns:a16="http://schemas.microsoft.com/office/drawing/2014/main" id="{937035EB-1DBF-7F41-B3C9-C9B072ECC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81025"/>
            <a:ext cx="1851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Saddle Point</a:t>
            </a:r>
          </a:p>
        </p:txBody>
      </p:sp>
      <p:sp>
        <p:nvSpPr>
          <p:cNvPr id="58373" name="Text Box 10">
            <a:extLst>
              <a:ext uri="{FF2B5EF4-FFF2-40B4-BE49-F238E27FC236}">
                <a16:creationId xmlns:a16="http://schemas.microsoft.com/office/drawing/2014/main" id="{223DB047-A295-7142-90A5-114A51D15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2357438"/>
            <a:ext cx="2211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/>
              <a:t>Point Attractor</a:t>
            </a:r>
          </a:p>
        </p:txBody>
      </p:sp>
      <p:pic>
        <p:nvPicPr>
          <p:cNvPr id="58374" name="Picture 11" descr="NEvector">
            <a:extLst>
              <a:ext uri="{FF2B5EF4-FFF2-40B4-BE49-F238E27FC236}">
                <a16:creationId xmlns:a16="http://schemas.microsoft.com/office/drawing/2014/main" id="{D9FBD5EF-0F1A-8E4C-8915-ACA531CD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4543425"/>
            <a:ext cx="485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2" descr="NEvector">
            <a:extLst>
              <a:ext uri="{FF2B5EF4-FFF2-40B4-BE49-F238E27FC236}">
                <a16:creationId xmlns:a16="http://schemas.microsoft.com/office/drawing/2014/main" id="{B0219C08-21AA-A74F-B603-F75418CCF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4505325"/>
            <a:ext cx="3698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3" descr="SWvector">
            <a:extLst>
              <a:ext uri="{FF2B5EF4-FFF2-40B4-BE49-F238E27FC236}">
                <a16:creationId xmlns:a16="http://schemas.microsoft.com/office/drawing/2014/main" id="{590D2052-E1F4-D444-9FE6-7DC02490C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463925"/>
            <a:ext cx="6000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4" descr="SWvector">
            <a:extLst>
              <a:ext uri="{FF2B5EF4-FFF2-40B4-BE49-F238E27FC236}">
                <a16:creationId xmlns:a16="http://schemas.microsoft.com/office/drawing/2014/main" id="{74A293D4-4348-D34A-B11A-982F330A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3419475"/>
            <a:ext cx="6000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5" descr="NWvector">
            <a:extLst>
              <a:ext uri="{FF2B5EF4-FFF2-40B4-BE49-F238E27FC236}">
                <a16:creationId xmlns:a16="http://schemas.microsoft.com/office/drawing/2014/main" id="{5F092322-6854-064F-BF73-831FD791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781550"/>
            <a:ext cx="320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6" descr="NWvector">
            <a:extLst>
              <a:ext uri="{FF2B5EF4-FFF2-40B4-BE49-F238E27FC236}">
                <a16:creationId xmlns:a16="http://schemas.microsoft.com/office/drawing/2014/main" id="{D2B1A8FD-0421-9647-BE37-2528EF2E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212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7" descr="SEvector">
            <a:extLst>
              <a:ext uri="{FF2B5EF4-FFF2-40B4-BE49-F238E27FC236}">
                <a16:creationId xmlns:a16="http://schemas.microsoft.com/office/drawing/2014/main" id="{4044A2C4-8739-974C-A544-F3A4400A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3359150"/>
            <a:ext cx="2413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18" descr="SEvector">
            <a:extLst>
              <a:ext uri="{FF2B5EF4-FFF2-40B4-BE49-F238E27FC236}">
                <a16:creationId xmlns:a16="http://schemas.microsoft.com/office/drawing/2014/main" id="{10790FAD-0529-DC4F-B25B-993DEE0C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53000"/>
            <a:ext cx="1603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2" name="Rectangle 1">
            <a:extLst>
              <a:ext uri="{FF2B5EF4-FFF2-40B4-BE49-F238E27FC236}">
                <a16:creationId xmlns:a16="http://schemas.microsoft.com/office/drawing/2014/main" id="{D3BA78DC-1655-0A49-A005-1B93DB59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953000"/>
            <a:ext cx="31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C00000"/>
              </a:solidFill>
            </a:endParaRPr>
          </a:p>
        </p:txBody>
      </p:sp>
      <p:sp>
        <p:nvSpPr>
          <p:cNvPr id="58383" name="Rectangle 2">
            <a:extLst>
              <a:ext uri="{FF2B5EF4-FFF2-40B4-BE49-F238E27FC236}">
                <a16:creationId xmlns:a16="http://schemas.microsoft.com/office/drawing/2014/main" id="{87F00AD1-3580-4F42-A0F1-FA8ECD25D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038" y="26654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58384" name="Rectangle 3">
            <a:extLst>
              <a:ext uri="{FF2B5EF4-FFF2-40B4-BE49-F238E27FC236}">
                <a16:creationId xmlns:a16="http://schemas.microsoft.com/office/drawing/2014/main" id="{C3C7B9BA-F24A-8144-AC60-1CBE36009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086225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36123FF4-B7A1-2141-814E-AB62A472D3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	Lotka-Volterra Competition Equations 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3200" b="1">
                <a:solidFill>
                  <a:schemeClr val="tx1"/>
                </a:solidFill>
              </a:rPr>
              <a:t>	for </a:t>
            </a:r>
            <a:r>
              <a:rPr lang="en-US" altLang="en-US" sz="3200" b="1" i="1">
                <a:solidFill>
                  <a:schemeClr val="tx1"/>
                </a:solidFill>
              </a:rPr>
              <a:t>n</a:t>
            </a:r>
            <a:r>
              <a:rPr lang="en-US" altLang="en-US" sz="3200" b="1">
                <a:solidFill>
                  <a:schemeClr val="tx1"/>
                </a:solidFill>
              </a:rPr>
              <a:t> species (</a:t>
            </a:r>
            <a:r>
              <a:rPr lang="en-US" altLang="en-US" sz="3200" b="1" i="1">
                <a:solidFill>
                  <a:schemeClr val="tx1"/>
                </a:solidFill>
              </a:rPr>
              <a:t>i</a:t>
            </a:r>
            <a:r>
              <a:rPr lang="en-US" altLang="en-US" sz="3200" b="1">
                <a:solidFill>
                  <a:schemeClr val="tx1"/>
                </a:solidFill>
              </a:rPr>
              <a:t> = 1, </a:t>
            </a:r>
            <a:r>
              <a:rPr lang="en-US" altLang="en-US" sz="3200" b="1" i="1">
                <a:solidFill>
                  <a:schemeClr val="tx1"/>
                </a:solidFill>
              </a:rPr>
              <a:t>n</a:t>
            </a:r>
            <a:r>
              <a:rPr lang="en-US" altLang="en-US" sz="3200" b="1">
                <a:solidFill>
                  <a:schemeClr val="tx1"/>
                </a:solidFill>
              </a:rPr>
              <a:t>):</a:t>
            </a:r>
            <a:br>
              <a:rPr lang="en-US" altLang="en-US" sz="3000" b="1" i="1">
                <a:solidFill>
                  <a:schemeClr val="tx1"/>
                </a:solidFill>
              </a:rPr>
            </a:br>
            <a:br>
              <a:rPr lang="en-US" altLang="en-US" sz="3000" b="1" i="1">
                <a:solidFill>
                  <a:schemeClr val="tx1"/>
                </a:solidFill>
              </a:rPr>
            </a:br>
            <a:r>
              <a:rPr lang="en-US" altLang="en-US" sz="3000" b="1" i="1">
                <a:solidFill>
                  <a:schemeClr val="tx1"/>
                </a:solidFill>
              </a:rPr>
              <a:t> 	    dN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 /dt    =   r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N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 ({K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  –  N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  –  </a:t>
            </a:r>
            <a:r>
              <a:rPr lang="en-US" altLang="en-US" sz="3000" b="1" i="1">
                <a:solidFill>
                  <a:schemeClr val="tx1"/>
                </a:solidFill>
                <a:latin typeface="Symbol" pitchFamily="2" charset="2"/>
              </a:rPr>
              <a:t>S a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ij</a:t>
            </a:r>
            <a:r>
              <a:rPr lang="en-US" altLang="en-US" sz="3000" b="1" i="1">
                <a:solidFill>
                  <a:schemeClr val="tx1"/>
                </a:solidFill>
              </a:rPr>
              <a:t> N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j</a:t>
            </a:r>
            <a:r>
              <a:rPr lang="en-US" altLang="en-US" sz="3000" b="1" i="1">
                <a:solidFill>
                  <a:schemeClr val="tx1"/>
                </a:solidFill>
              </a:rPr>
              <a:t>}/K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) </a:t>
            </a:r>
            <a:br>
              <a:rPr lang="en-US" altLang="en-US" sz="3000" b="1" i="1">
                <a:solidFill>
                  <a:schemeClr val="tx1"/>
                </a:solidFill>
              </a:rPr>
            </a:br>
            <a:r>
              <a:rPr lang="en-US" altLang="en-US" sz="3000" b="1" i="1">
                <a:solidFill>
                  <a:schemeClr val="tx1"/>
                </a:solidFill>
              </a:rPr>
              <a:t>              N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*  =  K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3000" b="1" i="1">
                <a:solidFill>
                  <a:schemeClr val="tx1"/>
                </a:solidFill>
              </a:rPr>
              <a:t>  –  </a:t>
            </a:r>
            <a:r>
              <a:rPr lang="en-US" altLang="en-US" sz="3000" b="1" i="1">
                <a:solidFill>
                  <a:schemeClr val="tx1"/>
                </a:solidFill>
                <a:latin typeface="Symbol" pitchFamily="2" charset="2"/>
              </a:rPr>
              <a:t>S a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ij</a:t>
            </a:r>
            <a:r>
              <a:rPr lang="en-US" altLang="en-US" sz="3000" b="1" i="1">
                <a:solidFill>
                  <a:schemeClr val="tx1"/>
                </a:solidFill>
              </a:rPr>
              <a:t> N</a:t>
            </a:r>
            <a:r>
              <a:rPr lang="en-US" altLang="en-US" sz="3000" b="1" i="1" baseline="-25000">
                <a:solidFill>
                  <a:schemeClr val="tx1"/>
                </a:solidFill>
              </a:rPr>
              <a:t>j</a:t>
            </a:r>
            <a:r>
              <a:rPr lang="en-US" altLang="en-US">
                <a:solidFill>
                  <a:schemeClr val="tx1"/>
                </a:solidFill>
              </a:rPr>
              <a:t>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	   </a:t>
            </a:r>
            <a:r>
              <a:rPr lang="en-US" altLang="en-US" sz="2800">
                <a:solidFill>
                  <a:schemeClr val="tx1"/>
                </a:solidFill>
              </a:rPr>
              <a:t>where the summation is over </a:t>
            </a:r>
            <a:r>
              <a:rPr lang="en-US" altLang="en-US" sz="2800" i="1">
                <a:solidFill>
                  <a:schemeClr val="tx1"/>
                </a:solidFill>
              </a:rPr>
              <a:t>j </a:t>
            </a:r>
            <a:br>
              <a:rPr lang="en-US" altLang="en-US" sz="2800">
                <a:solidFill>
                  <a:schemeClr val="tx1"/>
                </a:solidFill>
              </a:rPr>
            </a:br>
            <a:r>
              <a:rPr lang="en-US" altLang="en-US" sz="2800">
                <a:solidFill>
                  <a:schemeClr val="tx1"/>
                </a:solidFill>
              </a:rPr>
              <a:t>	     from 1 to </a:t>
            </a:r>
            <a:r>
              <a:rPr lang="en-US" altLang="en-US" sz="2800" i="1">
                <a:solidFill>
                  <a:schemeClr val="tx1"/>
                </a:solidFill>
              </a:rPr>
              <a:t>n</a:t>
            </a:r>
            <a:r>
              <a:rPr lang="en-US" altLang="en-US" sz="2800">
                <a:solidFill>
                  <a:schemeClr val="tx1"/>
                </a:solidFill>
              </a:rPr>
              <a:t>, excluding </a:t>
            </a:r>
            <a:r>
              <a:rPr lang="en-US" altLang="en-US" sz="2800" i="1">
                <a:solidFill>
                  <a:schemeClr val="tx1"/>
                </a:solidFill>
              </a:rPr>
              <a:t>i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	</a:t>
            </a:r>
            <a:r>
              <a:rPr lang="en-US" altLang="en-US" sz="3200" b="1">
                <a:solidFill>
                  <a:schemeClr val="tx1"/>
                </a:solidFill>
              </a:rPr>
              <a:t>Diffuse Competition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3200" b="1">
                <a:solidFill>
                  <a:schemeClr val="tx1"/>
                </a:solidFill>
              </a:rPr>
              <a:t> 		  </a:t>
            </a:r>
            <a:r>
              <a:rPr lang="en-US" altLang="en-US" sz="3200" b="1" i="1">
                <a:solidFill>
                  <a:schemeClr val="tx1"/>
                </a:solidFill>
                <a:latin typeface="Symbol" pitchFamily="2" charset="2"/>
              </a:rPr>
              <a:t>S a</a:t>
            </a:r>
            <a:r>
              <a:rPr lang="en-US" altLang="en-US" sz="3200" b="1" i="1" baseline="-25000">
                <a:solidFill>
                  <a:schemeClr val="tx1"/>
                </a:solidFill>
              </a:rPr>
              <a:t>ij</a:t>
            </a:r>
            <a:r>
              <a:rPr lang="en-US" altLang="en-US" sz="3200" b="1" i="1">
                <a:solidFill>
                  <a:schemeClr val="tx1"/>
                </a:solidFill>
              </a:rPr>
              <a:t> N</a:t>
            </a:r>
            <a:r>
              <a:rPr lang="en-US" altLang="en-US" sz="3200" b="1" i="1" baseline="-25000">
                <a:solidFill>
                  <a:schemeClr val="tx1"/>
                </a:solidFill>
              </a:rPr>
              <a:t>j</a:t>
            </a:r>
            <a:r>
              <a:rPr lang="en-US" altLang="en-US" sz="3200">
                <a:solidFill>
                  <a:schemeClr val="tx1"/>
                </a:solidFill>
              </a:rPr>
              <a:t> </a:t>
            </a:r>
            <a:r>
              <a:rPr lang="en-US" altLang="en-US" sz="3200" b="1">
                <a:solidFill>
                  <a:schemeClr val="tx1"/>
                </a:solidFill>
              </a:rPr>
              <a:t> </a:t>
            </a:r>
            <a:r>
              <a:rPr lang="en-US" altLang="en-US" sz="2000">
                <a:solidFill>
                  <a:schemeClr val="tx1"/>
                </a:solidFill>
              </a:rPr>
              <a:t>		         </a:t>
            </a:r>
            <a:br>
              <a:rPr lang="en-US" altLang="en-US" sz="2000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						            </a:t>
            </a:r>
            <a:r>
              <a:rPr lang="en-US" altLang="en-US" sz="2400">
                <a:solidFill>
                  <a:schemeClr val="tx1"/>
                </a:solidFill>
              </a:rPr>
              <a:t>Robert H. MacArthur </a:t>
            </a:r>
            <a:endParaRPr lang="en-US" altLang="en-US" sz="2400"/>
          </a:p>
        </p:txBody>
      </p:sp>
      <p:pic>
        <p:nvPicPr>
          <p:cNvPr id="60418" name="Picture 3">
            <a:extLst>
              <a:ext uri="{FF2B5EF4-FFF2-40B4-BE49-F238E27FC236}">
                <a16:creationId xmlns:a16="http://schemas.microsoft.com/office/drawing/2014/main" id="{961E0EF6-B685-E34C-989A-8AE994F6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743200"/>
            <a:ext cx="27559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4">
            <a:extLst>
              <a:ext uri="{FF2B5EF4-FFF2-40B4-BE49-F238E27FC236}">
                <a16:creationId xmlns:a16="http://schemas.microsoft.com/office/drawing/2014/main" id="{8F0130BC-8149-7C45-87C0-E6D3AE8EE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75" y="2743200"/>
            <a:ext cx="2741613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FB7FD440-1A3F-D442-99B7-BC10E25B5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        Lotka-Volterra Competition Equations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3200" b="1">
                <a:solidFill>
                  <a:schemeClr val="tx1"/>
                </a:solidFill>
              </a:rPr>
              <a:t>	for 3 species:</a:t>
            </a:r>
            <a:br>
              <a:rPr lang="en-US" altLang="en-US" sz="3200" b="1">
                <a:solidFill>
                  <a:schemeClr val="tx1"/>
                </a:solidFill>
              </a:rPr>
            </a:br>
            <a:br>
              <a:rPr lang="en-US" altLang="en-US" sz="1900" b="1" i="1">
                <a:solidFill>
                  <a:schemeClr val="tx1"/>
                </a:solidFill>
              </a:rPr>
            </a:br>
            <a:r>
              <a:rPr lang="en-US" altLang="en-US" sz="1900" b="1" i="1">
                <a:solidFill>
                  <a:schemeClr val="tx1"/>
                </a:solidFill>
              </a:rPr>
              <a:t> 	dN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 </a:t>
            </a:r>
            <a:r>
              <a:rPr lang="en-US" altLang="en-US" sz="1900" b="1" i="1">
                <a:solidFill>
                  <a:schemeClr val="tx1"/>
                </a:solidFill>
              </a:rPr>
              <a:t>/dt   =   r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  ({K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  –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  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12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13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</a:t>
            </a:r>
            <a:r>
              <a:rPr lang="en-US" altLang="en-US" sz="1900" b="1" i="1">
                <a:solidFill>
                  <a:schemeClr val="tx1"/>
                </a:solidFill>
              </a:rPr>
              <a:t>}/K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)</a:t>
            </a:r>
            <a:br>
              <a:rPr lang="en-US" altLang="en-US" sz="1900" b="1" i="1">
                <a:solidFill>
                  <a:schemeClr val="tx1"/>
                </a:solidFill>
              </a:rPr>
            </a:br>
            <a:r>
              <a:rPr lang="en-US" altLang="en-US" sz="1900" b="1" i="1">
                <a:solidFill>
                  <a:schemeClr val="tx1"/>
                </a:solidFill>
              </a:rPr>
              <a:t>               dN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 </a:t>
            </a:r>
            <a:r>
              <a:rPr lang="en-US" altLang="en-US" sz="1900" b="1" i="1">
                <a:solidFill>
                  <a:schemeClr val="tx1"/>
                </a:solidFill>
              </a:rPr>
              <a:t>/dt   =   r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</a:t>
            </a:r>
            <a:r>
              <a:rPr lang="en-US" altLang="en-US" sz="1900" b="1" i="1">
                <a:solidFill>
                  <a:schemeClr val="tx1"/>
                </a:solidFill>
              </a:rPr>
              <a:t> ({K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1900" b="1" i="1">
                <a:solidFill>
                  <a:schemeClr val="tx1"/>
                </a:solidFill>
              </a:rPr>
              <a:t>  –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1900" b="1" i="1">
                <a:solidFill>
                  <a:schemeClr val="tx1"/>
                </a:solidFill>
              </a:rPr>
              <a:t>  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21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23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</a:t>
            </a:r>
            <a:r>
              <a:rPr lang="en-US" altLang="en-US" sz="1900" b="1" i="1">
                <a:solidFill>
                  <a:schemeClr val="tx1"/>
                </a:solidFill>
              </a:rPr>
              <a:t>}/K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1900" b="1" i="1">
                <a:solidFill>
                  <a:schemeClr val="tx1"/>
                </a:solidFill>
              </a:rPr>
              <a:t>)</a:t>
            </a:r>
            <a:br>
              <a:rPr lang="en-US" altLang="en-US" sz="1900" b="1" i="1">
                <a:solidFill>
                  <a:schemeClr val="tx1"/>
                </a:solidFill>
              </a:rPr>
            </a:br>
            <a:r>
              <a:rPr lang="en-US" altLang="en-US" sz="1900" b="1" i="1">
                <a:solidFill>
                  <a:schemeClr val="tx1"/>
                </a:solidFill>
              </a:rPr>
              <a:t>               dN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 </a:t>
            </a:r>
            <a:r>
              <a:rPr lang="en-US" altLang="en-US" sz="1900" b="1" i="1">
                <a:solidFill>
                  <a:schemeClr val="tx1"/>
                </a:solidFill>
              </a:rPr>
              <a:t>/dt   =   r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</a:t>
            </a:r>
            <a:r>
              <a:rPr lang="en-US" altLang="en-US" sz="1900" b="1" i="1">
                <a:solidFill>
                  <a:schemeClr val="tx1"/>
                </a:solidFill>
              </a:rPr>
              <a:t> ({K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</a:t>
            </a:r>
            <a:r>
              <a:rPr lang="en-US" altLang="en-US" sz="1900" b="1" i="1">
                <a:solidFill>
                  <a:schemeClr val="tx1"/>
                </a:solidFill>
              </a:rPr>
              <a:t>  –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</a:t>
            </a:r>
            <a:r>
              <a:rPr lang="en-US" altLang="en-US" sz="1900" b="1" i="1">
                <a:solidFill>
                  <a:schemeClr val="tx1"/>
                </a:solidFill>
              </a:rPr>
              <a:t>  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31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32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</a:t>
            </a:r>
            <a:r>
              <a:rPr lang="en-US" altLang="en-US" sz="1900" b="1" i="1">
                <a:solidFill>
                  <a:schemeClr val="tx1"/>
                </a:solidFill>
              </a:rPr>
              <a:t>}/K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</a:t>
            </a:r>
            <a:r>
              <a:rPr lang="en-US" altLang="en-US" sz="1900" b="1" i="1">
                <a:solidFill>
                  <a:schemeClr val="tx1"/>
                </a:solidFill>
              </a:rPr>
              <a:t>)</a:t>
            </a:r>
            <a:br>
              <a:rPr lang="en-US" altLang="en-US" sz="1900" b="1" i="1">
                <a:solidFill>
                  <a:schemeClr val="tx1"/>
                </a:solidFill>
              </a:rPr>
            </a:br>
            <a:r>
              <a:rPr lang="en-US" altLang="en-US" sz="1900" b="1" i="1">
                <a:solidFill>
                  <a:schemeClr val="tx1"/>
                </a:solidFill>
              </a:rPr>
              <a:t>	</a:t>
            </a:r>
            <a:br>
              <a:rPr lang="en-US" altLang="en-US" sz="1900" b="1" i="1">
                <a:solidFill>
                  <a:schemeClr val="tx1"/>
                </a:solidFill>
              </a:rPr>
            </a:br>
            <a:r>
              <a:rPr lang="en-US" altLang="en-US" sz="1900" b="1" i="1">
                <a:solidFill>
                  <a:schemeClr val="tx1"/>
                </a:solidFill>
              </a:rPr>
              <a:t>	</a:t>
            </a:r>
            <a:r>
              <a:rPr lang="en-US" altLang="en-US" sz="2800" b="1">
                <a:solidFill>
                  <a:schemeClr val="tx1"/>
                </a:solidFill>
              </a:rPr>
              <a:t>Isoclines: </a:t>
            </a:r>
            <a:r>
              <a:rPr lang="en-US" altLang="en-US" sz="2400" b="1" i="1">
                <a:solidFill>
                  <a:schemeClr val="tx1"/>
                </a:solidFill>
              </a:rPr>
              <a:t>dN/dt </a:t>
            </a:r>
            <a:r>
              <a:rPr lang="en-US" altLang="en-US" sz="2400" b="1">
                <a:solidFill>
                  <a:schemeClr val="tx1"/>
                </a:solidFill>
              </a:rPr>
              <a:t> = 0  {curly brackets, above}</a:t>
            </a:r>
            <a:r>
              <a:rPr lang="en-US" altLang="en-US" sz="1900" b="1" i="1">
                <a:solidFill>
                  <a:schemeClr val="tx1"/>
                </a:solidFill>
              </a:rPr>
              <a:t>	</a:t>
            </a:r>
            <a:br>
              <a:rPr lang="en-US" altLang="en-US" sz="1900" b="1" i="1">
                <a:solidFill>
                  <a:schemeClr val="tx1"/>
                </a:solidFill>
              </a:rPr>
            </a:br>
            <a:r>
              <a:rPr lang="en-US" altLang="en-US" sz="1900" b="1" i="1">
                <a:solidFill>
                  <a:schemeClr val="tx1"/>
                </a:solidFill>
              </a:rPr>
              <a:t>	(K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  –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  –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12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13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</a:t>
            </a:r>
            <a:r>
              <a:rPr lang="en-US" altLang="en-US" sz="1900" b="1" i="1">
                <a:solidFill>
                  <a:schemeClr val="tx1"/>
                </a:solidFill>
              </a:rPr>
              <a:t>)  = </a:t>
            </a:r>
            <a:r>
              <a:rPr lang="en-US" altLang="en-US" sz="1900" b="1">
                <a:solidFill>
                  <a:schemeClr val="tx1"/>
                </a:solidFill>
              </a:rPr>
              <a:t>0</a:t>
            </a:r>
            <a:r>
              <a:rPr lang="en-US" altLang="en-US" sz="1900" b="1" i="1">
                <a:solidFill>
                  <a:schemeClr val="tx1"/>
                </a:solidFill>
              </a:rPr>
              <a:t>  </a:t>
            </a:r>
            <a:r>
              <a:rPr lang="en-US" altLang="en-US" sz="1900" b="1">
                <a:solidFill>
                  <a:schemeClr val="tx1"/>
                </a:solidFill>
              </a:rPr>
              <a:t>when </a:t>
            </a:r>
            <a:r>
              <a:rPr lang="en-US" altLang="en-US" sz="1900" b="1" i="1">
                <a:solidFill>
                  <a:schemeClr val="tx1"/>
                </a:solidFill>
              </a:rPr>
              <a:t>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  = 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</a:t>
            </a:r>
            <a:r>
              <a:rPr lang="en-US" altLang="en-US" sz="1900" b="1" i="1">
                <a:solidFill>
                  <a:schemeClr val="tx1"/>
                </a:solidFill>
              </a:rPr>
              <a:t>  –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12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1900" b="1" i="1">
                <a:solidFill>
                  <a:schemeClr val="tx1"/>
                </a:solidFill>
              </a:rPr>
              <a:t> 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13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</a:t>
            </a:r>
            <a:r>
              <a:rPr lang="en-US" altLang="en-US" sz="1900" b="1" i="1">
                <a:solidFill>
                  <a:schemeClr val="tx1"/>
                </a:solidFill>
              </a:rPr>
              <a:t> </a:t>
            </a:r>
            <a:br>
              <a:rPr lang="en-US" altLang="en-US" sz="1900" b="1" i="1">
                <a:solidFill>
                  <a:schemeClr val="tx1"/>
                </a:solidFill>
              </a:rPr>
            </a:br>
            <a:r>
              <a:rPr lang="en-US" altLang="en-US" sz="1900" b="1" i="1">
                <a:solidFill>
                  <a:schemeClr val="tx1"/>
                </a:solidFill>
              </a:rPr>
              <a:t>	(K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1900" b="1" i="1">
                <a:solidFill>
                  <a:schemeClr val="tx1"/>
                </a:solidFill>
              </a:rPr>
              <a:t>  –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 </a:t>
            </a:r>
            <a:r>
              <a:rPr lang="en-US" altLang="en-US" sz="1900" b="1" i="1">
                <a:solidFill>
                  <a:schemeClr val="tx1"/>
                </a:solidFill>
              </a:rPr>
              <a:t>–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21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23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</a:t>
            </a:r>
            <a:r>
              <a:rPr lang="en-US" altLang="en-US" sz="1900" b="1" i="1">
                <a:solidFill>
                  <a:schemeClr val="tx1"/>
                </a:solidFill>
              </a:rPr>
              <a:t>)  = </a:t>
            </a:r>
            <a:r>
              <a:rPr lang="en-US" altLang="en-US" sz="1900" b="1">
                <a:solidFill>
                  <a:schemeClr val="tx1"/>
                </a:solidFill>
              </a:rPr>
              <a:t>0</a:t>
            </a:r>
            <a:r>
              <a:rPr lang="en-US" altLang="en-US" sz="1900" b="1" i="1">
                <a:solidFill>
                  <a:schemeClr val="tx1"/>
                </a:solidFill>
              </a:rPr>
              <a:t>  </a:t>
            </a:r>
            <a:r>
              <a:rPr lang="en-US" altLang="en-US" sz="1900" b="1">
                <a:solidFill>
                  <a:schemeClr val="tx1"/>
                </a:solidFill>
              </a:rPr>
              <a:t>when </a:t>
            </a:r>
            <a:r>
              <a:rPr lang="en-US" altLang="en-US" sz="1900" b="1" i="1">
                <a:solidFill>
                  <a:schemeClr val="tx1"/>
                </a:solidFill>
              </a:rPr>
              <a:t>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1900" b="1" i="1">
                <a:solidFill>
                  <a:schemeClr val="tx1"/>
                </a:solidFill>
              </a:rPr>
              <a:t>  = 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</a:t>
            </a:r>
            <a:r>
              <a:rPr lang="en-US" altLang="en-US" sz="1900" b="1" i="1">
                <a:solidFill>
                  <a:schemeClr val="tx1"/>
                </a:solidFill>
              </a:rPr>
              <a:t>  –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21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23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</a:t>
            </a:r>
            <a:br>
              <a:rPr lang="en-US" altLang="en-US" sz="1900" b="1" i="1" baseline="-25000">
                <a:solidFill>
                  <a:schemeClr val="tx1"/>
                </a:solidFill>
              </a:rPr>
            </a:br>
            <a:r>
              <a:rPr lang="en-US" altLang="en-US" sz="1900" b="1" i="1" baseline="-25000">
                <a:solidFill>
                  <a:schemeClr val="tx1"/>
                </a:solidFill>
              </a:rPr>
              <a:t> 	</a:t>
            </a:r>
            <a:r>
              <a:rPr lang="en-US" altLang="en-US" sz="1900" b="1" i="1">
                <a:solidFill>
                  <a:schemeClr val="tx1"/>
                </a:solidFill>
              </a:rPr>
              <a:t>(K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</a:t>
            </a:r>
            <a:r>
              <a:rPr lang="en-US" altLang="en-US" sz="1900" b="1" i="1">
                <a:solidFill>
                  <a:schemeClr val="tx1"/>
                </a:solidFill>
              </a:rPr>
              <a:t>  –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  </a:t>
            </a:r>
            <a:r>
              <a:rPr lang="en-US" altLang="en-US" sz="1900" b="1" i="1">
                <a:solidFill>
                  <a:schemeClr val="tx1"/>
                </a:solidFill>
              </a:rPr>
              <a:t>–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31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32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</a:t>
            </a:r>
            <a:r>
              <a:rPr lang="en-US" altLang="en-US" sz="1900" b="1" i="1">
                <a:solidFill>
                  <a:schemeClr val="tx1"/>
                </a:solidFill>
              </a:rPr>
              <a:t>)  = </a:t>
            </a:r>
            <a:r>
              <a:rPr lang="en-US" altLang="en-US" sz="1900" b="1">
                <a:solidFill>
                  <a:schemeClr val="tx1"/>
                </a:solidFill>
              </a:rPr>
              <a:t>0</a:t>
            </a:r>
            <a:r>
              <a:rPr lang="en-US" altLang="en-US" sz="1900" b="1" i="1">
                <a:solidFill>
                  <a:schemeClr val="tx1"/>
                </a:solidFill>
              </a:rPr>
              <a:t>  </a:t>
            </a:r>
            <a:r>
              <a:rPr lang="en-US" altLang="en-US" sz="1900" b="1">
                <a:solidFill>
                  <a:schemeClr val="tx1"/>
                </a:solidFill>
              </a:rPr>
              <a:t>when </a:t>
            </a:r>
            <a:r>
              <a:rPr lang="en-US" altLang="en-US" sz="1900" b="1" i="1">
                <a:solidFill>
                  <a:schemeClr val="tx1"/>
                </a:solidFill>
              </a:rPr>
              <a:t>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</a:t>
            </a:r>
            <a:r>
              <a:rPr lang="en-US" altLang="en-US" sz="1900" b="1" i="1">
                <a:solidFill>
                  <a:schemeClr val="tx1"/>
                </a:solidFill>
              </a:rPr>
              <a:t>  = K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</a:t>
            </a:r>
            <a:r>
              <a:rPr lang="en-US" altLang="en-US" sz="1900" b="1" i="1">
                <a:solidFill>
                  <a:schemeClr val="tx1"/>
                </a:solidFill>
              </a:rPr>
              <a:t>  –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31  </a:t>
            </a:r>
            <a:r>
              <a:rPr lang="en-US" altLang="en-US" sz="1900" b="1" i="1">
                <a:solidFill>
                  <a:schemeClr val="tx1"/>
                </a:solidFill>
              </a:rPr>
              <a:t>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1  </a:t>
            </a:r>
            <a:r>
              <a:rPr lang="en-US" altLang="en-US" sz="1900" b="1" i="1">
                <a:solidFill>
                  <a:schemeClr val="tx1"/>
                </a:solidFill>
              </a:rPr>
              <a:t>–  </a:t>
            </a:r>
            <a:r>
              <a:rPr lang="en-US" altLang="en-US" sz="1900" b="1" i="1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32</a:t>
            </a:r>
            <a:r>
              <a:rPr lang="en-US" altLang="en-US" sz="1900" b="1" i="1">
                <a:solidFill>
                  <a:schemeClr val="tx1"/>
                </a:solidFill>
              </a:rPr>
              <a:t>  N</a:t>
            </a:r>
            <a:r>
              <a:rPr lang="en-US" altLang="en-US" sz="1900" b="1" i="1" baseline="-25000">
                <a:solidFill>
                  <a:schemeClr val="tx1"/>
                </a:solidFill>
              </a:rPr>
              <a:t>2 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1DE5885E-6FA8-784E-A201-04BB0CE79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99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aseline="-250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93408FEF-9C40-5E47-BF54-2EB6B2910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45000"/>
              </a:lnSpc>
            </a:pPr>
            <a:r>
              <a:rPr lang="en-US" altLang="en-US" sz="2600" b="1">
                <a:solidFill>
                  <a:schemeClr val="tx1"/>
                </a:solidFill>
              </a:rPr>
              <a:t>       </a:t>
            </a:r>
            <a:r>
              <a:rPr lang="en-US" altLang="en-US" sz="2800" b="1">
                <a:solidFill>
                  <a:schemeClr val="tx1"/>
                </a:solidFill>
              </a:rPr>
              <a:t>Lotka-Volterra Competition Equations for </a:t>
            </a:r>
            <a:r>
              <a:rPr lang="en-US" altLang="en-US" sz="2800" b="1" i="1">
                <a:solidFill>
                  <a:schemeClr val="tx1"/>
                </a:solidFill>
              </a:rPr>
              <a:t>n</a:t>
            </a:r>
            <a:r>
              <a:rPr lang="en-US" altLang="en-US" sz="2800" b="1">
                <a:solidFill>
                  <a:schemeClr val="tx1"/>
                </a:solidFill>
              </a:rPr>
              <a:t> species</a:t>
            </a: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800" b="1">
                <a:solidFill>
                  <a:schemeClr val="tx1"/>
                </a:solidFill>
              </a:rPr>
              <a:t> 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		(</a:t>
            </a:r>
            <a:r>
              <a:rPr lang="en-US" altLang="en-US" sz="2400" b="1" i="1">
                <a:solidFill>
                  <a:schemeClr val="tx1"/>
                </a:solidFill>
              </a:rPr>
              <a:t>i</a:t>
            </a:r>
            <a:r>
              <a:rPr lang="en-US" altLang="en-US" sz="2400" b="1">
                <a:solidFill>
                  <a:schemeClr val="tx1"/>
                </a:solidFill>
              </a:rPr>
              <a:t> = 1, </a:t>
            </a:r>
            <a:r>
              <a:rPr lang="en-US" altLang="en-US" sz="2400" b="1" i="1">
                <a:solidFill>
                  <a:schemeClr val="tx1"/>
                </a:solidFill>
              </a:rPr>
              <a:t>n</a:t>
            </a:r>
            <a:r>
              <a:rPr lang="en-US" altLang="en-US" sz="2400" b="1">
                <a:solidFill>
                  <a:schemeClr val="tx1"/>
                </a:solidFill>
              </a:rPr>
              <a:t>):</a:t>
            </a:r>
            <a:br>
              <a:rPr lang="en-US" altLang="en-US" sz="2400" b="1" i="1">
                <a:solidFill>
                  <a:schemeClr val="tx1"/>
                </a:solidFill>
              </a:rPr>
            </a:br>
            <a:r>
              <a:rPr lang="en-US" altLang="en-US" sz="2400" b="1" i="1">
                <a:solidFill>
                  <a:schemeClr val="tx1"/>
                </a:solidFill>
              </a:rPr>
              <a:t> 		dN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 /dt    =   r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N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 ({K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  –  N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  –  </a:t>
            </a:r>
            <a:r>
              <a:rPr lang="en-US" altLang="en-US" sz="2400" b="1" i="1">
                <a:solidFill>
                  <a:schemeClr val="tx1"/>
                </a:solidFill>
                <a:latin typeface="Symbol" pitchFamily="2" charset="2"/>
              </a:rPr>
              <a:t>S a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ij</a:t>
            </a:r>
            <a:r>
              <a:rPr lang="en-US" altLang="en-US" sz="2400" b="1" i="1">
                <a:solidFill>
                  <a:schemeClr val="tx1"/>
                </a:solidFill>
              </a:rPr>
              <a:t> N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j</a:t>
            </a:r>
            <a:r>
              <a:rPr lang="en-US" altLang="en-US" sz="2400" b="1" i="1">
                <a:solidFill>
                  <a:schemeClr val="tx1"/>
                </a:solidFill>
              </a:rPr>
              <a:t>}/K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) </a:t>
            </a:r>
            <a:br>
              <a:rPr lang="en-US" altLang="en-US" sz="2400" b="1" i="1">
                <a:solidFill>
                  <a:schemeClr val="tx1"/>
                </a:solidFill>
              </a:rPr>
            </a:br>
            <a:r>
              <a:rPr lang="en-US" altLang="en-US" sz="2400" b="1" i="1">
                <a:solidFill>
                  <a:schemeClr val="tx1"/>
                </a:solidFill>
              </a:rPr>
              <a:t>                    	N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*  =  K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</a:t>
            </a:r>
            <a:r>
              <a:rPr lang="en-US" altLang="en-US" sz="2400" b="1" i="1">
                <a:solidFill>
                  <a:schemeClr val="tx1"/>
                </a:solidFill>
              </a:rPr>
              <a:t>  –  </a:t>
            </a:r>
            <a:r>
              <a:rPr lang="en-US" altLang="en-US" sz="2400" b="1" i="1">
                <a:solidFill>
                  <a:schemeClr val="tx1"/>
                </a:solidFill>
                <a:latin typeface="Symbol" pitchFamily="2" charset="2"/>
              </a:rPr>
              <a:t>S a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ij</a:t>
            </a:r>
            <a:r>
              <a:rPr lang="en-US" altLang="en-US" sz="2400" b="1" i="1">
                <a:solidFill>
                  <a:schemeClr val="tx1"/>
                </a:solidFill>
              </a:rPr>
              <a:t> N</a:t>
            </a:r>
            <a:r>
              <a:rPr lang="en-US" altLang="en-US" sz="2400" b="1" i="1" baseline="-25000">
                <a:solidFill>
                  <a:schemeClr val="tx1"/>
                </a:solidFill>
              </a:rPr>
              <a:t>j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		where the summation is over </a:t>
            </a:r>
            <a:r>
              <a:rPr lang="en-US" altLang="en-US" sz="2400" i="1">
                <a:solidFill>
                  <a:schemeClr val="tx1"/>
                </a:solidFill>
              </a:rPr>
              <a:t>j </a:t>
            </a:r>
            <a:r>
              <a:rPr lang="en-US" altLang="en-US" sz="2400">
                <a:solidFill>
                  <a:schemeClr val="tx1"/>
                </a:solidFill>
              </a:rPr>
              <a:t> from 1 to </a:t>
            </a:r>
            <a:r>
              <a:rPr lang="en-US" altLang="en-US" sz="2400" i="1">
                <a:solidFill>
                  <a:schemeClr val="tx1"/>
                </a:solidFill>
              </a:rPr>
              <a:t>n</a:t>
            </a:r>
            <a:r>
              <a:rPr lang="en-US" altLang="en-US" sz="2400">
                <a:solidFill>
                  <a:schemeClr val="tx1"/>
                </a:solidFill>
              </a:rPr>
              <a:t>, excluding </a:t>
            </a:r>
            <a:r>
              <a:rPr lang="en-US" altLang="en-US" sz="2400" i="1">
                <a:solidFill>
                  <a:schemeClr val="tx1"/>
                </a:solidFill>
              </a:rPr>
              <a:t>i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		</a:t>
            </a:r>
            <a:r>
              <a:rPr lang="en-US" altLang="en-US" sz="3200" b="1">
                <a:solidFill>
                  <a:schemeClr val="tx1"/>
                </a:solidFill>
              </a:rPr>
              <a:t>Di</a:t>
            </a:r>
            <a:r>
              <a:rPr lang="en-US" altLang="en-US" sz="2800" b="1">
                <a:solidFill>
                  <a:schemeClr val="tx1"/>
                </a:solidFill>
              </a:rPr>
              <a:t>ffuse Competition</a:t>
            </a:r>
            <a:r>
              <a:rPr lang="en-US" altLang="en-US"/>
              <a:t>	 </a:t>
            </a:r>
            <a:r>
              <a:rPr lang="en-US" altLang="en-US" sz="2100" b="1" i="1">
                <a:solidFill>
                  <a:schemeClr val="tx1"/>
                </a:solidFill>
                <a:latin typeface="Symbol" pitchFamily="2" charset="2"/>
              </a:rPr>
              <a:t>S a</a:t>
            </a:r>
            <a:r>
              <a:rPr lang="en-US" altLang="en-US" sz="2100" b="1" i="1" baseline="-25000">
                <a:solidFill>
                  <a:schemeClr val="tx1"/>
                </a:solidFill>
              </a:rPr>
              <a:t>ij</a:t>
            </a:r>
            <a:r>
              <a:rPr lang="en-US" altLang="en-US" sz="2100" b="1" i="1">
                <a:solidFill>
                  <a:schemeClr val="tx1"/>
                </a:solidFill>
              </a:rPr>
              <a:t> N</a:t>
            </a:r>
            <a:r>
              <a:rPr lang="en-US" altLang="en-US" sz="2100" b="1" i="1" baseline="-25000">
                <a:solidFill>
                  <a:schemeClr val="tx1"/>
                </a:solidFill>
              </a:rPr>
              <a:t>j</a:t>
            </a:r>
            <a:r>
              <a:rPr lang="en-US" altLang="en-US" sz="21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>
            <a:extLst>
              <a:ext uri="{FF2B5EF4-FFF2-40B4-BE49-F238E27FC236}">
                <a16:creationId xmlns:a16="http://schemas.microsoft.com/office/drawing/2014/main" id="{8721579C-77DC-2B4D-91CB-597E2763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815657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Alpha matrix of competition coefficients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11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12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13	.	.	.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1n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21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22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23	.	.	.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2n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31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32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33	.	.	.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3n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aseline="-25000"/>
              <a:t>.	.	.	.	.	.	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aseline="-25000"/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aseline="-25000"/>
              <a:t>.	.	.	.	.	.	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n1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n2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n3	.	.	.	 </a:t>
            </a:r>
            <a:r>
              <a:rPr lang="en-US" altLang="en-US" sz="2800">
                <a:latin typeface="Symbol" pitchFamily="2" charset="2"/>
              </a:rPr>
              <a:t>a</a:t>
            </a:r>
            <a:r>
              <a:rPr lang="en-US" altLang="en-US" sz="2800" baseline="-25000"/>
              <a:t>nn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aseline="-250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Self damping elements on the diagonal</a:t>
            </a:r>
            <a:r>
              <a:rPr lang="en-US" altLang="en-US" sz="2800">
                <a:latin typeface="Symbol" pitchFamily="2" charset="2"/>
              </a:rPr>
              <a:t> a</a:t>
            </a:r>
            <a:r>
              <a:rPr lang="en-US" altLang="en-US" sz="2800" baseline="-25000"/>
              <a:t>ii  </a:t>
            </a:r>
            <a:r>
              <a:rPr lang="en-US" altLang="en-US" sz="2800"/>
              <a:t>equal  1.</a:t>
            </a:r>
            <a:endParaRPr lang="en-US" altLang="en-US" sz="2800" baseline="-250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2">
            <a:extLst>
              <a:ext uri="{FF2B5EF4-FFF2-40B4-BE49-F238E27FC236}">
                <a16:creationId xmlns:a16="http://schemas.microsoft.com/office/drawing/2014/main" id="{6E53014A-0212-8749-87EF-2315805CB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4663"/>
            <a:ext cx="8763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b="1"/>
              <a:t>Mutualism Equations</a:t>
            </a:r>
            <a:r>
              <a:rPr lang="en-US" altLang="en-US" sz="2400" b="1"/>
              <a:t> (pp. 234-235, Chapter 11)</a:t>
            </a:r>
            <a:endParaRPr lang="en-US" altLang="en-US" sz="2800" b="1"/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b="1" i="1"/>
              <a:t>dN</a:t>
            </a:r>
            <a:r>
              <a:rPr lang="en-US" altLang="en-US" sz="2800" b="1" i="1" baseline="-25000"/>
              <a:t>1  </a:t>
            </a:r>
            <a:r>
              <a:rPr lang="en-US" altLang="en-US" sz="2800" b="1" i="1"/>
              <a:t>/dt   =   r</a:t>
            </a:r>
            <a:r>
              <a:rPr lang="en-US" altLang="en-US" sz="2800" b="1" i="1" baseline="-25000"/>
              <a:t>1  </a:t>
            </a:r>
            <a:r>
              <a:rPr lang="en-US" altLang="en-US" sz="2800" b="1" i="1"/>
              <a:t>N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({X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–  N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+  </a:t>
            </a:r>
            <a:r>
              <a:rPr lang="en-US" altLang="en-US" sz="2800" b="1" i="1">
                <a:latin typeface="Symbol" pitchFamily="2" charset="2"/>
              </a:rPr>
              <a:t>a</a:t>
            </a:r>
            <a:r>
              <a:rPr lang="en-US" altLang="en-US" sz="2800" b="1" i="1" baseline="-25000"/>
              <a:t>12</a:t>
            </a:r>
            <a:r>
              <a:rPr lang="en-US" altLang="en-US" sz="2800" b="1" i="1"/>
              <a:t>  N</a:t>
            </a:r>
            <a:r>
              <a:rPr lang="en-US" altLang="en-US" sz="2800" b="1" i="1" baseline="-25000"/>
              <a:t>2 </a:t>
            </a:r>
            <a:r>
              <a:rPr lang="en-US" altLang="en-US" sz="2800" b="1" i="1"/>
              <a:t>}/X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)</a:t>
            </a:r>
            <a:br>
              <a:rPr lang="en-US" altLang="en-US" sz="2800" b="1" i="1"/>
            </a:br>
            <a:r>
              <a:rPr lang="en-US" altLang="en-US" sz="2800" b="1" i="1"/>
              <a:t>dN</a:t>
            </a:r>
            <a:r>
              <a:rPr lang="en-US" altLang="en-US" sz="2800" b="1" i="1" baseline="-25000"/>
              <a:t>2  </a:t>
            </a:r>
            <a:r>
              <a:rPr lang="en-US" altLang="en-US" sz="2800" b="1" i="1"/>
              <a:t>/dt   =   r</a:t>
            </a:r>
            <a:r>
              <a:rPr lang="en-US" altLang="en-US" sz="2800" b="1" i="1" baseline="-25000"/>
              <a:t>2  </a:t>
            </a:r>
            <a:r>
              <a:rPr lang="en-US" altLang="en-US" sz="2800" b="1" i="1"/>
              <a:t>N</a:t>
            </a:r>
            <a:r>
              <a:rPr lang="en-US" altLang="en-US" sz="2800" b="1" i="1" baseline="-25000"/>
              <a:t>2 </a:t>
            </a:r>
            <a:r>
              <a:rPr lang="en-US" altLang="en-US" sz="2800" b="1" i="1"/>
              <a:t> ({X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  –  N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  +  </a:t>
            </a:r>
            <a:r>
              <a:rPr lang="en-US" altLang="en-US" sz="2800" b="1" i="1">
                <a:latin typeface="Symbol" pitchFamily="2" charset="2"/>
              </a:rPr>
              <a:t>a</a:t>
            </a:r>
            <a:r>
              <a:rPr lang="en-US" altLang="en-US" sz="2800" b="1" i="1" baseline="-25000"/>
              <a:t>21</a:t>
            </a:r>
            <a:r>
              <a:rPr lang="en-US" altLang="en-US" sz="2800" b="1" i="1"/>
              <a:t>  N</a:t>
            </a:r>
            <a:r>
              <a:rPr lang="en-US" altLang="en-US" sz="2800" b="1" i="1" baseline="-25000"/>
              <a:t>1 </a:t>
            </a:r>
            <a:r>
              <a:rPr lang="en-US" altLang="en-US" sz="2800" b="1" i="1"/>
              <a:t>}/X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)</a:t>
            </a:r>
            <a:br>
              <a:rPr lang="en-US" altLang="en-US" sz="2800" b="1" i="1"/>
            </a:br>
            <a:br>
              <a:rPr lang="en-US" altLang="en-US" sz="2800" b="1" i="1"/>
            </a:br>
            <a:r>
              <a:rPr lang="en-US" altLang="en-US" sz="2800" b="1" i="1"/>
              <a:t> (X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– N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+ </a:t>
            </a:r>
            <a:r>
              <a:rPr lang="en-US" altLang="en-US" sz="2800" b="1" i="1">
                <a:latin typeface="Symbol" pitchFamily="2" charset="2"/>
              </a:rPr>
              <a:t>a</a:t>
            </a:r>
            <a:r>
              <a:rPr lang="en-US" altLang="en-US" sz="2800" b="1" i="1" baseline="-25000"/>
              <a:t>12  </a:t>
            </a:r>
            <a:r>
              <a:rPr lang="en-US" altLang="en-US" sz="2800" b="1" i="1"/>
              <a:t>N</a:t>
            </a:r>
            <a:r>
              <a:rPr lang="en-US" altLang="en-US" sz="2800" b="1" i="1" baseline="-25000"/>
              <a:t>2  </a:t>
            </a:r>
            <a:r>
              <a:rPr lang="en-US" altLang="en-US" sz="2800" b="1" i="1"/>
              <a:t>)/X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= </a:t>
            </a:r>
            <a:r>
              <a:rPr lang="en-US" altLang="en-US" sz="2800" b="1"/>
              <a:t>0</a:t>
            </a:r>
            <a:r>
              <a:rPr lang="en-US" altLang="en-US" sz="2800" b="1" i="1"/>
              <a:t>  </a:t>
            </a:r>
            <a:r>
              <a:rPr lang="en-US" altLang="en-US" sz="2800" b="1"/>
              <a:t>when</a:t>
            </a:r>
            <a:r>
              <a:rPr lang="en-US" altLang="en-US" sz="2800" b="1" i="1"/>
              <a:t>   N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= X</a:t>
            </a:r>
            <a:r>
              <a:rPr lang="en-US" altLang="en-US" sz="2800" b="1" i="1" baseline="-25000"/>
              <a:t>1</a:t>
            </a:r>
            <a:r>
              <a:rPr lang="en-US" altLang="en-US" sz="2800" b="1" i="1"/>
              <a:t>  + </a:t>
            </a:r>
            <a:r>
              <a:rPr lang="en-US" altLang="en-US" sz="2800" b="1" i="1">
                <a:latin typeface="Symbol" pitchFamily="2" charset="2"/>
              </a:rPr>
              <a:t>a</a:t>
            </a:r>
            <a:r>
              <a:rPr lang="en-US" altLang="en-US" sz="2800" b="1" i="1" baseline="-25000"/>
              <a:t>12  </a:t>
            </a:r>
            <a:r>
              <a:rPr lang="en-US" altLang="en-US" sz="2800" b="1" i="1"/>
              <a:t>N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          </a:t>
            </a:r>
            <a:br>
              <a:rPr lang="en-US" altLang="en-US" sz="2800" b="1" i="1"/>
            </a:br>
            <a:r>
              <a:rPr lang="en-US" altLang="en-US" sz="2800" b="1" i="1"/>
              <a:t> (X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  – N</a:t>
            </a:r>
            <a:r>
              <a:rPr lang="en-US" altLang="en-US" sz="2800" b="1" i="1" baseline="-25000"/>
              <a:t>2   </a:t>
            </a:r>
            <a:r>
              <a:rPr lang="en-US" altLang="en-US" sz="2800" b="1" i="1"/>
              <a:t>+ </a:t>
            </a:r>
            <a:r>
              <a:rPr lang="en-US" altLang="en-US" sz="2800" b="1" i="1">
                <a:latin typeface="Symbol" pitchFamily="2" charset="2"/>
              </a:rPr>
              <a:t>a</a:t>
            </a:r>
            <a:r>
              <a:rPr lang="en-US" altLang="en-US" sz="2800" b="1" i="1" baseline="-25000"/>
              <a:t>21  </a:t>
            </a:r>
            <a:r>
              <a:rPr lang="en-US" altLang="en-US" sz="2800" b="1" i="1"/>
              <a:t>N</a:t>
            </a:r>
            <a:r>
              <a:rPr lang="en-US" altLang="en-US" sz="2800" b="1" i="1" baseline="-25000"/>
              <a:t>1  </a:t>
            </a:r>
            <a:r>
              <a:rPr lang="en-US" altLang="en-US" sz="2800" b="1" i="1"/>
              <a:t>)/X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  = </a:t>
            </a:r>
            <a:r>
              <a:rPr lang="en-US" altLang="en-US" sz="2800" b="1"/>
              <a:t>0</a:t>
            </a:r>
            <a:r>
              <a:rPr lang="en-US" altLang="en-US" sz="2800" b="1" i="1"/>
              <a:t>  </a:t>
            </a:r>
            <a:r>
              <a:rPr lang="en-US" altLang="en-US" sz="2800" b="1"/>
              <a:t>when </a:t>
            </a:r>
            <a:r>
              <a:rPr lang="en-US" altLang="en-US" sz="2800" b="1" i="1"/>
              <a:t>  N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  = X</a:t>
            </a:r>
            <a:r>
              <a:rPr lang="en-US" altLang="en-US" sz="2800" b="1" i="1" baseline="-25000"/>
              <a:t>2</a:t>
            </a:r>
            <a:r>
              <a:rPr lang="en-US" altLang="en-US" sz="2800" b="1" i="1"/>
              <a:t>  + </a:t>
            </a:r>
            <a:r>
              <a:rPr lang="en-US" altLang="en-US" sz="2800" b="1" i="1">
                <a:latin typeface="Symbol" pitchFamily="2" charset="2"/>
              </a:rPr>
              <a:t>a</a:t>
            </a:r>
            <a:r>
              <a:rPr lang="en-US" altLang="en-US" sz="2800" b="1" i="1" baseline="-25000"/>
              <a:t>21  </a:t>
            </a:r>
            <a:r>
              <a:rPr lang="en-US" altLang="en-US" sz="2800" b="1" i="1"/>
              <a:t>N</a:t>
            </a:r>
            <a:r>
              <a:rPr lang="en-US" altLang="en-US" sz="2800" b="1" i="1" baseline="-25000"/>
              <a:t>1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800" b="1" i="1" baseline="-2500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If </a:t>
            </a:r>
            <a:r>
              <a:rPr lang="en-US" altLang="en-US" sz="2000" i="1"/>
              <a:t>X</a:t>
            </a:r>
            <a:r>
              <a:rPr lang="en-US" altLang="en-US" sz="2000" baseline="-25000"/>
              <a:t>1</a:t>
            </a:r>
            <a:r>
              <a:rPr lang="en-US" altLang="en-US" sz="2000"/>
              <a:t>  and </a:t>
            </a:r>
            <a:r>
              <a:rPr lang="en-US" altLang="en-US" sz="2000" i="1"/>
              <a:t>X</a:t>
            </a:r>
            <a:r>
              <a:rPr lang="en-US" altLang="en-US" sz="2000" baseline="-25000"/>
              <a:t>2  </a:t>
            </a:r>
            <a:r>
              <a:rPr lang="en-US" altLang="en-US" sz="2000"/>
              <a:t>are positive and </a:t>
            </a:r>
            <a:r>
              <a:rPr lang="en-US" altLang="en-US" sz="2000">
                <a:latin typeface="Symbol" pitchFamily="2" charset="2"/>
              </a:rPr>
              <a:t>a</a:t>
            </a:r>
            <a:r>
              <a:rPr lang="en-US" altLang="en-US" sz="2000" baseline="-25000"/>
              <a:t>12 </a:t>
            </a:r>
            <a:r>
              <a:rPr lang="en-US" altLang="en-US" sz="2000"/>
              <a:t> and </a:t>
            </a:r>
            <a:r>
              <a:rPr lang="en-US" altLang="en-US" sz="2000">
                <a:latin typeface="Symbol" pitchFamily="2" charset="2"/>
              </a:rPr>
              <a:t>a</a:t>
            </a:r>
            <a:r>
              <a:rPr lang="en-US" altLang="en-US" sz="2000" baseline="-25000"/>
              <a:t>21 </a:t>
            </a:r>
            <a:r>
              <a:rPr lang="en-US" altLang="en-US" sz="2000"/>
              <a:t> are chosen so that isoclines cross,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a stable joint equilibrium exists.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Intraspecific self damping must be stronger than interspecific positive mutualistic effects.</a:t>
            </a:r>
            <a:endParaRPr lang="en-US" altLang="en-US" sz="2800" b="1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>
            <a:extLst>
              <a:ext uri="{FF2B5EF4-FFF2-40B4-BE49-F238E27FC236}">
                <a16:creationId xmlns:a16="http://schemas.microsoft.com/office/drawing/2014/main" id="{2118C61F-4DCC-2C4A-AB1B-B8D14E70E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8300"/>
            <a:ext cx="74676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Box 1">
            <a:extLst>
              <a:ext uri="{FF2B5EF4-FFF2-40B4-BE49-F238E27FC236}">
                <a16:creationId xmlns:a16="http://schemas.microsoft.com/office/drawing/2014/main" id="{EB3259AA-2AF4-C449-AA46-08E60167A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5032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N</a:t>
            </a:r>
            <a:r>
              <a:rPr lang="en-US" altLang="en-US" sz="1600" b="1" baseline="-25000">
                <a:solidFill>
                  <a:srgbClr val="FF0000"/>
                </a:solidFill>
              </a:rPr>
              <a:t>1</a:t>
            </a:r>
            <a:r>
              <a:rPr lang="en-US" altLang="en-US" sz="1600" b="1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AC809873-7289-DB46-9F46-2B8485F05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048000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N</a:t>
            </a:r>
            <a:r>
              <a:rPr lang="en-US" altLang="en-US" sz="1800" b="1" baseline="-25000">
                <a:solidFill>
                  <a:srgbClr val="FF0000"/>
                </a:solidFill>
              </a:rPr>
              <a:t>2</a:t>
            </a:r>
            <a:r>
              <a:rPr lang="en-US" altLang="en-US" sz="1800" b="1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B4BCECF1-5B7A-8E4C-9D51-7E86EF396247}"/>
              </a:ext>
            </a:extLst>
          </p:cNvPr>
          <p:cNvSpPr>
            <a:spLocks noChangeShapeType="1"/>
          </p:cNvSpPr>
          <p:nvPr/>
        </p:nvSpPr>
        <p:spPr bwMode="auto">
          <a:xfrm rot="60000" flipV="1">
            <a:off x="1646238" y="3248025"/>
            <a:ext cx="3230562" cy="2857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55360960-22D1-CD4E-8A0A-42AE78F843F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559968" y="4593432"/>
            <a:ext cx="2633663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70662" name="Rectangle 3">
            <a:extLst>
              <a:ext uri="{FF2B5EF4-FFF2-40B4-BE49-F238E27FC236}">
                <a16:creationId xmlns:a16="http://schemas.microsoft.com/office/drawing/2014/main" id="{F82FF1B0-1D84-6C40-B1D5-A8F7E3A4E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167063"/>
            <a:ext cx="344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EA3C2AD8-5C30-7F41-A724-0F238255C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0" y="3810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  <a:cs typeface="+mj-cs"/>
              </a:rPr>
              <a:t>Competitive Exclusion</a:t>
            </a:r>
            <a:endParaRPr lang="en-US">
              <a:cs typeface="+mj-cs"/>
            </a:endParaRPr>
          </a:p>
        </p:txBody>
      </p:sp>
      <p:sp>
        <p:nvSpPr>
          <p:cNvPr id="19458" name="Text Box 4">
            <a:extLst>
              <a:ext uri="{FF2B5EF4-FFF2-40B4-BE49-F238E27FC236}">
                <a16:creationId xmlns:a16="http://schemas.microsoft.com/office/drawing/2014/main" id="{6A9E9B3E-19EA-C548-B60C-1B86B7DF8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124200"/>
            <a:ext cx="1927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Georgii F. Gause</a:t>
            </a:r>
            <a:endParaRPr lang="en-US" altLang="en-US" sz="2400"/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7881B2BD-C2CA-BD41-998F-280CA9735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52400"/>
            <a:ext cx="21812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P">
            <a:extLst>
              <a:ext uri="{FF2B5EF4-FFF2-40B4-BE49-F238E27FC236}">
                <a16:creationId xmlns:a16="http://schemas.microsoft.com/office/drawing/2014/main" id="{9493DE07-FA1B-0846-8B73-429242D6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8950"/>
            <a:ext cx="1752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P">
            <a:extLst>
              <a:ext uri="{FF2B5EF4-FFF2-40B4-BE49-F238E27FC236}">
                <a16:creationId xmlns:a16="http://schemas.microsoft.com/office/drawing/2014/main" id="{73BFE553-1A00-8548-B528-5F066DC4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19050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>
            <a:extLst>
              <a:ext uri="{FF2B5EF4-FFF2-40B4-BE49-F238E27FC236}">
                <a16:creationId xmlns:a16="http://schemas.microsoft.com/office/drawing/2014/main" id="{1DB6E237-DFB2-3F47-875C-A9ED3B05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288"/>
            <a:ext cx="739140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Mutualism-Isoclines-2.jpg">
            <a:extLst>
              <a:ext uri="{FF2B5EF4-FFF2-40B4-BE49-F238E27FC236}">
                <a16:creationId xmlns:a16="http://schemas.microsoft.com/office/drawing/2014/main" id="{E3596508-A186-874F-A28E-AEE7F6AB9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77838"/>
            <a:ext cx="6818312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6">
            <a:extLst>
              <a:ext uri="{FF2B5EF4-FFF2-40B4-BE49-F238E27FC236}">
                <a16:creationId xmlns:a16="http://schemas.microsoft.com/office/drawing/2014/main" id="{48B333D2-8570-144F-8708-E8FD74ACAE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1524000"/>
            <a:ext cx="1981200" cy="1752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72707" name="TextBox 1">
            <a:extLst>
              <a:ext uri="{FF2B5EF4-FFF2-40B4-BE49-F238E27FC236}">
                <a16:creationId xmlns:a16="http://schemas.microsoft.com/office/drawing/2014/main" id="{503720AC-1366-EB4F-BF61-2A7555E24563}"/>
              </a:ext>
            </a:extLst>
          </p:cNvPr>
          <p:cNvSpPr txBox="1">
            <a:spLocks noChangeArrowheads="1"/>
          </p:cNvSpPr>
          <p:nvPr/>
        </p:nvSpPr>
        <p:spPr bwMode="auto">
          <a:xfrm rot="-7932601">
            <a:off x="6442075" y="1328738"/>
            <a:ext cx="293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  <a:latin typeface="Abadi MT Condensed Light" panose="020B0306030101010103" pitchFamily="34" charset="77"/>
              </a:rPr>
              <a:t>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D9C68711-1D01-0E4E-8EFB-AACBDCC0D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       Evidence of Competition in Nature</a:t>
            </a: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800" b="1">
                <a:solidFill>
                  <a:schemeClr val="tx1"/>
                </a:solidFill>
              </a:rPr>
              <a:t>	often circumstantial</a:t>
            </a:r>
            <a:br>
              <a:rPr lang="en-US" altLang="en-US" sz="2800" b="1">
                <a:solidFill>
                  <a:schemeClr val="tx1"/>
                </a:solidFill>
              </a:rPr>
            </a:br>
            <a:br>
              <a:rPr lang="en-US" altLang="en-US" sz="2800" b="1">
                <a:solidFill>
                  <a:schemeClr val="tx1"/>
                </a:solidFill>
              </a:rPr>
            </a:br>
            <a:r>
              <a:rPr lang="en-US" altLang="en-US" sz="2800" b="1">
                <a:solidFill>
                  <a:schemeClr val="tx1"/>
                </a:solidFill>
              </a:rPr>
              <a:t>	</a:t>
            </a:r>
            <a:r>
              <a:rPr lang="en-US" altLang="en-US" sz="2600" b="1">
                <a:solidFill>
                  <a:schemeClr val="tx1"/>
                </a:solidFill>
              </a:rPr>
              <a:t>1. Resource partitioning among closely-related</a:t>
            </a:r>
            <a:br>
              <a:rPr lang="en-US" altLang="en-US" sz="2600" b="1">
                <a:solidFill>
                  <a:schemeClr val="tx1"/>
                </a:solidFill>
              </a:rPr>
            </a:br>
            <a:r>
              <a:rPr lang="en-US" altLang="en-US" sz="2600" b="1">
                <a:solidFill>
                  <a:schemeClr val="tx1"/>
                </a:solidFill>
              </a:rPr>
              <a:t>	    sympatric congeneric species</a:t>
            </a:r>
            <a:br>
              <a:rPr lang="en-US" altLang="en-US" sz="2600" b="1">
                <a:solidFill>
                  <a:schemeClr val="tx1"/>
                </a:solidFill>
              </a:rPr>
            </a:br>
            <a:r>
              <a:rPr lang="en-US" altLang="en-US" sz="2600" b="1">
                <a:solidFill>
                  <a:schemeClr val="tx1"/>
                </a:solidFill>
              </a:rPr>
              <a:t>	    (food, place, and time niches)</a:t>
            </a:r>
            <a:br>
              <a:rPr lang="en-US" altLang="en-US" sz="2600" b="1">
                <a:solidFill>
                  <a:schemeClr val="tx1"/>
                </a:solidFill>
              </a:rPr>
            </a:br>
            <a:r>
              <a:rPr lang="en-US" altLang="en-US" sz="2600" b="1">
                <a:solidFill>
                  <a:schemeClr val="tx1"/>
                </a:solidFill>
              </a:rPr>
              <a:t>	    Complementarity of niche dimensions</a:t>
            </a:r>
            <a:br>
              <a:rPr lang="en-US" altLang="en-US" sz="2600" b="1">
                <a:solidFill>
                  <a:schemeClr val="tx1"/>
                </a:solidFill>
              </a:rPr>
            </a:br>
            <a:r>
              <a:rPr lang="en-US" altLang="en-US" sz="2600" b="1">
                <a:solidFill>
                  <a:schemeClr val="tx1"/>
                </a:solidFill>
              </a:rPr>
              <a:t>	2. Character displacement, Hutchinsonian ratios</a:t>
            </a:r>
            <a:br>
              <a:rPr lang="en-US" altLang="en-US" sz="2600" b="1">
                <a:solidFill>
                  <a:schemeClr val="tx1"/>
                </a:solidFill>
              </a:rPr>
            </a:br>
            <a:r>
              <a:rPr lang="en-US" altLang="en-US" sz="2600" b="1">
                <a:solidFill>
                  <a:schemeClr val="tx1"/>
                </a:solidFill>
              </a:rPr>
              <a:t>	</a:t>
            </a:r>
            <a:r>
              <a:rPr lang="en-US" altLang="en-US" sz="2600" b="1"/>
              <a:t>3. Incomplete biotas: niche shifts</a:t>
            </a:r>
            <a:br>
              <a:rPr lang="en-US" altLang="en-US" sz="2600" b="1"/>
            </a:br>
            <a:r>
              <a:rPr lang="en-US" altLang="en-US" sz="2600" b="1"/>
              <a:t>	4. Taxonomic composition of communities</a:t>
            </a:r>
            <a:endParaRPr lang="en-US" altLang="en-US" sz="24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545202BB-5D79-BA4C-8F5B-D835A63A9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85800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Major Foods (Percentages) of Eight Species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Cone Shells, </a:t>
            </a:r>
            <a:r>
              <a:rPr lang="en-US" altLang="en-US" sz="2400" i="1"/>
              <a:t>Conus</a:t>
            </a:r>
            <a:r>
              <a:rPr lang="en-US" altLang="en-US" sz="2400"/>
              <a:t>, on Subtidal Reefs in Hawaii</a:t>
            </a: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_____________________________________________________________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	         Gastro-  Entero-			Tere-     Other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Species                 pods     pneusts   Nereids  Eunicea     belids   Polychaetes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______________________________________________________________                                                                                                      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flavidus</a:t>
            </a:r>
            <a:r>
              <a:rPr lang="en-US" altLang="en-US" sz="1600"/>
              <a:t>		            4			  64	 32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lividus</a:t>
            </a:r>
            <a:r>
              <a:rPr lang="en-US" altLang="en-US" sz="1600"/>
              <a:t>		           61		     12	  14	 13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pennaceus</a:t>
            </a:r>
            <a:r>
              <a:rPr lang="en-US" altLang="en-US" sz="1600"/>
              <a:t>	           100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abbreviatus</a:t>
            </a:r>
            <a:r>
              <a:rPr lang="en-US" altLang="en-US" sz="1600"/>
              <a:t>			   100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ebraeus</a:t>
            </a:r>
            <a:r>
              <a:rPr lang="en-US" altLang="en-US" sz="1600"/>
              <a:t>			         15	     82	  	   3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sponsalis</a:t>
            </a:r>
            <a:r>
              <a:rPr lang="en-US" altLang="en-US" sz="1600"/>
              <a:t>		         	         46	     50		   4	       	    	   4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rattus</a:t>
            </a:r>
            <a:r>
              <a:rPr lang="en-US" altLang="en-US" sz="1600"/>
              <a:t>			         23          77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imperialis</a:t>
            </a:r>
            <a:r>
              <a:rPr lang="en-US" altLang="en-US" sz="1600"/>
              <a:t>				     27		  73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______________________________________________________________</a:t>
            </a:r>
            <a:endParaRPr lang="en-US" altLang="en-US" sz="2400"/>
          </a:p>
        </p:txBody>
      </p:sp>
      <p:pic>
        <p:nvPicPr>
          <p:cNvPr id="76802" name="Picture 3">
            <a:extLst>
              <a:ext uri="{FF2B5EF4-FFF2-40B4-BE49-F238E27FC236}">
                <a16:creationId xmlns:a16="http://schemas.microsoft.com/office/drawing/2014/main" id="{168555CD-6FCD-B441-AAC3-069D16D77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81600"/>
            <a:ext cx="8778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>
            <a:extLst>
              <a:ext uri="{FF2B5EF4-FFF2-40B4-BE49-F238E27FC236}">
                <a16:creationId xmlns:a16="http://schemas.microsoft.com/office/drawing/2014/main" id="{284E5D3A-DF4F-A841-8467-894CF987E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5181600"/>
            <a:ext cx="8366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5">
            <a:extLst>
              <a:ext uri="{FF2B5EF4-FFF2-40B4-BE49-F238E27FC236}">
                <a16:creationId xmlns:a16="http://schemas.microsoft.com/office/drawing/2014/main" id="{DA8CB486-F13C-5945-ABAB-D625B625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81600"/>
            <a:ext cx="15240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6">
            <a:extLst>
              <a:ext uri="{FF2B5EF4-FFF2-40B4-BE49-F238E27FC236}">
                <a16:creationId xmlns:a16="http://schemas.microsoft.com/office/drawing/2014/main" id="{EC7AF5D6-FA1E-984E-BCAE-FC662FE2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81600"/>
            <a:ext cx="15240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7">
            <a:extLst>
              <a:ext uri="{FF2B5EF4-FFF2-40B4-BE49-F238E27FC236}">
                <a16:creationId xmlns:a16="http://schemas.microsoft.com/office/drawing/2014/main" id="{8C5E9CFE-088B-624A-9C57-80F1FC06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81600"/>
            <a:ext cx="16002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8">
            <a:extLst>
              <a:ext uri="{FF2B5EF4-FFF2-40B4-BE49-F238E27FC236}">
                <a16:creationId xmlns:a16="http://schemas.microsoft.com/office/drawing/2014/main" id="{1FAC7812-4017-2740-81AB-792CFB055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81600"/>
            <a:ext cx="1600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9">
            <a:extLst>
              <a:ext uri="{FF2B5EF4-FFF2-40B4-BE49-F238E27FC236}">
                <a16:creationId xmlns:a16="http://schemas.microsoft.com/office/drawing/2014/main" id="{3EB94E81-7182-8546-AA3E-741E8B14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99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10" descr="Kohn">
            <a:extLst>
              <a:ext uri="{FF2B5EF4-FFF2-40B4-BE49-F238E27FC236}">
                <a16:creationId xmlns:a16="http://schemas.microsoft.com/office/drawing/2014/main" id="{1A37E916-2EE5-884A-B358-6DD871C5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28600"/>
            <a:ext cx="1857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0" name="Text Box 11">
            <a:extLst>
              <a:ext uri="{FF2B5EF4-FFF2-40B4-BE49-F238E27FC236}">
                <a16:creationId xmlns:a16="http://schemas.microsoft.com/office/drawing/2014/main" id="{DBDF79D1-4282-004E-B019-BCEB79DAF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5" y="2819400"/>
            <a:ext cx="16668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Alan J. Kohn</a:t>
            </a:r>
            <a:endParaRPr lang="en-US" altLang="en-US" sz="2400"/>
          </a:p>
        </p:txBody>
      </p:sp>
      <p:sp>
        <p:nvSpPr>
          <p:cNvPr id="76811" name="TextBox 1">
            <a:extLst>
              <a:ext uri="{FF2B5EF4-FFF2-40B4-BE49-F238E27FC236}">
                <a16:creationId xmlns:a16="http://schemas.microsoft.com/office/drawing/2014/main" id="{12A585ED-472D-614C-8F27-EE2C53E55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4484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Resource Matrix (</a:t>
            </a:r>
            <a:r>
              <a:rPr lang="en-US" altLang="en-US" b="1" i="1"/>
              <a:t>m</a:t>
            </a:r>
            <a:r>
              <a:rPr lang="en-US" altLang="en-US" b="1"/>
              <a:t> x </a:t>
            </a:r>
            <a:r>
              <a:rPr lang="en-US" altLang="en-US" b="1" i="1"/>
              <a:t>n</a:t>
            </a:r>
            <a:r>
              <a:rPr lang="en-US" altLang="en-US" b="1"/>
              <a:t>)</a:t>
            </a:r>
          </a:p>
        </p:txBody>
      </p:sp>
      <p:pic>
        <p:nvPicPr>
          <p:cNvPr id="76812" name="Picture 2" descr="conus.tiff">
            <a:extLst>
              <a:ext uri="{FF2B5EF4-FFF2-40B4-BE49-F238E27FC236}">
                <a16:creationId xmlns:a16="http://schemas.microsoft.com/office/drawing/2014/main" id="{D6D12A3F-D607-C14C-9350-A159F04AB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505200"/>
            <a:ext cx="30511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3" name="TextBox 1">
            <a:extLst>
              <a:ext uri="{FF2B5EF4-FFF2-40B4-BE49-F238E27FC236}">
                <a16:creationId xmlns:a16="http://schemas.microsoft.com/office/drawing/2014/main" id="{BC60C214-7D19-E346-A013-305AAE9C9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2672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Radula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E38B3FF3-9DD1-AF4F-9C26-CD6E2D0E7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85800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Major Foods (Percentages) of Eight Species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Cone Shells, </a:t>
            </a:r>
            <a:r>
              <a:rPr lang="en-US" altLang="en-US" sz="2400" i="1"/>
              <a:t>Conus</a:t>
            </a:r>
            <a:r>
              <a:rPr lang="en-US" altLang="en-US" sz="2400"/>
              <a:t>, on Subtidal Reefs in Hawaii</a:t>
            </a:r>
            <a:endParaRPr lang="en-US" altLang="en-US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_____________________________________________________________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	         Gastro-  Entero-			Tere-     Other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Species                 pods     pneusts   Nereids  Eunicea     belids   Polychaetes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______________________________________________________________                                                                                                      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flavidus</a:t>
            </a:r>
            <a:r>
              <a:rPr lang="en-US" altLang="en-US" sz="1600"/>
              <a:t>		            4			  64	 32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lividus</a:t>
            </a:r>
            <a:r>
              <a:rPr lang="en-US" altLang="en-US" sz="1600"/>
              <a:t>		           61		     12	  14	 13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CB2913"/>
                </a:solidFill>
              </a:rPr>
              <a:t>pennaceus</a:t>
            </a:r>
            <a:r>
              <a:rPr lang="en-US" altLang="en-US" sz="1600">
                <a:solidFill>
                  <a:srgbClr val="CB2913"/>
                </a:solidFill>
              </a:rPr>
              <a:t>	           100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CB2913"/>
                </a:solidFill>
              </a:rPr>
              <a:t>abbreviatus</a:t>
            </a:r>
            <a:r>
              <a:rPr lang="en-US" altLang="en-US" sz="1600">
                <a:solidFill>
                  <a:srgbClr val="CB2913"/>
                </a:solidFill>
              </a:rPr>
              <a:t>	</a:t>
            </a:r>
            <a:r>
              <a:rPr lang="en-US" altLang="en-US" sz="1600"/>
              <a:t>		   </a:t>
            </a:r>
            <a:r>
              <a:rPr lang="en-US" altLang="en-US" sz="1600">
                <a:solidFill>
                  <a:srgbClr val="CB2913"/>
                </a:solidFill>
              </a:rPr>
              <a:t>100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ebraeus</a:t>
            </a:r>
            <a:r>
              <a:rPr lang="en-US" altLang="en-US" sz="1600"/>
              <a:t>			         15	     82	  	   3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sponsalis</a:t>
            </a:r>
            <a:r>
              <a:rPr lang="en-US" altLang="en-US" sz="1600"/>
              <a:t>		         	         46	     50		   4	       	    	   4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rattus</a:t>
            </a:r>
            <a:r>
              <a:rPr lang="en-US" altLang="en-US" sz="1600"/>
              <a:t>			         23          77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/>
              <a:t>imperialis</a:t>
            </a:r>
            <a:r>
              <a:rPr lang="en-US" altLang="en-US" sz="1600"/>
              <a:t>				     27		  73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en-US" sz="1600"/>
              <a:t>______________________________________________________________</a:t>
            </a:r>
            <a:endParaRPr lang="en-US" altLang="en-US" sz="2400"/>
          </a:p>
        </p:txBody>
      </p:sp>
      <p:pic>
        <p:nvPicPr>
          <p:cNvPr id="78850" name="Picture 3">
            <a:extLst>
              <a:ext uri="{FF2B5EF4-FFF2-40B4-BE49-F238E27FC236}">
                <a16:creationId xmlns:a16="http://schemas.microsoft.com/office/drawing/2014/main" id="{824B4F63-313F-1A44-B444-BF7F8FDDF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81600"/>
            <a:ext cx="927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>
            <a:extLst>
              <a:ext uri="{FF2B5EF4-FFF2-40B4-BE49-F238E27FC236}">
                <a16:creationId xmlns:a16="http://schemas.microsoft.com/office/drawing/2014/main" id="{33DB2BE5-32D9-E041-A512-92329F6E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5181600"/>
            <a:ext cx="8572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5">
            <a:extLst>
              <a:ext uri="{FF2B5EF4-FFF2-40B4-BE49-F238E27FC236}">
                <a16:creationId xmlns:a16="http://schemas.microsoft.com/office/drawing/2014/main" id="{C5F7ADF7-7A2F-0A43-A44C-740267D7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81600"/>
            <a:ext cx="15240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6">
            <a:extLst>
              <a:ext uri="{FF2B5EF4-FFF2-40B4-BE49-F238E27FC236}">
                <a16:creationId xmlns:a16="http://schemas.microsoft.com/office/drawing/2014/main" id="{81CED458-52C1-2B44-8B3A-9ED78A4F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81600"/>
            <a:ext cx="15240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7">
            <a:extLst>
              <a:ext uri="{FF2B5EF4-FFF2-40B4-BE49-F238E27FC236}">
                <a16:creationId xmlns:a16="http://schemas.microsoft.com/office/drawing/2014/main" id="{91CED96E-86A3-FC45-B241-CA7CFE05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81600"/>
            <a:ext cx="16002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>
            <a:extLst>
              <a:ext uri="{FF2B5EF4-FFF2-40B4-BE49-F238E27FC236}">
                <a16:creationId xmlns:a16="http://schemas.microsoft.com/office/drawing/2014/main" id="{3CDD2172-B844-A04A-9F21-F9B57E54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81600"/>
            <a:ext cx="1600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9">
            <a:extLst>
              <a:ext uri="{FF2B5EF4-FFF2-40B4-BE49-F238E27FC236}">
                <a16:creationId xmlns:a16="http://schemas.microsoft.com/office/drawing/2014/main" id="{ED6BB4B6-78EF-E04B-8B82-BD478F54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81600"/>
            <a:ext cx="99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0" descr="Kohn">
            <a:extLst>
              <a:ext uri="{FF2B5EF4-FFF2-40B4-BE49-F238E27FC236}">
                <a16:creationId xmlns:a16="http://schemas.microsoft.com/office/drawing/2014/main" id="{E7528B52-FA82-924A-8859-4F48FEE6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28600"/>
            <a:ext cx="1857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Text Box 11">
            <a:extLst>
              <a:ext uri="{FF2B5EF4-FFF2-40B4-BE49-F238E27FC236}">
                <a16:creationId xmlns:a16="http://schemas.microsoft.com/office/drawing/2014/main" id="{F02F204B-89A0-1A4B-AA9E-248265C2F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5" y="2819400"/>
            <a:ext cx="16668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Alan J. Kohn</a:t>
            </a:r>
            <a:endParaRPr lang="en-US" altLang="en-US" sz="2400"/>
          </a:p>
        </p:txBody>
      </p:sp>
      <p:sp>
        <p:nvSpPr>
          <p:cNvPr id="78859" name="TextBox 1">
            <a:extLst>
              <a:ext uri="{FF2B5EF4-FFF2-40B4-BE49-F238E27FC236}">
                <a16:creationId xmlns:a16="http://schemas.microsoft.com/office/drawing/2014/main" id="{12FFE573-8D29-504E-BB80-F0A20C3AE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4484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Resource Matrix (</a:t>
            </a:r>
            <a:r>
              <a:rPr lang="en-US" altLang="en-US" b="1" i="1"/>
              <a:t>m</a:t>
            </a:r>
            <a:r>
              <a:rPr lang="en-US" altLang="en-US" b="1"/>
              <a:t> x </a:t>
            </a:r>
            <a:r>
              <a:rPr lang="en-US" altLang="en-US" b="1" i="1"/>
              <a:t>n</a:t>
            </a:r>
            <a:r>
              <a:rPr lang="en-US" altLang="en-US" b="1"/>
              <a:t>)</a:t>
            </a:r>
          </a:p>
        </p:txBody>
      </p:sp>
      <p:pic>
        <p:nvPicPr>
          <p:cNvPr id="78860" name="Picture 2" descr="conus.tiff">
            <a:extLst>
              <a:ext uri="{FF2B5EF4-FFF2-40B4-BE49-F238E27FC236}">
                <a16:creationId xmlns:a16="http://schemas.microsoft.com/office/drawing/2014/main" id="{F829D10E-4B5A-7A4F-B100-8EF28DF1B3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505200"/>
            <a:ext cx="30511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1" name="TextBox 1">
            <a:extLst>
              <a:ext uri="{FF2B5EF4-FFF2-40B4-BE49-F238E27FC236}">
                <a16:creationId xmlns:a16="http://schemas.microsoft.com/office/drawing/2014/main" id="{32E53FF5-2308-1C47-8750-0509F88A6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2672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Radula</a:t>
            </a:r>
          </a:p>
        </p:txBody>
      </p:sp>
      <p:sp>
        <p:nvSpPr>
          <p:cNvPr id="2" name="Donut 1">
            <a:extLst>
              <a:ext uri="{FF2B5EF4-FFF2-40B4-BE49-F238E27FC236}">
                <a16:creationId xmlns:a16="http://schemas.microsoft.com/office/drawing/2014/main" id="{3DF119D3-D701-5A42-BB64-7673599DD652}"/>
              </a:ext>
            </a:extLst>
          </p:cNvPr>
          <p:cNvSpPr/>
          <p:nvPr/>
        </p:nvSpPr>
        <p:spPr bwMode="auto">
          <a:xfrm>
            <a:off x="1638300" y="3246438"/>
            <a:ext cx="533400" cy="304800"/>
          </a:xfrm>
          <a:prstGeom prst="donut">
            <a:avLst>
              <a:gd name="adj" fmla="val 0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B0DBF29E-2870-1145-A385-9F0FA9D655EB}"/>
              </a:ext>
            </a:extLst>
          </p:cNvPr>
          <p:cNvSpPr/>
          <p:nvPr/>
        </p:nvSpPr>
        <p:spPr bwMode="auto">
          <a:xfrm>
            <a:off x="3924300" y="3505200"/>
            <a:ext cx="533400" cy="304800"/>
          </a:xfrm>
          <a:prstGeom prst="donut">
            <a:avLst>
              <a:gd name="adj" fmla="val 0"/>
            </a:avLst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b="1">
              <a:ln w="6350">
                <a:solidFill>
                  <a:schemeClr val="accent2"/>
                </a:solidFill>
                <a:prstDash val="solid"/>
              </a:ln>
              <a:solidFill>
                <a:srgbClr val="CB2913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>
            <a:extLst>
              <a:ext uri="{FF2B5EF4-FFF2-40B4-BE49-F238E27FC236}">
                <a16:creationId xmlns:a16="http://schemas.microsoft.com/office/drawing/2014/main" id="{E7ED0BB9-1D9F-F243-B135-B0FC3B1F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68375"/>
            <a:ext cx="83058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3">
            <a:extLst>
              <a:ext uri="{FF2B5EF4-FFF2-40B4-BE49-F238E27FC236}">
                <a16:creationId xmlns:a16="http://schemas.microsoft.com/office/drawing/2014/main" id="{6DF533F4-E49D-B24C-91F7-8AE7B5E4B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"/>
            <a:ext cx="482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MacArthur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Warblers (</a:t>
            </a:r>
            <a:r>
              <a:rPr lang="en-US" altLang="ja-JP" sz="2400" i="1"/>
              <a:t>Dendroica</a:t>
            </a:r>
            <a:r>
              <a:rPr lang="en-US" altLang="ja-JP" sz="2400"/>
              <a:t>)</a:t>
            </a:r>
            <a:endParaRPr lang="en-US" altLang="en-US" sz="2400"/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64B59C9A-9D78-7D40-8F03-279F3C0D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0716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>
            <a:extLst>
              <a:ext uri="{FF2B5EF4-FFF2-40B4-BE49-F238E27FC236}">
                <a16:creationId xmlns:a16="http://schemas.microsoft.com/office/drawing/2014/main" id="{B47272AA-F5CE-384F-989A-F3F949AA2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14600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/>
              <a:t> Robert H. MacArthur</a:t>
            </a:r>
            <a:endParaRPr lang="en-US" altLang="en-US" sz="2400"/>
          </a:p>
        </p:txBody>
      </p:sp>
      <p:pic>
        <p:nvPicPr>
          <p:cNvPr id="80901" name="Picture 6">
            <a:extLst>
              <a:ext uri="{FF2B5EF4-FFF2-40B4-BE49-F238E27FC236}">
                <a16:creationId xmlns:a16="http://schemas.microsoft.com/office/drawing/2014/main" id="{F4610110-6FB7-C04F-9F57-8DEFAC4F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71600"/>
            <a:ext cx="1447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>
            <a:extLst>
              <a:ext uri="{FF2B5EF4-FFF2-40B4-BE49-F238E27FC236}">
                <a16:creationId xmlns:a16="http://schemas.microsoft.com/office/drawing/2014/main" id="{8DD29032-A4A1-E244-9166-AFB87A7E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0000">
            <a:off x="4052888" y="1457325"/>
            <a:ext cx="9906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>
            <a:extLst>
              <a:ext uri="{FF2B5EF4-FFF2-40B4-BE49-F238E27FC236}">
                <a16:creationId xmlns:a16="http://schemas.microsoft.com/office/drawing/2014/main" id="{CDE44448-2EE6-5D4F-B91E-70D2ABAC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05200"/>
            <a:ext cx="1200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9">
            <a:extLst>
              <a:ext uri="{FF2B5EF4-FFF2-40B4-BE49-F238E27FC236}">
                <a16:creationId xmlns:a16="http://schemas.microsoft.com/office/drawing/2014/main" id="{5C6572F1-994B-4B4E-B8E5-CABB0E18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0000">
            <a:off x="2743200" y="4419600"/>
            <a:ext cx="990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10">
            <a:extLst>
              <a:ext uri="{FF2B5EF4-FFF2-40B4-BE49-F238E27FC236}">
                <a16:creationId xmlns:a16="http://schemas.microsoft.com/office/drawing/2014/main" id="{497CD36D-B8F1-1941-B960-7F6CD9B1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5453063" y="4419600"/>
            <a:ext cx="80168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6" name="Rectangle 12">
            <a:extLst>
              <a:ext uri="{FF2B5EF4-FFF2-40B4-BE49-F238E27FC236}">
                <a16:creationId xmlns:a16="http://schemas.microsoft.com/office/drawing/2014/main" id="{A55E25B7-55A1-6A42-8588-3E7209B0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2057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>
            <a:extLst>
              <a:ext uri="{FF2B5EF4-FFF2-40B4-BE49-F238E27FC236}">
                <a16:creationId xmlns:a16="http://schemas.microsoft.com/office/drawing/2014/main" id="{BBC9EB01-681D-704F-B853-2E2C4513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3">
            <a:extLst>
              <a:ext uri="{FF2B5EF4-FFF2-40B4-BE49-F238E27FC236}">
                <a16:creationId xmlns:a16="http://schemas.microsoft.com/office/drawing/2014/main" id="{885ACC25-CA19-EC4B-8C11-DE7FA2B3E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6688"/>
            <a:ext cx="8686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 Time of Activity        Seasonal changes in activity times</a:t>
            </a:r>
            <a:endParaRPr lang="en-US" altLang="en-US" sz="2400"/>
          </a:p>
        </p:txBody>
      </p:sp>
      <p:pic>
        <p:nvPicPr>
          <p:cNvPr id="82947" name="Picture 4">
            <a:extLst>
              <a:ext uri="{FF2B5EF4-FFF2-40B4-BE49-F238E27FC236}">
                <a16:creationId xmlns:a16="http://schemas.microsoft.com/office/drawing/2014/main" id="{60834DC3-54A4-9245-876E-2F3DDAFAA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264953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Ctenotus_calurus">
            <a:extLst>
              <a:ext uri="{FF2B5EF4-FFF2-40B4-BE49-F238E27FC236}">
                <a16:creationId xmlns:a16="http://schemas.microsoft.com/office/drawing/2014/main" id="{F998A0CE-2BD7-4C4C-B54E-E78FC5CF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32004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6">
            <a:extLst>
              <a:ext uri="{FF2B5EF4-FFF2-40B4-BE49-F238E27FC236}">
                <a16:creationId xmlns:a16="http://schemas.microsoft.com/office/drawing/2014/main" id="{87BBF046-CBAD-5C44-8DDD-73E944EBF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6324600"/>
            <a:ext cx="698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i="1"/>
              <a:t>Ctenotus calurus</a:t>
            </a:r>
            <a:r>
              <a:rPr lang="en-US" altLang="en-US" sz="2400"/>
              <a:t>		    </a:t>
            </a:r>
            <a:r>
              <a:rPr lang="en-US" altLang="en-US" sz="2400" i="1"/>
              <a:t>Ctenophorus isolepis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>
            <a:extLst>
              <a:ext uri="{FF2B5EF4-FFF2-40B4-BE49-F238E27FC236}">
                <a16:creationId xmlns:a16="http://schemas.microsoft.com/office/drawing/2014/main" id="{33DA1059-D33D-454C-8208-56798AB3D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4625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4">
            <a:extLst>
              <a:ext uri="{FF2B5EF4-FFF2-40B4-BE49-F238E27FC236}">
                <a16:creationId xmlns:a16="http://schemas.microsoft.com/office/drawing/2014/main" id="{2897C905-7C94-394A-A99E-F1AAF5DE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532063"/>
            <a:ext cx="2579687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5">
            <a:extLst>
              <a:ext uri="{FF2B5EF4-FFF2-40B4-BE49-F238E27FC236}">
                <a16:creationId xmlns:a16="http://schemas.microsoft.com/office/drawing/2014/main" id="{52AA58B1-81B6-3340-8570-C9B4D8C6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947738"/>
            <a:ext cx="2606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7">
            <a:extLst>
              <a:ext uri="{FF2B5EF4-FFF2-40B4-BE49-F238E27FC236}">
                <a16:creationId xmlns:a16="http://schemas.microsoft.com/office/drawing/2014/main" id="{2263F832-3B68-B544-8335-99E697BE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25527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8">
            <a:extLst>
              <a:ext uri="{FF2B5EF4-FFF2-40B4-BE49-F238E27FC236}">
                <a16:creationId xmlns:a16="http://schemas.microsoft.com/office/drawing/2014/main" id="{CA4F2F3D-2CE2-6B43-8DED-D274C616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419600"/>
            <a:ext cx="26003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Box 1">
            <a:extLst>
              <a:ext uri="{FF2B5EF4-FFF2-40B4-BE49-F238E27FC236}">
                <a16:creationId xmlns:a16="http://schemas.microsoft.com/office/drawing/2014/main" id="{EBB19987-7210-E24C-9A67-6FBC15E3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57200"/>
            <a:ext cx="87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35.3 ºC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26.1 ºC</a:t>
            </a:r>
          </a:p>
        </p:txBody>
      </p:sp>
      <p:sp>
        <p:nvSpPr>
          <p:cNvPr id="84999" name="TextBox 2">
            <a:extLst>
              <a:ext uri="{FF2B5EF4-FFF2-40B4-BE49-F238E27FC236}">
                <a16:creationId xmlns:a16="http://schemas.microsoft.com/office/drawing/2014/main" id="{B11F7141-D7F9-7241-A013-E167F18E5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905000"/>
            <a:ext cx="87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39.5 ºC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27.1 ºC</a:t>
            </a:r>
          </a:p>
        </p:txBody>
      </p:sp>
      <p:sp>
        <p:nvSpPr>
          <p:cNvPr id="85000" name="TextBox 3">
            <a:extLst>
              <a:ext uri="{FF2B5EF4-FFF2-40B4-BE49-F238E27FC236}">
                <a16:creationId xmlns:a16="http://schemas.microsoft.com/office/drawing/2014/main" id="{047998B2-C984-254A-9162-131D7FFF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352800"/>
            <a:ext cx="87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39.1 ºC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29.1 ºC</a:t>
            </a:r>
          </a:p>
        </p:txBody>
      </p:sp>
      <p:sp>
        <p:nvSpPr>
          <p:cNvPr id="85001" name="TextBox 4">
            <a:extLst>
              <a:ext uri="{FF2B5EF4-FFF2-40B4-BE49-F238E27FC236}">
                <a16:creationId xmlns:a16="http://schemas.microsoft.com/office/drawing/2014/main" id="{001990BA-EF4A-CA49-AFC4-CEABB986A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800600"/>
            <a:ext cx="87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40.0 ºC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31.2 ºC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99EABC5C-B278-4E4E-8AD1-93BA2E58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70104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3">
            <a:extLst>
              <a:ext uri="{FF2B5EF4-FFF2-40B4-BE49-F238E27FC236}">
                <a16:creationId xmlns:a16="http://schemas.microsoft.com/office/drawing/2014/main" id="{56DF4619-6A02-A14E-99E5-500953BA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Complementarity of Niche Dimensions, page 276</a:t>
            </a:r>
          </a:p>
        </p:txBody>
      </p:sp>
      <p:pic>
        <p:nvPicPr>
          <p:cNvPr id="86019" name="Picture 4">
            <a:extLst>
              <a:ext uri="{FF2B5EF4-FFF2-40B4-BE49-F238E27FC236}">
                <a16:creationId xmlns:a16="http://schemas.microsoft.com/office/drawing/2014/main" id="{D988D555-98BA-4A4A-80F7-C252BC17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0"/>
            <a:ext cx="1911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5">
            <a:extLst>
              <a:ext uri="{FF2B5EF4-FFF2-40B4-BE49-F238E27FC236}">
                <a16:creationId xmlns:a16="http://schemas.microsoft.com/office/drawing/2014/main" id="{27B58099-D05C-EB4C-9AEB-5F5FD1D59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94005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Thomas W. Schoener</a:t>
            </a:r>
            <a:endParaRPr lang="en-US" altLang="en-US" sz="2000"/>
          </a:p>
        </p:txBody>
      </p:sp>
      <p:pic>
        <p:nvPicPr>
          <p:cNvPr id="86021" name="Picture 6">
            <a:extLst>
              <a:ext uri="{FF2B5EF4-FFF2-40B4-BE49-F238E27FC236}">
                <a16:creationId xmlns:a16="http://schemas.microsoft.com/office/drawing/2014/main" id="{24988857-3142-A747-A7EE-F0583D838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27003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7">
            <a:extLst>
              <a:ext uri="{FF2B5EF4-FFF2-40B4-BE49-F238E27FC236}">
                <a16:creationId xmlns:a16="http://schemas.microsoft.com/office/drawing/2014/main" id="{6140D647-7053-264C-B4A0-EA54AE05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76400"/>
            <a:ext cx="1054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Anolis</a:t>
            </a:r>
          </a:p>
        </p:txBody>
      </p:sp>
      <p:pic>
        <p:nvPicPr>
          <p:cNvPr id="86023" name="Picture 10" descr="AnolisFlipped.GIF">
            <a:extLst>
              <a:ext uri="{FF2B5EF4-FFF2-40B4-BE49-F238E27FC236}">
                <a16:creationId xmlns:a16="http://schemas.microsoft.com/office/drawing/2014/main" id="{51D3EBD5-FEBB-1B4E-93AD-E94B5BEAC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2200" y="30480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9FF21746-0EFD-E346-88F1-29D0246D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3">
            <a:extLst>
              <a:ext uri="{FF2B5EF4-FFF2-40B4-BE49-F238E27FC236}">
                <a16:creationId xmlns:a16="http://schemas.microsoft.com/office/drawing/2014/main" id="{8F26C300-8527-3949-9D17-CA022438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41525"/>
            <a:ext cx="23622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4">
            <a:extLst>
              <a:ext uri="{FF2B5EF4-FFF2-40B4-BE49-F238E27FC236}">
                <a16:creationId xmlns:a16="http://schemas.microsoft.com/office/drawing/2014/main" id="{2765A355-B65F-A348-9684-EA1EABD1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32321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5">
            <a:extLst>
              <a:ext uri="{FF2B5EF4-FFF2-40B4-BE49-F238E27FC236}">
                <a16:creationId xmlns:a16="http://schemas.microsoft.com/office/drawing/2014/main" id="{954049FE-D835-9C4A-9A70-41B197B88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391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                                                </a:t>
            </a:r>
          </a:p>
        </p:txBody>
      </p:sp>
      <p:sp>
        <p:nvSpPr>
          <p:cNvPr id="88069" name="Text Box 6">
            <a:extLst>
              <a:ext uri="{FF2B5EF4-FFF2-40B4-BE49-F238E27FC236}">
                <a16:creationId xmlns:a16="http://schemas.microsoft.com/office/drawing/2014/main" id="{1BEBC006-AEA8-F74A-A971-E3A9D9B17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8610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>
            <a:extLst>
              <a:ext uri="{FF2B5EF4-FFF2-40B4-BE49-F238E27FC236}">
                <a16:creationId xmlns:a16="http://schemas.microsoft.com/office/drawing/2014/main" id="{EBB97264-A30A-8347-8862-6E730654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7106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 Box 3">
            <a:extLst>
              <a:ext uri="{FF2B5EF4-FFF2-40B4-BE49-F238E27FC236}">
                <a16:creationId xmlns:a16="http://schemas.microsoft.com/office/drawing/2014/main" id="{BAB3ACF5-B6F8-2249-879A-ADAD3AF71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0"/>
            <a:ext cx="5341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Prey size versus predator size</a:t>
            </a:r>
          </a:p>
        </p:txBody>
      </p:sp>
      <p:sp>
        <p:nvSpPr>
          <p:cNvPr id="90115" name="TextBox 1">
            <a:extLst>
              <a:ext uri="{FF2B5EF4-FFF2-40B4-BE49-F238E27FC236}">
                <a16:creationId xmlns:a16="http://schemas.microsoft.com/office/drawing/2014/main" id="{2DCFC1DB-CD10-AD43-9C29-24F94B5F1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33600"/>
            <a:ext cx="1692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   Comb-eared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/>
              <a:t>Ctenotus</a:t>
            </a:r>
            <a:r>
              <a:rPr lang="en-US" altLang="en-US" sz="1800"/>
              <a:t> Skinks</a:t>
            </a:r>
          </a:p>
        </p:txBody>
      </p:sp>
      <p:sp>
        <p:nvSpPr>
          <p:cNvPr id="90116" name="TextBox 2">
            <a:extLst>
              <a:ext uri="{FF2B5EF4-FFF2-40B4-BE49-F238E27FC236}">
                <a16:creationId xmlns:a16="http://schemas.microsoft.com/office/drawing/2014/main" id="{EB845CDE-97AE-5F41-934B-9C13F2EDE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288" y="2160588"/>
            <a:ext cx="82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Hawks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EA3C2AD8-5C30-7F41-A724-0F238255C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0" y="3810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  <a:cs typeface="+mj-cs"/>
              </a:rPr>
              <a:t>Competitive Exclusion</a:t>
            </a:r>
            <a:endParaRPr lang="en-US">
              <a:cs typeface="+mj-cs"/>
            </a:endParaRPr>
          </a:p>
        </p:txBody>
      </p:sp>
      <p:sp>
        <p:nvSpPr>
          <p:cNvPr id="21506" name="Text Box 4">
            <a:extLst>
              <a:ext uri="{FF2B5EF4-FFF2-40B4-BE49-F238E27FC236}">
                <a16:creationId xmlns:a16="http://schemas.microsoft.com/office/drawing/2014/main" id="{E514E734-C9E3-DB4F-BAB9-EE3BD4EC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124200"/>
            <a:ext cx="1927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Georgii F. Gause</a:t>
            </a:r>
            <a:endParaRPr lang="en-US" altLang="en-US" sz="2400"/>
          </a:p>
        </p:txBody>
      </p:sp>
      <p:pic>
        <p:nvPicPr>
          <p:cNvPr id="21507" name="Picture 5">
            <a:extLst>
              <a:ext uri="{FF2B5EF4-FFF2-40B4-BE49-F238E27FC236}">
                <a16:creationId xmlns:a16="http://schemas.microsoft.com/office/drawing/2014/main" id="{54179B4E-1C66-1946-9CD4-911D82E4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52400"/>
            <a:ext cx="21812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P">
            <a:extLst>
              <a:ext uri="{FF2B5EF4-FFF2-40B4-BE49-F238E27FC236}">
                <a16:creationId xmlns:a16="http://schemas.microsoft.com/office/drawing/2014/main" id="{D40B71F9-A141-2345-B6AB-AA6C72A5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8950"/>
            <a:ext cx="1752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P">
            <a:extLst>
              <a:ext uri="{FF2B5EF4-FFF2-40B4-BE49-F238E27FC236}">
                <a16:creationId xmlns:a16="http://schemas.microsoft.com/office/drawing/2014/main" id="{30935AA1-B33E-9D4F-A866-C6B88CAF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19050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>
            <a:extLst>
              <a:ext uri="{FF2B5EF4-FFF2-40B4-BE49-F238E27FC236}">
                <a16:creationId xmlns:a16="http://schemas.microsoft.com/office/drawing/2014/main" id="{37FD7547-BED1-4E4A-B92F-4CE5150E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288"/>
            <a:ext cx="739140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>
            <a:extLst>
              <a:ext uri="{FF2B5EF4-FFF2-40B4-BE49-F238E27FC236}">
                <a16:creationId xmlns:a16="http://schemas.microsoft.com/office/drawing/2014/main" id="{293B14B3-72F5-3346-A501-0F4E9310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6200"/>
            <a:ext cx="76581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3">
            <a:extLst>
              <a:ext uri="{FF2B5EF4-FFF2-40B4-BE49-F238E27FC236}">
                <a16:creationId xmlns:a16="http://schemas.microsoft.com/office/drawing/2014/main" id="{AC244140-4A9F-8D4A-B88B-37F5F8674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7800"/>
            <a:ext cx="134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Woodpecker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   Finches</a:t>
            </a:r>
          </a:p>
        </p:txBody>
      </p:sp>
      <p:sp>
        <p:nvSpPr>
          <p:cNvPr id="92163" name="Rectangle 4">
            <a:extLst>
              <a:ext uri="{FF2B5EF4-FFF2-40B4-BE49-F238E27FC236}">
                <a16:creationId xmlns:a16="http://schemas.microsoft.com/office/drawing/2014/main" id="{AF7A8869-A2E6-AA4B-B673-3E1C7582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381000"/>
            <a:ext cx="306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52525"/>
                </a:solidFill>
              </a:rPr>
              <a:t>Galápagos</a:t>
            </a:r>
            <a:r>
              <a:rPr lang="en-US" altLang="en-US" sz="2800" b="1"/>
              <a:t> Finches</a:t>
            </a:r>
          </a:p>
        </p:txBody>
      </p:sp>
      <p:sp>
        <p:nvSpPr>
          <p:cNvPr id="92164" name="TextBox 1">
            <a:extLst>
              <a:ext uri="{FF2B5EF4-FFF2-40B4-BE49-F238E27FC236}">
                <a16:creationId xmlns:a16="http://schemas.microsoft.com/office/drawing/2014/main" id="{4C5F5649-4D4C-1D4B-AD3C-7409933AC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724400"/>
            <a:ext cx="1193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Cocos Isand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>
            <a:extLst>
              <a:ext uri="{FF2B5EF4-FFF2-40B4-BE49-F238E27FC236}">
                <a16:creationId xmlns:a16="http://schemas.microsoft.com/office/drawing/2014/main" id="{DE0356C1-4C4D-E842-9E2D-6B772BD4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13100"/>
            <a:ext cx="36052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4">
            <a:extLst>
              <a:ext uri="{FF2B5EF4-FFF2-40B4-BE49-F238E27FC236}">
                <a16:creationId xmlns:a16="http://schemas.microsoft.com/office/drawing/2014/main" id="{F755F4EE-A31E-4847-88F9-75B5477D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52400"/>
            <a:ext cx="3578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8">
            <a:extLst>
              <a:ext uri="{FF2B5EF4-FFF2-40B4-BE49-F238E27FC236}">
                <a16:creationId xmlns:a16="http://schemas.microsoft.com/office/drawing/2014/main" id="{656C8438-CBBE-3443-B4F5-815F41C4D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575050"/>
            <a:ext cx="5461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10">
            <a:extLst>
              <a:ext uri="{FF2B5EF4-FFF2-40B4-BE49-F238E27FC236}">
                <a16:creationId xmlns:a16="http://schemas.microsoft.com/office/drawing/2014/main" id="{C6D63393-640C-D34A-8FD8-31D8505A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2451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12">
            <a:extLst>
              <a:ext uri="{FF2B5EF4-FFF2-40B4-BE49-F238E27FC236}">
                <a16:creationId xmlns:a16="http://schemas.microsoft.com/office/drawing/2014/main" id="{94F1A705-7B50-4744-B3A9-223190B3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3575050"/>
            <a:ext cx="2451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13">
            <a:extLst>
              <a:ext uri="{FF2B5EF4-FFF2-40B4-BE49-F238E27FC236}">
                <a16:creationId xmlns:a16="http://schemas.microsoft.com/office/drawing/2014/main" id="{DDE4289E-690A-2E40-A298-332B6FC2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128588"/>
            <a:ext cx="57023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>
            <a:extLst>
              <a:ext uri="{FF2B5EF4-FFF2-40B4-BE49-F238E27FC236}">
                <a16:creationId xmlns:a16="http://schemas.microsoft.com/office/drawing/2014/main" id="{6B8F6124-86F6-1B4C-BADD-CD0C527B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52400"/>
            <a:ext cx="6858000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3">
            <a:extLst>
              <a:ext uri="{FF2B5EF4-FFF2-40B4-BE49-F238E27FC236}">
                <a16:creationId xmlns:a16="http://schemas.microsoft.com/office/drawing/2014/main" id="{17B62AFA-3FBA-5548-A6EA-207E0CAD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152400"/>
            <a:ext cx="18653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4">
            <a:extLst>
              <a:ext uri="{FF2B5EF4-FFF2-40B4-BE49-F238E27FC236}">
                <a16:creationId xmlns:a16="http://schemas.microsoft.com/office/drawing/2014/main" id="{16833B3C-47B5-2345-975C-8AC276655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667000"/>
            <a:ext cx="164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Peter R. Grant</a:t>
            </a:r>
          </a:p>
        </p:txBody>
      </p:sp>
      <p:pic>
        <p:nvPicPr>
          <p:cNvPr id="96260" name="Picture 5">
            <a:extLst>
              <a:ext uri="{FF2B5EF4-FFF2-40B4-BE49-F238E27FC236}">
                <a16:creationId xmlns:a16="http://schemas.microsoft.com/office/drawing/2014/main" id="{C1E69A58-5F10-F84C-B87E-57AA733D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3505200"/>
            <a:ext cx="1757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6">
            <a:extLst>
              <a:ext uri="{FF2B5EF4-FFF2-40B4-BE49-F238E27FC236}">
                <a16:creationId xmlns:a16="http://schemas.microsoft.com/office/drawing/2014/main" id="{5E65D736-495B-D345-AFBF-86A2B3F9F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699125"/>
            <a:ext cx="1390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David Lack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“Darwin’s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 Finches”</a:t>
            </a:r>
          </a:p>
        </p:txBody>
      </p:sp>
      <p:sp>
        <p:nvSpPr>
          <p:cNvPr id="96262" name="TextBox 1">
            <a:extLst>
              <a:ext uri="{FF2B5EF4-FFF2-40B4-BE49-F238E27FC236}">
                <a16:creationId xmlns:a16="http://schemas.microsoft.com/office/drawing/2014/main" id="{F25D3D67-77C2-E74C-AD50-47F0C33EF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28800"/>
            <a:ext cx="2517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252525"/>
                </a:solidFill>
              </a:rPr>
              <a:t>Galápagos</a:t>
            </a:r>
            <a:r>
              <a:rPr lang="en-US" altLang="en-US" sz="2400"/>
              <a:t> Finches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>
            <a:extLst>
              <a:ext uri="{FF2B5EF4-FFF2-40B4-BE49-F238E27FC236}">
                <a16:creationId xmlns:a16="http://schemas.microsoft.com/office/drawing/2014/main" id="{F3F3F974-84BB-1649-9BF2-F78F4264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81000"/>
            <a:ext cx="83820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4">
            <a:extLst>
              <a:ext uri="{FF2B5EF4-FFF2-40B4-BE49-F238E27FC236}">
                <a16:creationId xmlns:a16="http://schemas.microsoft.com/office/drawing/2014/main" id="{E0F09C18-29BF-B944-9048-259B5A218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78088"/>
            <a:ext cx="84105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>
            <a:extLst>
              <a:ext uri="{FF2B5EF4-FFF2-40B4-BE49-F238E27FC236}">
                <a16:creationId xmlns:a16="http://schemas.microsoft.com/office/drawing/2014/main" id="{9208BEE2-5C3F-D047-B32B-14FB73CC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0513"/>
            <a:ext cx="60960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>
            <a:extLst>
              <a:ext uri="{FF2B5EF4-FFF2-40B4-BE49-F238E27FC236}">
                <a16:creationId xmlns:a16="http://schemas.microsoft.com/office/drawing/2014/main" id="{E55C3CF3-76DE-3144-A56A-2AF69E42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27075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6">
            <a:extLst>
              <a:ext uri="{FF2B5EF4-FFF2-40B4-BE49-F238E27FC236}">
                <a16:creationId xmlns:a16="http://schemas.microsoft.com/office/drawing/2014/main" id="{D8067EE8-EB6E-3C4B-B11E-5673099F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"/>
            <a:ext cx="74168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>
            <a:extLst>
              <a:ext uri="{FF2B5EF4-FFF2-40B4-BE49-F238E27FC236}">
                <a16:creationId xmlns:a16="http://schemas.microsoft.com/office/drawing/2014/main" id="{314EC068-FEDB-5E4C-B0CA-C30660B1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888"/>
            <a:ext cx="9144000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3">
            <a:extLst>
              <a:ext uri="{FF2B5EF4-FFF2-40B4-BE49-F238E27FC236}">
                <a16:creationId xmlns:a16="http://schemas.microsoft.com/office/drawing/2014/main" id="{3EDFD2F6-380A-6D44-ACDA-235A3530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"/>
            <a:ext cx="8235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Character Displacement in </a:t>
            </a:r>
            <a:r>
              <a:rPr lang="en-US" altLang="en-US" sz="2400" i="1"/>
              <a:t>Hydrobia</a:t>
            </a:r>
            <a:r>
              <a:rPr lang="en-US" altLang="en-US" sz="2400"/>
              <a:t> mud snails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 Denmark (Thomas Fenchel)</a:t>
            </a:r>
          </a:p>
        </p:txBody>
      </p:sp>
      <p:pic>
        <p:nvPicPr>
          <p:cNvPr id="102403" name="Picture 4">
            <a:extLst>
              <a:ext uri="{FF2B5EF4-FFF2-40B4-BE49-F238E27FC236}">
                <a16:creationId xmlns:a16="http://schemas.microsoft.com/office/drawing/2014/main" id="{4C64606D-7E62-424A-BB98-DFC2E413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510088"/>
            <a:ext cx="85248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>
            <a:extLst>
              <a:ext uri="{FF2B5EF4-FFF2-40B4-BE49-F238E27FC236}">
                <a16:creationId xmlns:a16="http://schemas.microsoft.com/office/drawing/2014/main" id="{D07FDA70-2257-9B43-A1EC-BDB315B3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9988"/>
            <a:ext cx="16065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6">
            <a:extLst>
              <a:ext uri="{FF2B5EF4-FFF2-40B4-BE49-F238E27FC236}">
                <a16:creationId xmlns:a16="http://schemas.microsoft.com/office/drawing/2014/main" id="{9C7AFEB7-92A2-AC49-9FE3-E4E8F104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836863"/>
            <a:ext cx="1447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 Box 7">
            <a:extLst>
              <a:ext uri="{FF2B5EF4-FFF2-40B4-BE49-F238E27FC236}">
                <a16:creationId xmlns:a16="http://schemas.microsoft.com/office/drawing/2014/main" id="{0AB052E6-1BEE-BA4A-8CCC-E9822B862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335713"/>
            <a:ext cx="2273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           Snail shell length, mm</a:t>
            </a:r>
            <a:endParaRPr lang="en-US" altLang="en-US" sz="2400"/>
          </a:p>
        </p:txBody>
      </p:sp>
      <p:pic>
        <p:nvPicPr>
          <p:cNvPr id="102407" name="Picture 8">
            <a:extLst>
              <a:ext uri="{FF2B5EF4-FFF2-40B4-BE49-F238E27FC236}">
                <a16:creationId xmlns:a16="http://schemas.microsoft.com/office/drawing/2014/main" id="{299CBA48-FFD9-264A-AC15-26E0A368B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91025"/>
            <a:ext cx="12192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1" descr="Fenchel.jpg">
            <a:extLst>
              <a:ext uri="{FF2B5EF4-FFF2-40B4-BE49-F238E27FC236}">
                <a16:creationId xmlns:a16="http://schemas.microsoft.com/office/drawing/2014/main" id="{78AAA689-E2A0-3544-A320-D8B59AA011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-33338"/>
            <a:ext cx="1752600" cy="216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>
            <a:extLst>
              <a:ext uri="{FF2B5EF4-FFF2-40B4-BE49-F238E27FC236}">
                <a16:creationId xmlns:a16="http://schemas.microsoft.com/office/drawing/2014/main" id="{5279752B-7FDB-7145-B80B-7CCB4BCC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304800"/>
            <a:ext cx="21812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Picture 3">
            <a:extLst>
              <a:ext uri="{FF2B5EF4-FFF2-40B4-BE49-F238E27FC236}">
                <a16:creationId xmlns:a16="http://schemas.microsoft.com/office/drawing/2014/main" id="{F32E896F-2ABF-CF46-A664-6F777A1FC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8862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4">
            <a:extLst>
              <a:ext uri="{FF2B5EF4-FFF2-40B4-BE49-F238E27FC236}">
                <a16:creationId xmlns:a16="http://schemas.microsoft.com/office/drawing/2014/main" id="{AFB83399-4121-8D46-B3C1-6ED468B4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890963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6">
            <a:extLst>
              <a:ext uri="{FF2B5EF4-FFF2-40B4-BE49-F238E27FC236}">
                <a16:creationId xmlns:a16="http://schemas.microsoft.com/office/drawing/2014/main" id="{51D93D12-B199-944E-BE92-DFB205BEF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971800"/>
            <a:ext cx="318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Corixid  Water Boatman</a:t>
            </a:r>
          </a:p>
        </p:txBody>
      </p:sp>
      <p:sp>
        <p:nvSpPr>
          <p:cNvPr id="104453" name="Text Box 7">
            <a:extLst>
              <a:ext uri="{FF2B5EF4-FFF2-40B4-BE49-F238E27FC236}">
                <a16:creationId xmlns:a16="http://schemas.microsoft.com/office/drawing/2014/main" id="{D2D5F74A-61BC-2249-BAD1-31B708C4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200400"/>
            <a:ext cx="230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G. E. Hutchinson</a:t>
            </a:r>
          </a:p>
        </p:txBody>
      </p:sp>
      <p:pic>
        <p:nvPicPr>
          <p:cNvPr id="104454" name="Picture 8" descr="corixid">
            <a:extLst>
              <a:ext uri="{FF2B5EF4-FFF2-40B4-BE49-F238E27FC236}">
                <a16:creationId xmlns:a16="http://schemas.microsoft.com/office/drawing/2014/main" id="{A603F9D3-01D6-A546-BAE2-1B6E9769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505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9" descr="corixid">
            <a:extLst>
              <a:ext uri="{FF2B5EF4-FFF2-40B4-BE49-F238E27FC236}">
                <a16:creationId xmlns:a16="http://schemas.microsoft.com/office/drawing/2014/main" id="{CC320267-73A9-474F-8041-F292D62D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90600"/>
            <a:ext cx="25146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2">
            <a:extLst>
              <a:ext uri="{FF2B5EF4-FFF2-40B4-BE49-F238E27FC236}">
                <a16:creationId xmlns:a16="http://schemas.microsoft.com/office/drawing/2014/main" id="{E4DAAF7C-D2CF-6949-8CD7-92009F272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85800"/>
            <a:ext cx="3694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Hutchinsonian Ratios</a:t>
            </a:r>
            <a:endParaRPr lang="en-US" altLang="en-US" sz="2400"/>
          </a:p>
        </p:txBody>
      </p:sp>
      <p:pic>
        <p:nvPicPr>
          <p:cNvPr id="106498" name="Picture 3">
            <a:extLst>
              <a:ext uri="{FF2B5EF4-FFF2-40B4-BE49-F238E27FC236}">
                <a16:creationId xmlns:a16="http://schemas.microsoft.com/office/drawing/2014/main" id="{3EED3B1A-96B5-CE4A-B955-0DD15D15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65275"/>
            <a:ext cx="67056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C235F219-3263-724B-BFE8-1AEFADFC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>
            <a:extLst>
              <a:ext uri="{FF2B5EF4-FFF2-40B4-BE49-F238E27FC236}">
                <a16:creationId xmlns:a16="http://schemas.microsoft.com/office/drawing/2014/main" id="{BACE006F-A09F-3C4C-92B8-A4DAF4AA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784701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Coexistence of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two species of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Paramecium</a:t>
            </a:r>
            <a:endParaRPr lang="en-US" altLang="en-US" sz="2400"/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F12D6991-81C9-CB4B-9992-77A93631E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52400"/>
            <a:ext cx="21812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>
            <a:extLst>
              <a:ext uri="{FF2B5EF4-FFF2-40B4-BE49-F238E27FC236}">
                <a16:creationId xmlns:a16="http://schemas.microsoft.com/office/drawing/2014/main" id="{669126D5-A516-B74E-85C1-1594EE5B0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124200"/>
            <a:ext cx="1714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     G. F. Gause</a:t>
            </a:r>
            <a:endParaRPr lang="en-US" altLang="en-US" sz="2400"/>
          </a:p>
        </p:txBody>
      </p:sp>
      <p:pic>
        <p:nvPicPr>
          <p:cNvPr id="23557" name="Picture 6" descr="P">
            <a:extLst>
              <a:ext uri="{FF2B5EF4-FFF2-40B4-BE49-F238E27FC236}">
                <a16:creationId xmlns:a16="http://schemas.microsoft.com/office/drawing/2014/main" id="{7096F51E-5072-894D-9F43-27DD0F1D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198596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P">
            <a:extLst>
              <a:ext uri="{FF2B5EF4-FFF2-40B4-BE49-F238E27FC236}">
                <a16:creationId xmlns:a16="http://schemas.microsoft.com/office/drawing/2014/main" id="{13EEDC12-3DE8-534B-B9B8-D66FC08C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6400"/>
            <a:ext cx="19050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>
            <a:extLst>
              <a:ext uri="{FF2B5EF4-FFF2-40B4-BE49-F238E27FC236}">
                <a16:creationId xmlns:a16="http://schemas.microsoft.com/office/drawing/2014/main" id="{714EBE52-E42E-484B-9B01-CF38A0E4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147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3">
            <a:extLst>
              <a:ext uri="{FF2B5EF4-FFF2-40B4-BE49-F238E27FC236}">
                <a16:creationId xmlns:a16="http://schemas.microsoft.com/office/drawing/2014/main" id="{DB061A76-1352-D940-A886-7528A614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04800"/>
            <a:ext cx="2171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4">
            <a:extLst>
              <a:ext uri="{FF2B5EF4-FFF2-40B4-BE49-F238E27FC236}">
                <a16:creationId xmlns:a16="http://schemas.microsoft.com/office/drawing/2014/main" id="{AFFDD6B5-18BE-D54B-BF40-2AE32440E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0"/>
            <a:ext cx="197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Henry S. Horn</a:t>
            </a:r>
          </a:p>
        </p:txBody>
      </p:sp>
      <p:sp>
        <p:nvSpPr>
          <p:cNvPr id="108548" name="Text Box 5">
            <a:extLst>
              <a:ext uri="{FF2B5EF4-FFF2-40B4-BE49-F238E27FC236}">
                <a16:creationId xmlns:a16="http://schemas.microsoft.com/office/drawing/2014/main" id="{AAE43E9D-C037-F249-958F-B5E4098BA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5" y="3124200"/>
            <a:ext cx="203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Bob May</a:t>
            </a:r>
          </a:p>
        </p:txBody>
      </p:sp>
      <p:sp>
        <p:nvSpPr>
          <p:cNvPr id="108549" name="Text Box 6">
            <a:extLst>
              <a:ext uri="{FF2B5EF4-FFF2-40B4-BE49-F238E27FC236}">
                <a16:creationId xmlns:a16="http://schemas.microsoft.com/office/drawing/2014/main" id="{219AECDE-D878-FC4C-A2C5-A5B00A2D5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85800"/>
            <a:ext cx="3694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Hutchinsonian Ratios</a:t>
            </a:r>
            <a:endParaRPr lang="en-US" altLang="en-US"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>
            <a:extLst>
              <a:ext uri="{FF2B5EF4-FFF2-40B4-BE49-F238E27FC236}">
                <a16:creationId xmlns:a16="http://schemas.microsoft.com/office/drawing/2014/main" id="{3D6DB48F-9376-244D-8814-0AED5979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147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3">
            <a:extLst>
              <a:ext uri="{FF2B5EF4-FFF2-40B4-BE49-F238E27FC236}">
                <a16:creationId xmlns:a16="http://schemas.microsoft.com/office/drawing/2014/main" id="{D054C5FB-09FF-A942-8B15-3F2C8AD7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04800"/>
            <a:ext cx="2171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>
            <a:extLst>
              <a:ext uri="{FF2B5EF4-FFF2-40B4-BE49-F238E27FC236}">
                <a16:creationId xmlns:a16="http://schemas.microsoft.com/office/drawing/2014/main" id="{939B851C-CFA8-5B41-A3E2-B30C3C97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434816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5">
            <a:extLst>
              <a:ext uri="{FF2B5EF4-FFF2-40B4-BE49-F238E27FC236}">
                <a16:creationId xmlns:a16="http://schemas.microsoft.com/office/drawing/2014/main" id="{78B16A89-304E-2E41-95C7-EE6B3718B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0"/>
            <a:ext cx="1970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Henry S. Horn</a:t>
            </a:r>
          </a:p>
        </p:txBody>
      </p:sp>
      <p:sp>
        <p:nvSpPr>
          <p:cNvPr id="110597" name="Text Box 6">
            <a:extLst>
              <a:ext uri="{FF2B5EF4-FFF2-40B4-BE49-F238E27FC236}">
                <a16:creationId xmlns:a16="http://schemas.microsoft.com/office/drawing/2014/main" id="{33606306-AA9D-7E45-8F7A-EBFD4B89E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825" y="3124200"/>
            <a:ext cx="203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Bob May</a:t>
            </a:r>
          </a:p>
        </p:txBody>
      </p:sp>
      <p:sp>
        <p:nvSpPr>
          <p:cNvPr id="110598" name="Text Box 7">
            <a:extLst>
              <a:ext uri="{FF2B5EF4-FFF2-40B4-BE49-F238E27FC236}">
                <a16:creationId xmlns:a16="http://schemas.microsoft.com/office/drawing/2014/main" id="{CA0EE40E-3F74-3D40-9534-9FE3404FC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85800"/>
            <a:ext cx="3694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Hutchinsonian Ratios</a:t>
            </a:r>
            <a:endParaRPr lang="en-US" altLang="en-US" sz="2400"/>
          </a:p>
        </p:txBody>
      </p:sp>
      <p:sp>
        <p:nvSpPr>
          <p:cNvPr id="110599" name="Text Box 8">
            <a:extLst>
              <a:ext uri="{FF2B5EF4-FFF2-40B4-BE49-F238E27FC236}">
                <a16:creationId xmlns:a16="http://schemas.microsoft.com/office/drawing/2014/main" id="{A8B44152-0D4E-104C-872E-9B7C7E0AE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5729288"/>
            <a:ext cx="1625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Recorders</a:t>
            </a:r>
            <a:endParaRPr lang="en-US" altLang="en-US" sz="2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>
            <a:extLst>
              <a:ext uri="{FF2B5EF4-FFF2-40B4-BE49-F238E27FC236}">
                <a16:creationId xmlns:a16="http://schemas.microsoft.com/office/drawing/2014/main" id="{8BCDC609-0929-2446-9F0D-067EEE50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269288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 Box 3">
            <a:extLst>
              <a:ext uri="{FF2B5EF4-FFF2-40B4-BE49-F238E27FC236}">
                <a16:creationId xmlns:a16="http://schemas.microsoft.com/office/drawing/2014/main" id="{197BEF9E-D362-0943-82F1-00D8CA50C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45688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Wind Instruments</a:t>
            </a:r>
            <a:endParaRPr lang="en-US" altLang="en-US" sz="2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>
            <a:extLst>
              <a:ext uri="{FF2B5EF4-FFF2-40B4-BE49-F238E27FC236}">
                <a16:creationId xmlns:a16="http://schemas.microsoft.com/office/drawing/2014/main" id="{3670B11E-3C46-A548-8BA0-6CADE7AF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788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>
            <a:extLst>
              <a:ext uri="{FF2B5EF4-FFF2-40B4-BE49-F238E27FC236}">
                <a16:creationId xmlns:a16="http://schemas.microsoft.com/office/drawing/2014/main" id="{F64030A7-6D62-0342-A42C-15935F13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3">
            <a:extLst>
              <a:ext uri="{FF2B5EF4-FFF2-40B4-BE49-F238E27FC236}">
                <a16:creationId xmlns:a16="http://schemas.microsoft.com/office/drawing/2014/main" id="{DAE3AE60-1845-E840-A30E-9B0EFAB2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317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4">
            <a:extLst>
              <a:ext uri="{FF2B5EF4-FFF2-40B4-BE49-F238E27FC236}">
                <a16:creationId xmlns:a16="http://schemas.microsoft.com/office/drawing/2014/main" id="{D436B3F2-D36D-9C43-BEF6-BE7AF6C8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2766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5">
            <a:extLst>
              <a:ext uri="{FF2B5EF4-FFF2-40B4-BE49-F238E27FC236}">
                <a16:creationId xmlns:a16="http://schemas.microsoft.com/office/drawing/2014/main" id="{5EBC76EC-CB68-014D-9427-F963C38A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2004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6">
            <a:extLst>
              <a:ext uri="{FF2B5EF4-FFF2-40B4-BE49-F238E27FC236}">
                <a16:creationId xmlns:a16="http://schemas.microsoft.com/office/drawing/2014/main" id="{809731F1-9E0E-C649-B7FE-B20F40CB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3657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7">
            <a:extLst>
              <a:ext uri="{FF2B5EF4-FFF2-40B4-BE49-F238E27FC236}">
                <a16:creationId xmlns:a16="http://schemas.microsoft.com/office/drawing/2014/main" id="{E33F9768-71DE-3E43-BC56-830D9632D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066800"/>
            <a:ext cx="1952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/>
              <a:t>Kitchen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/>
              <a:t> Knives</a:t>
            </a:r>
            <a:endParaRPr lang="en-US" altLang="en-US" sz="2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>
            <a:extLst>
              <a:ext uri="{FF2B5EF4-FFF2-40B4-BE49-F238E27FC236}">
                <a16:creationId xmlns:a16="http://schemas.microsoft.com/office/drawing/2014/main" id="{BF5D1CB1-D199-5A42-8EAD-CBE894AB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3">
            <a:extLst>
              <a:ext uri="{FF2B5EF4-FFF2-40B4-BE49-F238E27FC236}">
                <a16:creationId xmlns:a16="http://schemas.microsoft.com/office/drawing/2014/main" id="{4EE55887-FB6F-1045-8F54-17FEA8C6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2219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4">
            <a:extLst>
              <a:ext uri="{FF2B5EF4-FFF2-40B4-BE49-F238E27FC236}">
                <a16:creationId xmlns:a16="http://schemas.microsoft.com/office/drawing/2014/main" id="{9001590F-F35E-7445-89B6-EE8E4C0F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68613"/>
            <a:ext cx="1855788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5">
            <a:extLst>
              <a:ext uri="{FF2B5EF4-FFF2-40B4-BE49-F238E27FC236}">
                <a16:creationId xmlns:a16="http://schemas.microsoft.com/office/drawing/2014/main" id="{5B733207-3CA9-FC4E-987C-EDAF5BF9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19446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6">
            <a:extLst>
              <a:ext uri="{FF2B5EF4-FFF2-40B4-BE49-F238E27FC236}">
                <a16:creationId xmlns:a16="http://schemas.microsoft.com/office/drawing/2014/main" id="{9A332506-2B7B-6D4A-8177-DAA4B49C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098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7">
            <a:extLst>
              <a:ext uri="{FF2B5EF4-FFF2-40B4-BE49-F238E27FC236}">
                <a16:creationId xmlns:a16="http://schemas.microsoft.com/office/drawing/2014/main" id="{89D09DCF-F65B-8D4F-BF76-7A9A1848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3227388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Rectangle 8">
            <a:extLst>
              <a:ext uri="{FF2B5EF4-FFF2-40B4-BE49-F238E27FC236}">
                <a16:creationId xmlns:a16="http://schemas.microsoft.com/office/drawing/2014/main" id="{92C040A6-3723-4F4E-BDA6-C45122B31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320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/>
              <a:t>Kitchen Pots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>
            <a:extLst>
              <a:ext uri="{FF2B5EF4-FFF2-40B4-BE49-F238E27FC236}">
                <a16:creationId xmlns:a16="http://schemas.microsoft.com/office/drawing/2014/main" id="{F7DD66F7-B6E5-9940-AED2-5417B622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304800"/>
            <a:ext cx="2689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3">
            <a:extLst>
              <a:ext uri="{FF2B5EF4-FFF2-40B4-BE49-F238E27FC236}">
                <a16:creationId xmlns:a16="http://schemas.microsoft.com/office/drawing/2014/main" id="{E4E07818-EB39-924F-AB59-636A24B2D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6765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4">
            <a:extLst>
              <a:ext uri="{FF2B5EF4-FFF2-40B4-BE49-F238E27FC236}">
                <a16:creationId xmlns:a16="http://schemas.microsoft.com/office/drawing/2014/main" id="{D8FFF07E-ED50-0A4B-AEB3-A2CD046E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18018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5">
            <a:extLst>
              <a:ext uri="{FF2B5EF4-FFF2-40B4-BE49-F238E27FC236}">
                <a16:creationId xmlns:a16="http://schemas.microsoft.com/office/drawing/2014/main" id="{9D2A6513-2250-FA45-910C-CD409227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13589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6">
            <a:extLst>
              <a:ext uri="{FF2B5EF4-FFF2-40B4-BE49-F238E27FC236}">
                <a16:creationId xmlns:a16="http://schemas.microsoft.com/office/drawing/2014/main" id="{DCC2CBF0-4DA2-5C45-AA99-E25AB5F4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7">
            <a:extLst>
              <a:ext uri="{FF2B5EF4-FFF2-40B4-BE49-F238E27FC236}">
                <a16:creationId xmlns:a16="http://schemas.microsoft.com/office/drawing/2014/main" id="{380E37A1-C88F-A84B-AA2C-07BA5006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04800"/>
            <a:ext cx="15827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8">
            <a:extLst>
              <a:ext uri="{FF2B5EF4-FFF2-40B4-BE49-F238E27FC236}">
                <a16:creationId xmlns:a16="http://schemas.microsoft.com/office/drawing/2014/main" id="{036509FC-024F-6B42-88FD-E8821DDB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26670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Text Box 9">
            <a:extLst>
              <a:ext uri="{FF2B5EF4-FFF2-40B4-BE49-F238E27FC236}">
                <a16:creationId xmlns:a16="http://schemas.microsoft.com/office/drawing/2014/main" id="{6E0B46AD-7D11-7C48-B237-64EB7857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124200"/>
            <a:ext cx="2263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/>
              <a:t>Tricycles</a:t>
            </a:r>
            <a:endParaRPr lang="en-US" altLang="en-US" sz="2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>
            <a:extLst>
              <a:ext uri="{FF2B5EF4-FFF2-40B4-BE49-F238E27FC236}">
                <a16:creationId xmlns:a16="http://schemas.microsoft.com/office/drawing/2014/main" id="{1B398DC3-0584-D849-9303-6085C1B4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89425"/>
            <a:ext cx="342900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>
            <a:extLst>
              <a:ext uri="{FF2B5EF4-FFF2-40B4-BE49-F238E27FC236}">
                <a16:creationId xmlns:a16="http://schemas.microsoft.com/office/drawing/2014/main" id="{BCCBDAA7-20AB-EC46-A021-321C7380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676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>
            <a:extLst>
              <a:ext uri="{FF2B5EF4-FFF2-40B4-BE49-F238E27FC236}">
                <a16:creationId xmlns:a16="http://schemas.microsoft.com/office/drawing/2014/main" id="{90C38140-3919-A74F-91C5-B76D8319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40640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5">
            <a:extLst>
              <a:ext uri="{FF2B5EF4-FFF2-40B4-BE49-F238E27FC236}">
                <a16:creationId xmlns:a16="http://schemas.microsoft.com/office/drawing/2014/main" id="{F89B524D-BE9E-F443-A24E-7DA8822E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"/>
            <a:ext cx="288607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Rectangle 6">
            <a:extLst>
              <a:ext uri="{FF2B5EF4-FFF2-40B4-BE49-F238E27FC236}">
                <a16:creationId xmlns:a16="http://schemas.microsoft.com/office/drawing/2014/main" id="{BA8BAA03-0A20-8A45-B64B-FA05FE6EC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685800"/>
            <a:ext cx="1457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/>
              <a:t>Bikes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>
            <a:extLst>
              <a:ext uri="{FF2B5EF4-FFF2-40B4-BE49-F238E27FC236}">
                <a16:creationId xmlns:a16="http://schemas.microsoft.com/office/drawing/2014/main" id="{587F3BF7-802B-6248-BE57-954A540D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85344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Text Box 3">
            <a:extLst>
              <a:ext uri="{FF2B5EF4-FFF2-40B4-BE49-F238E27FC236}">
                <a16:creationId xmlns:a16="http://schemas.microsoft.com/office/drawing/2014/main" id="{2DFAC172-C58F-F04F-8B19-B5A601FAD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228600"/>
            <a:ext cx="751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Hutchinsonian ratios among short wing Accipiter hawks</a:t>
            </a:r>
          </a:p>
        </p:txBody>
      </p:sp>
      <p:pic>
        <p:nvPicPr>
          <p:cNvPr id="124931" name="Picture 4">
            <a:extLst>
              <a:ext uri="{FF2B5EF4-FFF2-40B4-BE49-F238E27FC236}">
                <a16:creationId xmlns:a16="http://schemas.microsoft.com/office/drawing/2014/main" id="{DCA06B39-9D09-5746-A6CC-89610BC8B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2750" y="83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5">
            <a:extLst>
              <a:ext uri="{FF2B5EF4-FFF2-40B4-BE49-F238E27FC236}">
                <a16:creationId xmlns:a16="http://schemas.microsoft.com/office/drawing/2014/main" id="{1D8F7AD6-DF7F-0C47-88C2-9ABBF9F0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990600"/>
            <a:ext cx="18272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>
            <a:extLst>
              <a:ext uri="{FF2B5EF4-FFF2-40B4-BE49-F238E27FC236}">
                <a16:creationId xmlns:a16="http://schemas.microsoft.com/office/drawing/2014/main" id="{CC00096B-AC6E-3747-ACDC-F0A450FD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14589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8">
            <a:extLst>
              <a:ext uri="{FF2B5EF4-FFF2-40B4-BE49-F238E27FC236}">
                <a16:creationId xmlns:a16="http://schemas.microsoft.com/office/drawing/2014/main" id="{668E06BB-A796-3D4A-8692-25148C755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800"/>
            <a:ext cx="1720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Thomas W. Schoener</a:t>
            </a:r>
            <a:endParaRPr lang="en-US" altLang="en-US" sz="2400"/>
          </a:p>
        </p:txBody>
      </p:sp>
      <p:pic>
        <p:nvPicPr>
          <p:cNvPr id="124935" name="Picture 2">
            <a:extLst>
              <a:ext uri="{FF2B5EF4-FFF2-40B4-BE49-F238E27FC236}">
                <a16:creationId xmlns:a16="http://schemas.microsoft.com/office/drawing/2014/main" id="{991C39AD-1660-7444-93A8-50268B2AB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50875"/>
            <a:ext cx="304482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TextBox 1">
            <a:extLst>
              <a:ext uri="{FF2B5EF4-FFF2-40B4-BE49-F238E27FC236}">
                <a16:creationId xmlns:a16="http://schemas.microsoft.com/office/drawing/2014/main" id="{C9101A7A-88D1-F24E-B2BA-3AD33488F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2741613"/>
            <a:ext cx="1963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Sharp-shinned</a:t>
            </a:r>
          </a:p>
        </p:txBody>
      </p:sp>
      <p:sp>
        <p:nvSpPr>
          <p:cNvPr id="124937" name="TextBox 2">
            <a:extLst>
              <a:ext uri="{FF2B5EF4-FFF2-40B4-BE49-F238E27FC236}">
                <a16:creationId xmlns:a16="http://schemas.microsoft.com/office/drawing/2014/main" id="{C1231FD2-1095-654C-8A4D-8D677EF01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7950" y="3424238"/>
            <a:ext cx="1308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Cooper’s</a:t>
            </a:r>
          </a:p>
        </p:txBody>
      </p:sp>
      <p:sp>
        <p:nvSpPr>
          <p:cNvPr id="124938" name="TextBox 3">
            <a:extLst>
              <a:ext uri="{FF2B5EF4-FFF2-40B4-BE49-F238E27FC236}">
                <a16:creationId xmlns:a16="http://schemas.microsoft.com/office/drawing/2014/main" id="{D8883196-82E3-4741-B641-B740BC93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86200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Goshawk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026">
            <a:extLst>
              <a:ext uri="{FF2B5EF4-FFF2-40B4-BE49-F238E27FC236}">
                <a16:creationId xmlns:a16="http://schemas.microsoft.com/office/drawing/2014/main" id="{97E08DA2-1292-7745-BBFB-71D1B903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8" name="Picture 1027">
            <a:extLst>
              <a:ext uri="{FF2B5EF4-FFF2-40B4-BE49-F238E27FC236}">
                <a16:creationId xmlns:a16="http://schemas.microsoft.com/office/drawing/2014/main" id="{9FC2F71C-7C06-F24E-88F7-3E85FF75D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1028">
            <a:extLst>
              <a:ext uri="{FF2B5EF4-FFF2-40B4-BE49-F238E27FC236}">
                <a16:creationId xmlns:a16="http://schemas.microsoft.com/office/drawing/2014/main" id="{00D2B78D-1C62-3443-AA35-77FD34CCF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56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1029">
            <a:extLst>
              <a:ext uri="{FF2B5EF4-FFF2-40B4-BE49-F238E27FC236}">
                <a16:creationId xmlns:a16="http://schemas.microsoft.com/office/drawing/2014/main" id="{95856AAC-6B60-F341-B345-B631C18A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32004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94C261FC-6E1A-BD48-845D-EB1E6AB9E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686800" cy="73914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/>
            <a:r>
              <a:rPr lang="en-US" altLang="en-US" sz="2400" b="1">
                <a:solidFill>
                  <a:schemeClr val="tx1"/>
                </a:solidFill>
              </a:rPr>
              <a:t>Outcome of Competition Between Two Species of Flour Beetles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_______________________________________________________________________________                                                                                                      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			   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	  Relative		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Temp.	  Humidity	   	    Single Species		  		 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(°C)	   (%)	     Climate	        Numbers	        Mixed Species  (% wins)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						          </a:t>
            </a:r>
            <a:r>
              <a:rPr lang="en-US" altLang="en-US" sz="1600" b="1" i="1">
                <a:solidFill>
                  <a:schemeClr val="tx1"/>
                </a:solidFill>
              </a:rPr>
              <a:t>confusum    castaneum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_______________________________________________________________________________                                                                                                       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34	    70	   Hot-Moist	</a:t>
            </a:r>
            <a:r>
              <a:rPr lang="en-US" altLang="en-US" sz="1600" b="1" i="1">
                <a:solidFill>
                  <a:schemeClr val="tx1"/>
                </a:solidFill>
              </a:rPr>
              <a:t>confusum = castaneum</a:t>
            </a:r>
            <a:r>
              <a:rPr lang="en-US" altLang="en-US" sz="1600" b="1">
                <a:solidFill>
                  <a:schemeClr val="tx1"/>
                </a:solidFill>
              </a:rPr>
              <a:t>	 0	 100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34	    30	   Hot-Dry		</a:t>
            </a:r>
            <a:r>
              <a:rPr lang="en-US" altLang="en-US" sz="1600" b="1" i="1">
                <a:solidFill>
                  <a:schemeClr val="tx1"/>
                </a:solidFill>
              </a:rPr>
              <a:t>confusum &gt; castaneum</a:t>
            </a:r>
            <a:r>
              <a:rPr lang="en-US" altLang="en-US" sz="1600" b="1">
                <a:solidFill>
                  <a:schemeClr val="tx1"/>
                </a:solidFill>
              </a:rPr>
              <a:t>	90	   10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29	    70	  Warm-Moist	</a:t>
            </a:r>
            <a:r>
              <a:rPr lang="en-US" altLang="en-US" sz="1600" b="1" i="1">
                <a:solidFill>
                  <a:schemeClr val="tx1"/>
                </a:solidFill>
              </a:rPr>
              <a:t>confusum &lt; castaneum</a:t>
            </a:r>
            <a:r>
              <a:rPr lang="en-US" altLang="en-US" sz="1600" b="1">
                <a:solidFill>
                  <a:schemeClr val="tx1"/>
                </a:solidFill>
              </a:rPr>
              <a:t>	14	   86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29	    30	  Warm-Dry	</a:t>
            </a:r>
            <a:r>
              <a:rPr lang="en-US" altLang="en-US" sz="1600" b="1" i="1">
                <a:solidFill>
                  <a:schemeClr val="tx1"/>
                </a:solidFill>
              </a:rPr>
              <a:t>confusum &gt; castaneum</a:t>
            </a:r>
            <a:r>
              <a:rPr lang="en-US" altLang="en-US" sz="1600" b="1">
                <a:solidFill>
                  <a:schemeClr val="tx1"/>
                </a:solidFill>
              </a:rPr>
              <a:t>	87	   13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24	    70	   Cold-Moist	</a:t>
            </a:r>
            <a:r>
              <a:rPr lang="en-US" altLang="en-US" sz="1600" b="1" i="1">
                <a:solidFill>
                  <a:schemeClr val="tx1"/>
                </a:solidFill>
              </a:rPr>
              <a:t>confusum  &lt;castaneum</a:t>
            </a:r>
            <a:r>
              <a:rPr lang="en-US" altLang="en-US" sz="1600" b="1">
                <a:solidFill>
                  <a:schemeClr val="tx1"/>
                </a:solidFill>
              </a:rPr>
              <a:t>	71	   29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24	    30	   Cold-Dry	</a:t>
            </a:r>
            <a:r>
              <a:rPr lang="en-US" altLang="en-US" sz="1600" b="1" i="1">
                <a:solidFill>
                  <a:schemeClr val="tx1"/>
                </a:solidFill>
              </a:rPr>
              <a:t>confusum  &gt;castaneum</a:t>
            </a:r>
            <a:r>
              <a:rPr lang="en-US" altLang="en-US" sz="1600" b="1">
                <a:solidFill>
                  <a:schemeClr val="tx1"/>
                </a:solidFill>
              </a:rPr>
              <a:t>	100	     0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_______________________________________________________________________________</a:t>
            </a:r>
            <a:r>
              <a:rPr lang="en-US" altLang="en-US" sz="2400" b="1">
                <a:solidFill>
                  <a:srgbClr val="000099"/>
                </a:solidFill>
              </a:rPr>
              <a:t>                                                                                                     </a:t>
            </a:r>
            <a:br>
              <a:rPr lang="en-US" altLang="en-US" sz="2400" b="1">
                <a:solidFill>
                  <a:srgbClr val="000099"/>
                </a:solidFill>
              </a:rPr>
            </a:br>
            <a:endParaRPr lang="en-US" altLang="en-US" sz="2400" b="1">
              <a:solidFill>
                <a:srgbClr val="000099"/>
              </a:solidFill>
            </a:endParaRP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10D42ECC-1853-D94C-8C1D-EBA3B229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1313"/>
            <a:ext cx="16764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>
            <a:extLst>
              <a:ext uri="{FF2B5EF4-FFF2-40B4-BE49-F238E27FC236}">
                <a16:creationId xmlns:a16="http://schemas.microsoft.com/office/drawing/2014/main" id="{5BC27096-9E19-5C4C-8BEC-8B165C78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825"/>
            <a:ext cx="24384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D6867E65-C527-0242-B6A5-22C6DD56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16764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meal-worm-larvae">
            <a:extLst>
              <a:ext uri="{FF2B5EF4-FFF2-40B4-BE49-F238E27FC236}">
                <a16:creationId xmlns:a16="http://schemas.microsoft.com/office/drawing/2014/main" id="{12E2BD28-B7E9-2A4C-9DCD-4DEC79AA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18827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>
            <a:extLst>
              <a:ext uri="{FF2B5EF4-FFF2-40B4-BE49-F238E27FC236}">
                <a16:creationId xmlns:a16="http://schemas.microsoft.com/office/drawing/2014/main" id="{87841824-6CBA-AA49-8DC3-C657E597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3">
            <a:extLst>
              <a:ext uri="{FF2B5EF4-FFF2-40B4-BE49-F238E27FC236}">
                <a16:creationId xmlns:a16="http://schemas.microsoft.com/office/drawing/2014/main" id="{DBE0F8A6-3F7C-2A4F-890F-2A70508FE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6980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Hutchinsonian ratios among Australian </a:t>
            </a:r>
            <a:r>
              <a:rPr lang="en-US" altLang="en-US" sz="2400" i="1"/>
              <a:t>Varanus</a:t>
            </a:r>
            <a:r>
              <a:rPr lang="en-US" altLang="en-US" sz="2400"/>
              <a:t> lizards</a:t>
            </a:r>
          </a:p>
        </p:txBody>
      </p:sp>
      <p:pic>
        <p:nvPicPr>
          <p:cNvPr id="129027" name="Picture 2">
            <a:extLst>
              <a:ext uri="{FF2B5EF4-FFF2-40B4-BE49-F238E27FC236}">
                <a16:creationId xmlns:a16="http://schemas.microsoft.com/office/drawing/2014/main" id="{A1A895D7-3972-504A-9274-ECED3A90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371600"/>
            <a:ext cx="2276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>
            <a:extLst>
              <a:ext uri="{FF2B5EF4-FFF2-40B4-BE49-F238E27FC236}">
                <a16:creationId xmlns:a16="http://schemas.microsoft.com/office/drawing/2014/main" id="{06E0087C-683C-AD4A-A0D7-386F911B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0838" y="1189038"/>
            <a:ext cx="15795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>
            <a:extLst>
              <a:ext uri="{FF2B5EF4-FFF2-40B4-BE49-F238E27FC236}">
                <a16:creationId xmlns:a16="http://schemas.microsoft.com/office/drawing/2014/main" id="{441068A5-27E7-0C4D-BDEF-A2511400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116138"/>
            <a:ext cx="29210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E0B4667A-E583-1844-9D53-3B9C6768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16002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 descr="meal-worm-larvae">
            <a:extLst>
              <a:ext uri="{FF2B5EF4-FFF2-40B4-BE49-F238E27FC236}">
                <a16:creationId xmlns:a16="http://schemas.microsoft.com/office/drawing/2014/main" id="{8D604520-8594-9E4A-B669-D091169A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2133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>
            <a:extLst>
              <a:ext uri="{FF2B5EF4-FFF2-40B4-BE49-F238E27FC236}">
                <a16:creationId xmlns:a16="http://schemas.microsoft.com/office/drawing/2014/main" id="{587F3785-0E5E-3948-8ED5-CB76E98E7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0038"/>
            <a:ext cx="210185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3">
            <a:extLst>
              <a:ext uri="{FF2B5EF4-FFF2-40B4-BE49-F238E27FC236}">
                <a16:creationId xmlns:a16="http://schemas.microsoft.com/office/drawing/2014/main" id="{009AF44C-2DD7-9B4C-92EC-1BE30650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20955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Thomas Park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id="{59D5454A-EBAA-E242-88AC-B82A19EA6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356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3">
            <a:extLst>
              <a:ext uri="{FF2B5EF4-FFF2-40B4-BE49-F238E27FC236}">
                <a16:creationId xmlns:a16="http://schemas.microsoft.com/office/drawing/2014/main" id="{989FF430-504F-9644-938F-F5A71F9D3CC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71800" y="2449513"/>
            <a:ext cx="287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”</a:t>
            </a:r>
          </a:p>
        </p:txBody>
      </p:sp>
      <p:sp>
        <p:nvSpPr>
          <p:cNvPr id="27655" name="Rectangle 4">
            <a:extLst>
              <a:ext uri="{FF2B5EF4-FFF2-40B4-BE49-F238E27FC236}">
                <a16:creationId xmlns:a16="http://schemas.microsoft.com/office/drawing/2014/main" id="{4FFED0C0-6016-DC4D-94C7-298940E5E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663" y="2895600"/>
            <a:ext cx="287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8EDB0BF-2748-2C47-A486-789D13F7E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04825"/>
            <a:ext cx="733901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Recall the Verhulst-Pearl Logistic Equation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i="1"/>
              <a:t>dN/dt = rN [(K – N)/K] = rN {1– (N/K)}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i="1"/>
              <a:t>dN/dt = rN – rN (N/K) = rN – {(rN</a:t>
            </a:r>
            <a:r>
              <a:rPr lang="en-US" altLang="en-US" sz="3000" i="1" baseline="30000"/>
              <a:t>2</a:t>
            </a:r>
            <a:r>
              <a:rPr lang="en-US" altLang="en-US" sz="3000" i="1"/>
              <a:t>)/K}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i="1"/>
              <a:t>dN/dt = 0 </a:t>
            </a:r>
            <a:r>
              <a:rPr lang="en-US" altLang="en-US" sz="3000"/>
              <a:t>when</a:t>
            </a:r>
            <a:r>
              <a:rPr lang="en-US" altLang="en-US" sz="3000" i="1"/>
              <a:t> [(K – N)/K] = 0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i="1"/>
              <a:t>[(K – N)/K] = 0 </a:t>
            </a:r>
            <a:r>
              <a:rPr lang="en-US" altLang="en-US" sz="3000"/>
              <a:t>when</a:t>
            </a:r>
            <a:r>
              <a:rPr lang="en-US" altLang="en-US" sz="3000" i="1"/>
              <a:t> N = K	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i="1"/>
              <a:t>dN/dt = rN – (r/K)N</a:t>
            </a:r>
            <a:r>
              <a:rPr lang="en-US" altLang="en-US" sz="3000" i="1" baseline="30000"/>
              <a:t>2</a:t>
            </a:r>
            <a:endParaRPr lang="en-US" altLang="en-US" i="1" baseline="30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2998A3F6-822C-9847-8D21-C2A1BC63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381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>
            <a:extLst>
              <a:ext uri="{FF2B5EF4-FFF2-40B4-BE49-F238E27FC236}">
                <a16:creationId xmlns:a16="http://schemas.microsoft.com/office/drawing/2014/main" id="{7C76F29F-A2D0-2444-8926-AEDD89DC1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4800"/>
            <a:ext cx="59039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Inhibitory effect of each individual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on its own population growth is 1/K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Assumes linear response to crowding,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	     instant response (no lag),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600"/>
              <a:t>	    </a:t>
            </a:r>
            <a:r>
              <a:rPr lang="en-US" altLang="en-US" sz="2600" i="1"/>
              <a:t> r  </a:t>
            </a:r>
            <a:r>
              <a:rPr lang="en-US" altLang="en-US" sz="2600"/>
              <a:t>and  </a:t>
            </a:r>
            <a:r>
              <a:rPr lang="en-US" altLang="en-US" sz="2600" i="1"/>
              <a:t>K</a:t>
            </a:r>
            <a:r>
              <a:rPr lang="en-US" altLang="en-US" sz="2600"/>
              <a:t> are fixed constants</a:t>
            </a:r>
            <a:endParaRPr lang="en-US" altLang="en-US" sz="2400"/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C8CB886F-BADC-5441-B113-D36210B22A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4600" y="1905000"/>
            <a:ext cx="76200" cy="1828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n-US" b="1" i="1" dirty="0">
              <a:solidFill>
                <a:srgbClr val="CC0000"/>
              </a:solidFill>
            </a:endParaRPr>
          </a:p>
        </p:txBody>
      </p:sp>
      <p:sp>
        <p:nvSpPr>
          <p:cNvPr id="31748" name="Rectangle 1">
            <a:extLst>
              <a:ext uri="{FF2B5EF4-FFF2-40B4-BE49-F238E27FC236}">
                <a16:creationId xmlns:a16="http://schemas.microsoft.com/office/drawing/2014/main" id="{12054171-A000-7C4A-8060-FF9503CA5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0" y="37338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CC0000"/>
                </a:solidFill>
              </a:rPr>
              <a:t>N</a:t>
            </a:r>
          </a:p>
        </p:txBody>
      </p:sp>
      <p:sp>
        <p:nvSpPr>
          <p:cNvPr id="31749" name="Rectangle 2">
            <a:extLst>
              <a:ext uri="{FF2B5EF4-FFF2-40B4-BE49-F238E27FC236}">
                <a16:creationId xmlns:a16="http://schemas.microsoft.com/office/drawing/2014/main" id="{FE95EA9A-2613-B44C-9E2E-3A7AE19E0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589213"/>
            <a:ext cx="415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CC0000"/>
                </a:solidFill>
              </a:rPr>
              <a:t>r</a:t>
            </a:r>
            <a:r>
              <a:rPr lang="en-US" altLang="en-US" sz="1800" b="1" i="1" baseline="-25000">
                <a:solidFill>
                  <a:srgbClr val="CC0000"/>
                </a:solidFill>
              </a:rPr>
              <a:t>N</a:t>
            </a:r>
          </a:p>
        </p:txBody>
      </p:sp>
      <p:sp>
        <p:nvSpPr>
          <p:cNvPr id="31750" name="TextBox 11">
            <a:extLst>
              <a:ext uri="{FF2B5EF4-FFF2-40B4-BE49-F238E27FC236}">
                <a16:creationId xmlns:a16="http://schemas.microsoft.com/office/drawing/2014/main" id="{5496B929-9FAE-AD4F-A0D8-4D3AFC17A56B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2362200" y="19050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0000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31751" name="TextBox 11">
            <a:extLst>
              <a:ext uri="{FF2B5EF4-FFF2-40B4-BE49-F238E27FC236}">
                <a16:creationId xmlns:a16="http://schemas.microsoft.com/office/drawing/2014/main" id="{00714D61-412A-274A-8EAC-7D1B5FB9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578225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0000"/>
                </a:solidFill>
                <a:latin typeface="Arial" panose="020B0604020202020204" pitchFamily="34" charset="0"/>
              </a:rPr>
              <a:t>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5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Six Gigs:Microsoft Office 98:Templates:Blank Presentation</Template>
  <TotalTime>1193</TotalTime>
  <Words>2361</Words>
  <Application>Microsoft Macintosh PowerPoint</Application>
  <PresentationFormat>On-screen Show (4:3)</PresentationFormat>
  <Paragraphs>334</Paragraphs>
  <Slides>60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ＭＳ Ｐゴシック</vt:lpstr>
      <vt:lpstr>Abadi MT Condensed Light</vt:lpstr>
      <vt:lpstr>Arial</vt:lpstr>
      <vt:lpstr>Symbol</vt:lpstr>
      <vt:lpstr>Times</vt:lpstr>
      <vt:lpstr>Blank Presentation</vt:lpstr>
      <vt:lpstr>PowerPoint Presentation</vt:lpstr>
      <vt:lpstr>PowerPoint Presentation</vt:lpstr>
      <vt:lpstr>Competitive Exclusion</vt:lpstr>
      <vt:lpstr>Competitive Exclusion</vt:lpstr>
      <vt:lpstr>PowerPoint Presentation</vt:lpstr>
      <vt:lpstr>Outcome of Competition Between Two Species of Flour Beetles _______________________________________________________________________________                                                                                                                 Relative   Temp.   Humidity         Single Species        (°C)    (%)      Climate         Numbers         Mixed Species  (% wins)                 confusum    castaneum _______________________________________________________________________________                                                                                                        34     70    Hot-Moist confusum = castaneum  0  100 34     30    Hot-Dry  confusum &gt; castaneum 90    10 29     70   Warm-Moist confusum &lt; castaneum 14    86 29     30   Warm-Dry confusum &gt; castaneum 87    13 24     70    Cold-Moist confusum  &lt;castaneum 71    29 24     30    Cold-Dry confusum  &gt;castaneum 100      0 _______________________________________________________________________________                                            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Lotka-Volterra     Competition Equations  competition coefficient   aij = per capita competitive effect   of one individual of species j on   the rate of increase of species i    dN1  /dt   =   r1  N1  ({K1  –  N1  –  a12  N2 }/K1)           dN2  /dt   =   r2  N2  ({K2  –  N2  –  a21  N1 }/K2)  Isoclines:  (K1  – N1  – a12  N2  )/K1  = 0  when  N1  = K1  – a12  N2            (K2  – N2  – a21  N1  )/K2  = 0  when  N2  = K2  – a21  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Four Possible Cases of Competition                    Under the Lotka–Volterra                         Competition Equations  _____________________________________________________________________        Species 1 can contain      Species 1 cannot contain        Species 2 (K2/a21 &lt; K 1)     Species 2 (K2/a21 &gt; K 1)  _____________________________________________________________________        Species 2 can contain    Case 3: Either species     Case 2: Species 2    Species 1 (K1/a12 &lt; K2)                 can win     always wins _____________________________________________________________________        Species 2 cannot contain    Case 1:  Species 1     Case 4: Neither species    Species 1 (K1/a12 &gt; K2)                always wins               can contain the other;                      stable coexistence  _____________________________________________________________________</vt:lpstr>
      <vt:lpstr>   Interspecific Competition leads to Niche Diversification     Two types of Interspecific Competition:     Exploitation competition is indirect, occurs when a     resource is in short supply by resource depression     Interference competition  is direct and occurs  via    antagonistic encounters such as interspecific     territoriality or production of toxins</vt:lpstr>
      <vt:lpstr>    Lotka-Volterra      Competition Equations  competition coefficient   aij = per capita competitive effect   of one individual of species j on  the rate of increase of species i    dN1  /dt   =   r1  N1  ({K1  –  N1  –  a12  N2 }/K1)           dN2  /dt   =   r2  N2  ({K2  –  N2  –  a21  N1 }/K2)  Solve for Isoclines by setting dN/dt‘s equal to zero:  (K1  – N1  – a12  N2  )/K1  = 0  when  N1  = K1  – a12  N2            (K2  – N2  – a21  N1  )/K2  = 0  when  N2  = K2  – a21  N1</vt:lpstr>
      <vt:lpstr>   Lotka-Volterra     Competition Equations  competition coefficient   aij = per capita competitive effect   of one individual of species j on   the rate of increase of species I    N1 x N1  = Self Damping   N1 x N2  = Interspecific Contacts   dN1  /dt   =   r1  N1  ({K1  –  N1  –  a12  N2 }/K1)           dN2  /dt   =   r2  N2  ({K2  –  N2  –  a21  N1 }/K2)  Solve for Isoclines by setting dN/dt‘s equal to zero:  (K1  – N1  – a12  N2  )/K1  = 0  when  N1  = K1  – a12  N2            (K2  – N2  – a21  N1  )/K2  = 0  when  N2  = K2  – a21  N1</vt:lpstr>
      <vt:lpstr>PowerPoint Presentation</vt:lpstr>
      <vt:lpstr>PowerPoint Presentation</vt:lpstr>
      <vt:lpstr> Lotka-Volterra Competition Equations   for n species (i = 1, n):        dNi /dt    =   riNi ({Ki  –  Ni  –  S aij Nj}/Ki)                Ni*  =  Ki  –  S aij Nj      where the summation is over j        from 1 to n, excluding i  Diffuse Competition      S aij Nj                                Robert H. MacArthur </vt:lpstr>
      <vt:lpstr>        Lotka-Volterra Competition Equations  for 3 species:    dN1  /dt   =   r1  N1  ({K1  –  N1  –  a12  N2 –  a13  N3 }/K1)                dN2  /dt   =   r2  N2  ({K2  –  N2  –  a21  N1 –  a23  N3 }/K2)                dN3  /dt   =   r3  N3  ({K3  –  N3  –  a31  N1 –  a32  N2 }/K3)    Isoclines: dN/dt  = 0  {curly brackets, above}   (K1  – N1  – a12  N2 –  a13  N3 )  = 0  when  N1  = K1  – a12  N2 –  a13  N3   (K2  – N2  – a21  N1 –  a23  N3 )  = 0  when  N2  = K2  – a21  N1  –  a23  N3    (K3  – N3  – a31  N1 –  a32  N2 )  = 0  when  N3  = K3  – a31  N1  –  a32  N2 </vt:lpstr>
      <vt:lpstr>       Lotka-Volterra Competition Equations for n species     (i = 1, n):    dNi /dt    =   riNi ({Ki  –  Ni  –  S aij Nj}/Ki)                       Ni*  =  Ki  –  S aij Nj    where the summation is over j  from 1 to n, excluding i   Diffuse Competition  S aij Nj </vt:lpstr>
      <vt:lpstr>PowerPoint Presentation</vt:lpstr>
      <vt:lpstr>PowerPoint Presentation</vt:lpstr>
      <vt:lpstr>PowerPoint Presentation</vt:lpstr>
      <vt:lpstr>PowerPoint Presentation</vt:lpstr>
      <vt:lpstr>       Evidence of Competition in Nature  often circumstantial   1. Resource partitioning among closely-related      sympatric congeneric species      (food, place, and time niches)      Complementarity of niche dimensions  2. Character displacement, Hutchinsonian ratios  3. Incomplete biotas: niche shifts  4. Taxonomic composition of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Zoology, Univ. Texas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 Rules, exams, etc. (no “make up” exams) Text: read chapters 1, 6, 7, then 3, 4, 5, 8, etc. … Profess -Knowledge - Study (rewire your brain!) Ecology, Environment, not beers  cans  and pollution Anthropocentrism: what good are you? Scientific Method. Curiosity, organized reality exists  No clean facts, no truth or proof Sunrise versus Earthspin Models, Hypotheses, Theories, Simplifying Assumptions Physics &amp; Chemistry  “Laws” versus biology Observation, Experiment Scaling in Biology: microscopic ---&gt; macroscopic Reductionistic versus holistic approaches Human population growth, usurpation of habitat Holmes-Rolston’s Vanishing Book of Life Importance of Pristine Natural Ecosystems Conservation Biology</dc:title>
  <dc:creator>Eric R. Pianka</dc:creator>
  <cp:lastModifiedBy>Microsoft Office User</cp:lastModifiedBy>
  <cp:revision>303</cp:revision>
  <cp:lastPrinted>2000-01-19T09:13:22Z</cp:lastPrinted>
  <dcterms:created xsi:type="dcterms:W3CDTF">2000-01-18T13:07:25Z</dcterms:created>
  <dcterms:modified xsi:type="dcterms:W3CDTF">2020-03-18T14:08:53Z</dcterms:modified>
</cp:coreProperties>
</file>