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484" r:id="rId2"/>
    <p:sldId id="428" r:id="rId3"/>
    <p:sldId id="485" r:id="rId4"/>
    <p:sldId id="546" r:id="rId5"/>
    <p:sldId id="487" r:id="rId6"/>
    <p:sldId id="530" r:id="rId7"/>
    <p:sldId id="488" r:id="rId8"/>
    <p:sldId id="489" r:id="rId9"/>
    <p:sldId id="490" r:id="rId10"/>
    <p:sldId id="491" r:id="rId11"/>
    <p:sldId id="492" r:id="rId12"/>
    <p:sldId id="545" r:id="rId13"/>
    <p:sldId id="493" r:id="rId14"/>
    <p:sldId id="494" r:id="rId15"/>
    <p:sldId id="495" r:id="rId16"/>
    <p:sldId id="496" r:id="rId17"/>
    <p:sldId id="497" r:id="rId18"/>
    <p:sldId id="498" r:id="rId19"/>
    <p:sldId id="499" r:id="rId20"/>
    <p:sldId id="500" r:id="rId21"/>
    <p:sldId id="501" r:id="rId22"/>
    <p:sldId id="502" r:id="rId23"/>
    <p:sldId id="559" r:id="rId24"/>
    <p:sldId id="504" r:id="rId25"/>
    <p:sldId id="549" r:id="rId26"/>
    <p:sldId id="506" r:id="rId27"/>
    <p:sldId id="507" r:id="rId28"/>
    <p:sldId id="562" r:id="rId29"/>
    <p:sldId id="344" r:id="rId30"/>
    <p:sldId id="350" r:id="rId31"/>
    <p:sldId id="351" r:id="rId32"/>
    <p:sldId id="332" r:id="rId33"/>
    <p:sldId id="333" r:id="rId34"/>
    <p:sldId id="345" r:id="rId35"/>
    <p:sldId id="561" r:id="rId36"/>
    <p:sldId id="322" r:id="rId37"/>
    <p:sldId id="419" r:id="rId38"/>
    <p:sldId id="420" r:id="rId39"/>
    <p:sldId id="541" r:id="rId40"/>
    <p:sldId id="553" r:id="rId41"/>
    <p:sldId id="547" r:id="rId42"/>
    <p:sldId id="548" r:id="rId43"/>
    <p:sldId id="542" r:id="rId44"/>
    <p:sldId id="543" r:id="rId45"/>
    <p:sldId id="544" r:id="rId46"/>
    <p:sldId id="514" r:id="rId47"/>
    <p:sldId id="515" r:id="rId48"/>
    <p:sldId id="516" r:id="rId49"/>
    <p:sldId id="517" r:id="rId50"/>
    <p:sldId id="518" r:id="rId51"/>
    <p:sldId id="519" r:id="rId52"/>
    <p:sldId id="520" r:id="rId53"/>
    <p:sldId id="521" r:id="rId54"/>
    <p:sldId id="522" r:id="rId55"/>
    <p:sldId id="523" r:id="rId56"/>
    <p:sldId id="524" r:id="rId57"/>
    <p:sldId id="525" r:id="rId58"/>
    <p:sldId id="526" r:id="rId59"/>
    <p:sldId id="527" r:id="rId60"/>
    <p:sldId id="528" r:id="rId61"/>
    <p:sldId id="531" r:id="rId62"/>
    <p:sldId id="550" r:id="rId63"/>
    <p:sldId id="556" r:id="rId64"/>
    <p:sldId id="555" r:id="rId65"/>
    <p:sldId id="557" r:id="rId66"/>
    <p:sldId id="554" r:id="rId67"/>
    <p:sldId id="551" r:id="rId68"/>
    <p:sldId id="558" r:id="rId69"/>
    <p:sldId id="532" r:id="rId70"/>
    <p:sldId id="552" r:id="rId71"/>
    <p:sldId id="533" r:id="rId72"/>
    <p:sldId id="534" r:id="rId73"/>
    <p:sldId id="535" r:id="rId74"/>
    <p:sldId id="536" r:id="rId75"/>
    <p:sldId id="560" r:id="rId76"/>
    <p:sldId id="537" r:id="rId77"/>
    <p:sldId id="538" r:id="rId78"/>
    <p:sldId id="539"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04"/>
  </p:normalViewPr>
  <p:slideViewPr>
    <p:cSldViewPr>
      <p:cViewPr varScale="1">
        <p:scale>
          <a:sx n="91" d="100"/>
          <a:sy n="91" d="100"/>
        </p:scale>
        <p:origin x="170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868FA847-C69A-8243-9DF2-980A7A3B602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49507" name="Rectangle 3">
            <a:extLst>
              <a:ext uri="{FF2B5EF4-FFF2-40B4-BE49-F238E27FC236}">
                <a16:creationId xmlns:a16="http://schemas.microsoft.com/office/drawing/2014/main" id="{698B12C8-538F-324C-95B0-C3965BD702A0}"/>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p>
        </p:txBody>
      </p:sp>
      <p:sp>
        <p:nvSpPr>
          <p:cNvPr id="14340" name="Rectangle 4">
            <a:extLst>
              <a:ext uri="{FF2B5EF4-FFF2-40B4-BE49-F238E27FC236}">
                <a16:creationId xmlns:a16="http://schemas.microsoft.com/office/drawing/2014/main" id="{8AB37C4B-5B7F-B44C-9B5E-8F941EEBFC0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9" name="Rectangle 5">
            <a:extLst>
              <a:ext uri="{FF2B5EF4-FFF2-40B4-BE49-F238E27FC236}">
                <a16:creationId xmlns:a16="http://schemas.microsoft.com/office/drawing/2014/main" id="{C4F16123-D2E4-E444-98C1-CB6BC82CC412}"/>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9510" name="Rectangle 6">
            <a:extLst>
              <a:ext uri="{FF2B5EF4-FFF2-40B4-BE49-F238E27FC236}">
                <a16:creationId xmlns:a16="http://schemas.microsoft.com/office/drawing/2014/main" id="{F7DC7D6E-A0A8-1848-B83F-C8E9B70B8D60}"/>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49511" name="Rectangle 7">
            <a:extLst>
              <a:ext uri="{FF2B5EF4-FFF2-40B4-BE49-F238E27FC236}">
                <a16:creationId xmlns:a16="http://schemas.microsoft.com/office/drawing/2014/main" id="{56F11A33-9284-F942-A576-EFC5F50B3609}"/>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A2194C8F-501A-F745-91F2-3EC237EDF12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03222F93-434E-FD48-906D-FA8B40CBC2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61D125-CD0C-EB40-BADA-289C334BE726}" type="slidenum">
              <a:rPr lang="en-US" altLang="en-US" sz="1200" smtClean="0"/>
              <a:pPr/>
              <a:t>1</a:t>
            </a:fld>
            <a:endParaRPr lang="en-US" altLang="en-US" sz="1200"/>
          </a:p>
        </p:txBody>
      </p:sp>
      <p:sp>
        <p:nvSpPr>
          <p:cNvPr id="16386" name="Rectangle 1026">
            <a:extLst>
              <a:ext uri="{FF2B5EF4-FFF2-40B4-BE49-F238E27FC236}">
                <a16:creationId xmlns:a16="http://schemas.microsoft.com/office/drawing/2014/main" id="{CB5FB4E3-1C6F-074D-9A90-9E7662182104}"/>
              </a:ext>
            </a:extLst>
          </p:cNvPr>
          <p:cNvSpPr>
            <a:spLocks noGrp="1" noRot="1" noChangeAspect="1" noChangeArrowheads="1" noTextEdit="1"/>
          </p:cNvSpPr>
          <p:nvPr>
            <p:ph type="sldImg"/>
          </p:nvPr>
        </p:nvSpPr>
        <p:spPr>
          <a:solidFill>
            <a:srgbClr val="FFFFFF"/>
          </a:solidFill>
          <a:ln/>
        </p:spPr>
      </p:sp>
      <p:sp>
        <p:nvSpPr>
          <p:cNvPr id="226307" name="Rectangle 1027">
            <a:extLst>
              <a:ext uri="{FF2B5EF4-FFF2-40B4-BE49-F238E27FC236}">
                <a16:creationId xmlns:a16="http://schemas.microsoft.com/office/drawing/2014/main" id="{D99DB333-1135-D44B-B187-9B6A6AFC99A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5B4B74B8-0955-D243-B0CE-7A9CB795DF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03772D6-D0C8-A74C-A47D-3D32C47433D0}" type="slidenum">
              <a:rPr lang="en-US" altLang="en-US" sz="1200" smtClean="0"/>
              <a:pPr/>
              <a:t>10</a:t>
            </a:fld>
            <a:endParaRPr lang="en-US" altLang="en-US" sz="1200"/>
          </a:p>
        </p:txBody>
      </p:sp>
      <p:sp>
        <p:nvSpPr>
          <p:cNvPr id="34818" name="Rectangle 2">
            <a:extLst>
              <a:ext uri="{FF2B5EF4-FFF2-40B4-BE49-F238E27FC236}">
                <a16:creationId xmlns:a16="http://schemas.microsoft.com/office/drawing/2014/main" id="{E8C7F915-651A-6649-9F76-1ABA1D5CF96D}"/>
              </a:ext>
            </a:extLst>
          </p:cNvPr>
          <p:cNvSpPr>
            <a:spLocks noGrp="1" noRot="1" noChangeAspect="1" noChangeArrowheads="1" noTextEdit="1"/>
          </p:cNvSpPr>
          <p:nvPr>
            <p:ph type="sldImg"/>
          </p:nvPr>
        </p:nvSpPr>
        <p:spPr>
          <a:solidFill>
            <a:srgbClr val="FFFFFF"/>
          </a:solidFill>
          <a:ln/>
        </p:spPr>
      </p:sp>
      <p:sp>
        <p:nvSpPr>
          <p:cNvPr id="180227" name="Rectangle 3">
            <a:extLst>
              <a:ext uri="{FF2B5EF4-FFF2-40B4-BE49-F238E27FC236}">
                <a16:creationId xmlns:a16="http://schemas.microsoft.com/office/drawing/2014/main" id="{4053A376-0FA3-8541-A38C-FA2B58D702A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A701B9EB-9939-2542-A888-F59A671A88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C8D34C-0F8C-7843-A3F3-E95B05613FD6}" type="slidenum">
              <a:rPr lang="en-US" altLang="en-US" sz="1200" smtClean="0"/>
              <a:pPr/>
              <a:t>11</a:t>
            </a:fld>
            <a:endParaRPr lang="en-US" altLang="en-US" sz="1200"/>
          </a:p>
        </p:txBody>
      </p:sp>
      <p:sp>
        <p:nvSpPr>
          <p:cNvPr id="36866" name="Rectangle 2">
            <a:extLst>
              <a:ext uri="{FF2B5EF4-FFF2-40B4-BE49-F238E27FC236}">
                <a16:creationId xmlns:a16="http://schemas.microsoft.com/office/drawing/2014/main" id="{BC086E32-AC66-2842-917D-B4B1B9291B81}"/>
              </a:ext>
            </a:extLst>
          </p:cNvPr>
          <p:cNvSpPr>
            <a:spLocks noGrp="1" noRot="1" noChangeAspect="1" noChangeArrowheads="1" noTextEdit="1"/>
          </p:cNvSpPr>
          <p:nvPr>
            <p:ph type="sldImg"/>
          </p:nvPr>
        </p:nvSpPr>
        <p:spPr>
          <a:solidFill>
            <a:srgbClr val="FFFFFF"/>
          </a:solidFill>
          <a:ln/>
        </p:spPr>
      </p:sp>
      <p:sp>
        <p:nvSpPr>
          <p:cNvPr id="182275" name="Rectangle 3">
            <a:extLst>
              <a:ext uri="{FF2B5EF4-FFF2-40B4-BE49-F238E27FC236}">
                <a16:creationId xmlns:a16="http://schemas.microsoft.com/office/drawing/2014/main" id="{FD50A2E5-5428-214A-9B6D-B9576EC695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a:extLst>
              <a:ext uri="{FF2B5EF4-FFF2-40B4-BE49-F238E27FC236}">
                <a16:creationId xmlns:a16="http://schemas.microsoft.com/office/drawing/2014/main" id="{5B6E6BA1-EC91-9E4C-86C8-A8972A7C54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1DA8540-EAD3-AF4F-B753-884280F1E1A7}" type="slidenum">
              <a:rPr lang="en-US" altLang="en-US" sz="1200" smtClean="0"/>
              <a:pPr/>
              <a:t>12</a:t>
            </a:fld>
            <a:endParaRPr lang="en-US" altLang="en-US" sz="1200"/>
          </a:p>
        </p:txBody>
      </p:sp>
      <p:sp>
        <p:nvSpPr>
          <p:cNvPr id="38914" name="Rectangle 2">
            <a:extLst>
              <a:ext uri="{FF2B5EF4-FFF2-40B4-BE49-F238E27FC236}">
                <a16:creationId xmlns:a16="http://schemas.microsoft.com/office/drawing/2014/main" id="{B04FDA9D-FE3F-E247-9AE9-9099AC741213}"/>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771F72DB-DBD4-714E-AFC4-9F225F1DA960}"/>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8CE098FC-3193-964D-8DBC-5F755B81D7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8483C4-D2D5-5249-919B-3F9923B06097}" type="slidenum">
              <a:rPr lang="en-US" altLang="en-US" sz="1200" smtClean="0"/>
              <a:pPr/>
              <a:t>13</a:t>
            </a:fld>
            <a:endParaRPr lang="en-US" altLang="en-US" sz="1200"/>
          </a:p>
        </p:txBody>
      </p:sp>
      <p:sp>
        <p:nvSpPr>
          <p:cNvPr id="40962" name="Rectangle 2">
            <a:extLst>
              <a:ext uri="{FF2B5EF4-FFF2-40B4-BE49-F238E27FC236}">
                <a16:creationId xmlns:a16="http://schemas.microsoft.com/office/drawing/2014/main" id="{83D37A6C-04BF-4F4C-B012-FA9C9AA276E2}"/>
              </a:ext>
            </a:extLst>
          </p:cNvPr>
          <p:cNvSpPr>
            <a:spLocks noGrp="1" noRot="1" noChangeAspect="1" noChangeArrowheads="1" noTextEdit="1"/>
          </p:cNvSpPr>
          <p:nvPr>
            <p:ph type="sldImg"/>
          </p:nvPr>
        </p:nvSpPr>
        <p:spPr>
          <a:solidFill>
            <a:srgbClr val="FFFFFF"/>
          </a:solidFill>
          <a:ln/>
        </p:spPr>
      </p:sp>
      <p:sp>
        <p:nvSpPr>
          <p:cNvPr id="207875" name="Rectangle 3">
            <a:extLst>
              <a:ext uri="{FF2B5EF4-FFF2-40B4-BE49-F238E27FC236}">
                <a16:creationId xmlns:a16="http://schemas.microsoft.com/office/drawing/2014/main" id="{2E71A1EA-C935-1043-B1C8-572773607F2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4E97672C-D9A2-1A42-9F24-4A3E4F7203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7271E4-C8E3-4848-A5D4-3A4F5B97C4A7}" type="slidenum">
              <a:rPr lang="en-US" altLang="en-US" sz="1200" smtClean="0"/>
              <a:pPr/>
              <a:t>14</a:t>
            </a:fld>
            <a:endParaRPr lang="en-US" altLang="en-US" sz="1200"/>
          </a:p>
        </p:txBody>
      </p:sp>
      <p:sp>
        <p:nvSpPr>
          <p:cNvPr id="43010" name="Rectangle 2">
            <a:extLst>
              <a:ext uri="{FF2B5EF4-FFF2-40B4-BE49-F238E27FC236}">
                <a16:creationId xmlns:a16="http://schemas.microsoft.com/office/drawing/2014/main" id="{50484FAF-258D-B842-BD5B-0CAFE14D1F5F}"/>
              </a:ext>
            </a:extLst>
          </p:cNvPr>
          <p:cNvSpPr>
            <a:spLocks noGrp="1" noRot="1" noChangeAspect="1" noChangeArrowheads="1" noTextEdit="1"/>
          </p:cNvSpPr>
          <p:nvPr>
            <p:ph type="sldImg"/>
          </p:nvPr>
        </p:nvSpPr>
        <p:spPr>
          <a:solidFill>
            <a:srgbClr val="FFFFFF"/>
          </a:solidFill>
          <a:ln/>
        </p:spPr>
      </p:sp>
      <p:sp>
        <p:nvSpPr>
          <p:cNvPr id="43011" name="Rectangle 3">
            <a:extLst>
              <a:ext uri="{FF2B5EF4-FFF2-40B4-BE49-F238E27FC236}">
                <a16:creationId xmlns:a16="http://schemas.microsoft.com/office/drawing/2014/main" id="{20EB19EF-B955-1043-94B1-24252211048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10E9C249-E797-D642-B4EF-BC7BE26D6B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21FD301-C606-5749-9519-E6BA3D8D91E8}" type="slidenum">
              <a:rPr lang="en-US" altLang="en-US" sz="1200" smtClean="0"/>
              <a:pPr/>
              <a:t>15</a:t>
            </a:fld>
            <a:endParaRPr lang="en-US" altLang="en-US" sz="1200"/>
          </a:p>
        </p:txBody>
      </p:sp>
      <p:sp>
        <p:nvSpPr>
          <p:cNvPr id="45058" name="Rectangle 1026">
            <a:extLst>
              <a:ext uri="{FF2B5EF4-FFF2-40B4-BE49-F238E27FC236}">
                <a16:creationId xmlns:a16="http://schemas.microsoft.com/office/drawing/2014/main" id="{0DA0BDFA-D574-1A42-8C49-78E38F7229B4}"/>
              </a:ext>
            </a:extLst>
          </p:cNvPr>
          <p:cNvSpPr>
            <a:spLocks noGrp="1" noRot="1" noChangeAspect="1" noChangeArrowheads="1" noTextEdit="1"/>
          </p:cNvSpPr>
          <p:nvPr>
            <p:ph type="sldImg"/>
          </p:nvPr>
        </p:nvSpPr>
        <p:spPr>
          <a:ln/>
        </p:spPr>
      </p:sp>
      <p:sp>
        <p:nvSpPr>
          <p:cNvPr id="45059" name="Rectangle 1027">
            <a:extLst>
              <a:ext uri="{FF2B5EF4-FFF2-40B4-BE49-F238E27FC236}">
                <a16:creationId xmlns:a16="http://schemas.microsoft.com/office/drawing/2014/main" id="{22A1B4EA-66D3-4B40-AEE0-EE6607972F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FB188D46-1557-C443-B245-9554732AA0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FC25434-1070-5D43-BAD4-7CC1098057BC}" type="slidenum">
              <a:rPr lang="en-US" altLang="en-US" sz="1200" smtClean="0"/>
              <a:pPr/>
              <a:t>16</a:t>
            </a:fld>
            <a:endParaRPr lang="en-US" altLang="en-US" sz="1200"/>
          </a:p>
        </p:txBody>
      </p:sp>
      <p:sp>
        <p:nvSpPr>
          <p:cNvPr id="47106" name="Rectangle 2">
            <a:extLst>
              <a:ext uri="{FF2B5EF4-FFF2-40B4-BE49-F238E27FC236}">
                <a16:creationId xmlns:a16="http://schemas.microsoft.com/office/drawing/2014/main" id="{B362F779-B2B1-B14C-B35E-E2450E3EDE73}"/>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09AB5EE8-4557-B74A-ABD3-3F708487F3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C393CE6E-D9A7-7A44-A442-CFB50F2B3F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DE4F0C5-ED88-BA4E-A6C0-9CB37FF0A79B}" type="slidenum">
              <a:rPr lang="en-US" altLang="en-US" sz="1200" smtClean="0"/>
              <a:pPr/>
              <a:t>17</a:t>
            </a:fld>
            <a:endParaRPr lang="en-US" altLang="en-US" sz="1200"/>
          </a:p>
        </p:txBody>
      </p:sp>
      <p:sp>
        <p:nvSpPr>
          <p:cNvPr id="49154" name="Rectangle 2">
            <a:extLst>
              <a:ext uri="{FF2B5EF4-FFF2-40B4-BE49-F238E27FC236}">
                <a16:creationId xmlns:a16="http://schemas.microsoft.com/office/drawing/2014/main" id="{693DEA06-B373-624D-BA14-6FD8DC1AD59B}"/>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DE49221E-38D8-0B42-AB6E-99CAE230381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051CC936-2276-1D42-B4D9-6D574C41D0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EE03392-4DBF-3141-810A-5C0AAC38E0C3}" type="slidenum">
              <a:rPr lang="en-US" altLang="en-US" sz="1200" smtClean="0"/>
              <a:pPr/>
              <a:t>18</a:t>
            </a:fld>
            <a:endParaRPr lang="en-US" altLang="en-US" sz="1200"/>
          </a:p>
        </p:txBody>
      </p:sp>
      <p:sp>
        <p:nvSpPr>
          <p:cNvPr id="51202" name="Rectangle 2">
            <a:extLst>
              <a:ext uri="{FF2B5EF4-FFF2-40B4-BE49-F238E27FC236}">
                <a16:creationId xmlns:a16="http://schemas.microsoft.com/office/drawing/2014/main" id="{94716474-F8B7-7F4C-976B-2C2D4AFD6DE6}"/>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1ECC3D78-C5FD-FF49-A9D6-6789BB19DAE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7D35C8BF-3C32-0A4C-A0C2-B30B01D9A7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C116E30-2A30-374B-A96A-C6F8F5BFB6D3}" type="slidenum">
              <a:rPr lang="en-US" altLang="en-US" sz="1200" smtClean="0"/>
              <a:pPr/>
              <a:t>19</a:t>
            </a:fld>
            <a:endParaRPr lang="en-US" altLang="en-US" sz="1200"/>
          </a:p>
        </p:txBody>
      </p:sp>
      <p:sp>
        <p:nvSpPr>
          <p:cNvPr id="53250" name="Rectangle 2">
            <a:extLst>
              <a:ext uri="{FF2B5EF4-FFF2-40B4-BE49-F238E27FC236}">
                <a16:creationId xmlns:a16="http://schemas.microsoft.com/office/drawing/2014/main" id="{4CC5C2CE-D998-9E40-A81C-D3C384FFE25D}"/>
              </a:ext>
            </a:extLst>
          </p:cNvPr>
          <p:cNvSpPr>
            <a:spLocks noGrp="1" noRot="1" noChangeAspect="1"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EFB13028-DDC9-4049-8ED2-96203B3BD7E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2E2C08D0-6A14-9543-9180-CAA8FAA049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B0536A-0693-E94B-86D4-95D0FCE069D0}" type="slidenum">
              <a:rPr lang="en-US" altLang="en-US" sz="1200" smtClean="0"/>
              <a:pPr/>
              <a:t>2</a:t>
            </a:fld>
            <a:endParaRPr lang="en-US" altLang="en-US" sz="1200"/>
          </a:p>
        </p:txBody>
      </p:sp>
      <p:sp>
        <p:nvSpPr>
          <p:cNvPr id="18434" name="Rectangle 2">
            <a:extLst>
              <a:ext uri="{FF2B5EF4-FFF2-40B4-BE49-F238E27FC236}">
                <a16:creationId xmlns:a16="http://schemas.microsoft.com/office/drawing/2014/main" id="{8B3A27AB-27C9-0448-9864-D5D72B7F8484}"/>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08E205A8-919F-0A4D-9783-D16CC234A92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B774BA2F-1A06-8349-A512-D72FF43A32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5498E8D-8066-E748-8749-0FBDA0C289C0}" type="slidenum">
              <a:rPr lang="en-US" altLang="en-US" sz="1200" smtClean="0"/>
              <a:pPr/>
              <a:t>20</a:t>
            </a:fld>
            <a:endParaRPr lang="en-US" altLang="en-US" sz="1200"/>
          </a:p>
        </p:txBody>
      </p:sp>
      <p:sp>
        <p:nvSpPr>
          <p:cNvPr id="55298" name="Rectangle 2">
            <a:extLst>
              <a:ext uri="{FF2B5EF4-FFF2-40B4-BE49-F238E27FC236}">
                <a16:creationId xmlns:a16="http://schemas.microsoft.com/office/drawing/2014/main" id="{2954F098-23B9-3848-92FB-E07B4E7AEAB6}"/>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2959FC7C-5EA8-594F-9692-BD76986EA30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2A020E80-C71A-0345-BA52-D95D818587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F3F6B5B-2AEA-5F49-9E99-91896F144108}" type="slidenum">
              <a:rPr lang="en-US" altLang="en-US" sz="1200" smtClean="0"/>
              <a:pPr/>
              <a:t>21</a:t>
            </a:fld>
            <a:endParaRPr lang="en-US" altLang="en-US" sz="1200"/>
          </a:p>
        </p:txBody>
      </p:sp>
      <p:sp>
        <p:nvSpPr>
          <p:cNvPr id="57346" name="Rectangle 2">
            <a:extLst>
              <a:ext uri="{FF2B5EF4-FFF2-40B4-BE49-F238E27FC236}">
                <a16:creationId xmlns:a16="http://schemas.microsoft.com/office/drawing/2014/main" id="{8D20986D-CEF4-5E4E-8056-4227D3305F3C}"/>
              </a:ext>
            </a:extLst>
          </p:cNvPr>
          <p:cNvSpPr>
            <a:spLocks noGrp="1" noRot="1" noChangeAspect="1" noChangeArrowheads="1" noTextEdit="1"/>
          </p:cNvSpPr>
          <p:nvPr>
            <p:ph type="sldImg"/>
          </p:nvPr>
        </p:nvSpPr>
        <p:spPr>
          <a:solidFill>
            <a:srgbClr val="FFFFFF"/>
          </a:solidFill>
          <a:ln/>
        </p:spPr>
      </p:sp>
      <p:sp>
        <p:nvSpPr>
          <p:cNvPr id="220163" name="Rectangle 3">
            <a:extLst>
              <a:ext uri="{FF2B5EF4-FFF2-40B4-BE49-F238E27FC236}">
                <a16:creationId xmlns:a16="http://schemas.microsoft.com/office/drawing/2014/main" id="{5681FA3B-A737-0C4A-9514-1F82CD50F18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D248567-D2F2-8549-9A0B-0F88B3E769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5278ED-7141-B64E-A2C6-F3DFCC93F76C}" type="slidenum">
              <a:rPr lang="en-US" altLang="en-US" sz="1200" smtClean="0"/>
              <a:pPr/>
              <a:t>22</a:t>
            </a:fld>
            <a:endParaRPr lang="en-US" altLang="en-US" sz="1200"/>
          </a:p>
        </p:txBody>
      </p:sp>
      <p:sp>
        <p:nvSpPr>
          <p:cNvPr id="59394" name="Rectangle 2">
            <a:extLst>
              <a:ext uri="{FF2B5EF4-FFF2-40B4-BE49-F238E27FC236}">
                <a16:creationId xmlns:a16="http://schemas.microsoft.com/office/drawing/2014/main" id="{6DB6DE84-8407-2440-92B8-0D005B9C0CBD}"/>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42E15A5D-A005-2D49-87FD-E4F5951C5EC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B9CB022C-9EF9-9E42-ACF2-3CFC40A7F35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F82EA2A-8799-8341-9291-CD4F9032AB39}" type="slidenum">
              <a:rPr lang="en-US" altLang="en-US" sz="1200" smtClean="0"/>
              <a:pPr/>
              <a:t>23</a:t>
            </a:fld>
            <a:endParaRPr lang="en-US" altLang="en-US" sz="1200"/>
          </a:p>
        </p:txBody>
      </p:sp>
      <p:sp>
        <p:nvSpPr>
          <p:cNvPr id="63490" name="Rectangle 2">
            <a:extLst>
              <a:ext uri="{FF2B5EF4-FFF2-40B4-BE49-F238E27FC236}">
                <a16:creationId xmlns:a16="http://schemas.microsoft.com/office/drawing/2014/main" id="{45CC2557-C809-0443-B789-DD1337A81A25}"/>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B7F0998B-26F5-354F-9C60-82AF3EE9DC6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381ED72B-D575-9F4F-8DEE-99A4861697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5460F43-C083-1C4D-881D-BA263C1745FF}" type="slidenum">
              <a:rPr lang="en-US" altLang="en-US" sz="1200" smtClean="0"/>
              <a:pPr/>
              <a:t>24</a:t>
            </a:fld>
            <a:endParaRPr lang="en-US" altLang="en-US" sz="1200"/>
          </a:p>
        </p:txBody>
      </p:sp>
      <p:sp>
        <p:nvSpPr>
          <p:cNvPr id="65538" name="Rectangle 2">
            <a:extLst>
              <a:ext uri="{FF2B5EF4-FFF2-40B4-BE49-F238E27FC236}">
                <a16:creationId xmlns:a16="http://schemas.microsoft.com/office/drawing/2014/main" id="{B4CC3AD7-DC67-B746-A46F-B35530E70FB0}"/>
              </a:ext>
            </a:extLst>
          </p:cNvPr>
          <p:cNvSpPr>
            <a:spLocks noGrp="1" noRot="1" noChangeAspect="1" noChangeArrowheads="1" noTextEdit="1"/>
          </p:cNvSpPr>
          <p:nvPr>
            <p:ph type="sldImg"/>
          </p:nvPr>
        </p:nvSpPr>
        <p:spPr>
          <a:solidFill>
            <a:srgbClr val="FFFFFF"/>
          </a:solidFill>
          <a:ln/>
        </p:spPr>
      </p:sp>
      <p:sp>
        <p:nvSpPr>
          <p:cNvPr id="223235" name="Rectangle 3">
            <a:extLst>
              <a:ext uri="{FF2B5EF4-FFF2-40B4-BE49-F238E27FC236}">
                <a16:creationId xmlns:a16="http://schemas.microsoft.com/office/drawing/2014/main" id="{BA902453-412C-5748-B14B-929656EBC90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0E64190F-7645-A74E-AD8A-DEB2EE3E57B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8C1329-FCC6-994C-A545-7D774A44E309}" type="slidenum">
              <a:rPr lang="en-US" altLang="en-US" sz="1200" smtClean="0"/>
              <a:pPr/>
              <a:t>25</a:t>
            </a:fld>
            <a:endParaRPr lang="en-US" altLang="en-US" sz="1200"/>
          </a:p>
        </p:txBody>
      </p:sp>
      <p:sp>
        <p:nvSpPr>
          <p:cNvPr id="67586" name="Rectangle 2">
            <a:extLst>
              <a:ext uri="{FF2B5EF4-FFF2-40B4-BE49-F238E27FC236}">
                <a16:creationId xmlns:a16="http://schemas.microsoft.com/office/drawing/2014/main" id="{8661E3C1-6C19-BD45-9271-36810BE27A3B}"/>
              </a:ext>
            </a:extLst>
          </p:cNvPr>
          <p:cNvSpPr>
            <a:spLocks noGrp="1" noRot="1" noChangeAspect="1"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03C961FB-DCF9-3D4F-BB78-5047A95E511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3B7FAEE9-66AC-7B45-AA05-D8375CB0647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2373A3-ADB3-3148-8237-1F81737E72EE}" type="slidenum">
              <a:rPr lang="en-US" altLang="en-US" sz="1200" smtClean="0"/>
              <a:pPr/>
              <a:t>26</a:t>
            </a:fld>
            <a:endParaRPr lang="en-US" altLang="en-US" sz="1200"/>
          </a:p>
        </p:txBody>
      </p:sp>
      <p:sp>
        <p:nvSpPr>
          <p:cNvPr id="69634" name="Rectangle 2">
            <a:extLst>
              <a:ext uri="{FF2B5EF4-FFF2-40B4-BE49-F238E27FC236}">
                <a16:creationId xmlns:a16="http://schemas.microsoft.com/office/drawing/2014/main" id="{6946416F-29D8-C246-A9D7-832F47495AEA}"/>
              </a:ext>
            </a:extLst>
          </p:cNvPr>
          <p:cNvSpPr>
            <a:spLocks noGrp="1" noRot="1" noChangeAspect="1"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1037C5E4-BC13-EB49-BF5B-D5D18731B6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10441137-2EA1-1846-B266-4FB55AA4DD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09A11E-D0D2-A348-AD1D-8F4AE5C9367B}" type="slidenum">
              <a:rPr lang="en-US" altLang="en-US" sz="1200" smtClean="0"/>
              <a:pPr/>
              <a:t>27</a:t>
            </a:fld>
            <a:endParaRPr lang="en-US" altLang="en-US" sz="1200"/>
          </a:p>
        </p:txBody>
      </p:sp>
      <p:sp>
        <p:nvSpPr>
          <p:cNvPr id="71682" name="Rectangle 2">
            <a:extLst>
              <a:ext uri="{FF2B5EF4-FFF2-40B4-BE49-F238E27FC236}">
                <a16:creationId xmlns:a16="http://schemas.microsoft.com/office/drawing/2014/main" id="{29E4378E-E697-0C43-BAFA-3468C10A1E2E}"/>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B93D41B8-BA59-A84E-81C3-D887E9DC03FB}"/>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10441137-2EA1-1846-B266-4FB55AA4DD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09A11E-D0D2-A348-AD1D-8F4AE5C9367B}" type="slidenum">
              <a:rPr lang="en-US" altLang="en-US" sz="1200" smtClean="0"/>
              <a:pPr/>
              <a:t>28</a:t>
            </a:fld>
            <a:endParaRPr lang="en-US" altLang="en-US" sz="1200"/>
          </a:p>
        </p:txBody>
      </p:sp>
      <p:sp>
        <p:nvSpPr>
          <p:cNvPr id="71682" name="Rectangle 2">
            <a:extLst>
              <a:ext uri="{FF2B5EF4-FFF2-40B4-BE49-F238E27FC236}">
                <a16:creationId xmlns:a16="http://schemas.microsoft.com/office/drawing/2014/main" id="{29E4378E-E697-0C43-BAFA-3468C10A1E2E}"/>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B93D41B8-BA59-A84E-81C3-D887E9DC03F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296349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08E920E6-DAE7-9145-91FC-4D73A9C064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EFE75BE-EEFB-284C-8408-73DDD984742F}" type="slidenum">
              <a:rPr lang="en-US" altLang="en-US"/>
              <a:pPr>
                <a:spcBef>
                  <a:spcPct val="0"/>
                </a:spcBef>
              </a:pPr>
              <a:t>29</a:t>
            </a:fld>
            <a:endParaRPr lang="en-US" altLang="en-US"/>
          </a:p>
        </p:txBody>
      </p:sp>
      <p:sp>
        <p:nvSpPr>
          <p:cNvPr id="32770" name="Rectangle 2">
            <a:extLst>
              <a:ext uri="{FF2B5EF4-FFF2-40B4-BE49-F238E27FC236}">
                <a16:creationId xmlns:a16="http://schemas.microsoft.com/office/drawing/2014/main" id="{94A93EF7-6D96-FC4E-85FA-E875E0BA3DD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4019" name="Rectangle 3">
            <a:extLst>
              <a:ext uri="{FF2B5EF4-FFF2-40B4-BE49-F238E27FC236}">
                <a16:creationId xmlns:a16="http://schemas.microsoft.com/office/drawing/2014/main" id="{FA1873B5-7245-7F44-9542-EBD0D4FE89D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883925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F96E3404-0C4A-A546-9193-85C0F62F2B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3E11647-892A-D04A-A939-9E59F0DFDA8B}" type="slidenum">
              <a:rPr lang="en-US" altLang="en-US" sz="1200" smtClean="0"/>
              <a:pPr/>
              <a:t>3</a:t>
            </a:fld>
            <a:endParaRPr lang="en-US" altLang="en-US" sz="1200"/>
          </a:p>
        </p:txBody>
      </p:sp>
      <p:sp>
        <p:nvSpPr>
          <p:cNvPr id="20482" name="Rectangle 2">
            <a:extLst>
              <a:ext uri="{FF2B5EF4-FFF2-40B4-BE49-F238E27FC236}">
                <a16:creationId xmlns:a16="http://schemas.microsoft.com/office/drawing/2014/main" id="{A2D7EBF4-70A0-5940-8DD3-DBDA75975AB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0A56C2A7-E5C2-AF4D-B9F8-23C83C751B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a:extLst>
              <a:ext uri="{FF2B5EF4-FFF2-40B4-BE49-F238E27FC236}">
                <a16:creationId xmlns:a16="http://schemas.microsoft.com/office/drawing/2014/main" id="{F6EB90D4-AFB9-F040-BA14-343A1D3EB6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716FB8-2434-744D-8F82-2BA722034071}" type="slidenum">
              <a:rPr lang="en-US" altLang="en-US"/>
              <a:pPr>
                <a:spcBef>
                  <a:spcPct val="0"/>
                </a:spcBef>
              </a:pPr>
              <a:t>30</a:t>
            </a:fld>
            <a:endParaRPr lang="en-US" altLang="en-US"/>
          </a:p>
        </p:txBody>
      </p:sp>
      <p:sp>
        <p:nvSpPr>
          <p:cNvPr id="34818" name="Rectangle 2">
            <a:extLst>
              <a:ext uri="{FF2B5EF4-FFF2-40B4-BE49-F238E27FC236}">
                <a16:creationId xmlns:a16="http://schemas.microsoft.com/office/drawing/2014/main" id="{C4BF50C3-785B-C04E-B38C-562590F269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3A6816FB-C97E-2441-9909-5B695CD8B1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69417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2061911-D920-9545-9A37-9F85E3848C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9CBF80B-2EEF-A840-A013-977C7C8F84F3}" type="slidenum">
              <a:rPr lang="en-US" altLang="en-US"/>
              <a:pPr>
                <a:spcBef>
                  <a:spcPct val="0"/>
                </a:spcBef>
              </a:pPr>
              <a:t>31</a:t>
            </a:fld>
            <a:endParaRPr lang="en-US" altLang="en-US"/>
          </a:p>
        </p:txBody>
      </p:sp>
      <p:sp>
        <p:nvSpPr>
          <p:cNvPr id="36866" name="Rectangle 2">
            <a:extLst>
              <a:ext uri="{FF2B5EF4-FFF2-40B4-BE49-F238E27FC236}">
                <a16:creationId xmlns:a16="http://schemas.microsoft.com/office/drawing/2014/main" id="{FB476C43-59BB-4549-B96E-6FD6F0ABCFA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6867" name="Rectangle 3">
            <a:extLst>
              <a:ext uri="{FF2B5EF4-FFF2-40B4-BE49-F238E27FC236}">
                <a16:creationId xmlns:a16="http://schemas.microsoft.com/office/drawing/2014/main" id="{D7A81DD1-7E23-2440-9A47-CFF3DC63914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63299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31">
            <a:extLst>
              <a:ext uri="{FF2B5EF4-FFF2-40B4-BE49-F238E27FC236}">
                <a16:creationId xmlns:a16="http://schemas.microsoft.com/office/drawing/2014/main" id="{A099C5F8-E9C9-D64E-B7AC-7C39641408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D2D2C36-7CB6-DF48-A3D4-4AB3D4875DAE}" type="slidenum">
              <a:rPr lang="en-US" altLang="en-US"/>
              <a:pPr>
                <a:spcBef>
                  <a:spcPct val="0"/>
                </a:spcBef>
              </a:pPr>
              <a:t>32</a:t>
            </a:fld>
            <a:endParaRPr lang="en-US" altLang="en-US"/>
          </a:p>
        </p:txBody>
      </p:sp>
      <p:sp>
        <p:nvSpPr>
          <p:cNvPr id="38914" name="Rectangle 2">
            <a:extLst>
              <a:ext uri="{FF2B5EF4-FFF2-40B4-BE49-F238E27FC236}">
                <a16:creationId xmlns:a16="http://schemas.microsoft.com/office/drawing/2014/main" id="{68CB3EF9-24FC-D34C-9004-41590CBBD4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62478E48-CEAF-7E4B-84F0-6930769B4E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61134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3ED8231B-A4EC-614E-8E99-8AE36B8481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CC8BFBC-563E-F945-BC65-7364AD78708D}" type="slidenum">
              <a:rPr lang="en-US" altLang="en-US"/>
              <a:pPr>
                <a:spcBef>
                  <a:spcPct val="0"/>
                </a:spcBef>
              </a:pPr>
              <a:t>33</a:t>
            </a:fld>
            <a:endParaRPr lang="en-US" altLang="en-US"/>
          </a:p>
        </p:txBody>
      </p:sp>
      <p:sp>
        <p:nvSpPr>
          <p:cNvPr id="40962" name="Rectangle 2">
            <a:extLst>
              <a:ext uri="{FF2B5EF4-FFF2-40B4-BE49-F238E27FC236}">
                <a16:creationId xmlns:a16="http://schemas.microsoft.com/office/drawing/2014/main" id="{60A4BD29-74A7-6442-A140-DED6DB67D93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3" name="Rectangle 3">
            <a:extLst>
              <a:ext uri="{FF2B5EF4-FFF2-40B4-BE49-F238E27FC236}">
                <a16:creationId xmlns:a16="http://schemas.microsoft.com/office/drawing/2014/main" id="{732BA690-9B90-DB4B-865C-299700798AE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97657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84F43875-95BC-D643-AE7F-5513D5FE7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D8D23FC-0B1A-0947-B6D6-9DDA376BC1DD}" type="slidenum">
              <a:rPr lang="en-US" altLang="en-US"/>
              <a:pPr>
                <a:spcBef>
                  <a:spcPct val="0"/>
                </a:spcBef>
              </a:pPr>
              <a:t>34</a:t>
            </a:fld>
            <a:endParaRPr lang="en-US" altLang="en-US"/>
          </a:p>
        </p:txBody>
      </p:sp>
      <p:sp>
        <p:nvSpPr>
          <p:cNvPr id="43010" name="Rectangle 2">
            <a:extLst>
              <a:ext uri="{FF2B5EF4-FFF2-40B4-BE49-F238E27FC236}">
                <a16:creationId xmlns:a16="http://schemas.microsoft.com/office/drawing/2014/main" id="{4885366A-179F-634C-9CD8-0DFA845AFB6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4019" name="Rectangle 3">
            <a:extLst>
              <a:ext uri="{FF2B5EF4-FFF2-40B4-BE49-F238E27FC236}">
                <a16:creationId xmlns:a16="http://schemas.microsoft.com/office/drawing/2014/main" id="{B563941E-5302-4540-818F-0DD5E0035AF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20234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84F43875-95BC-D643-AE7F-5513D5FE7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D8D23FC-0B1A-0947-B6D6-9DDA376BC1DD}" type="slidenum">
              <a:rPr lang="en-US" altLang="en-US"/>
              <a:pPr>
                <a:spcBef>
                  <a:spcPct val="0"/>
                </a:spcBef>
              </a:pPr>
              <a:t>35</a:t>
            </a:fld>
            <a:endParaRPr lang="en-US" altLang="en-US"/>
          </a:p>
        </p:txBody>
      </p:sp>
      <p:sp>
        <p:nvSpPr>
          <p:cNvPr id="43010" name="Rectangle 2">
            <a:extLst>
              <a:ext uri="{FF2B5EF4-FFF2-40B4-BE49-F238E27FC236}">
                <a16:creationId xmlns:a16="http://schemas.microsoft.com/office/drawing/2014/main" id="{4885366A-179F-634C-9CD8-0DFA845AFB6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4019" name="Rectangle 3">
            <a:extLst>
              <a:ext uri="{FF2B5EF4-FFF2-40B4-BE49-F238E27FC236}">
                <a16:creationId xmlns:a16="http://schemas.microsoft.com/office/drawing/2014/main" id="{B563941E-5302-4540-818F-0DD5E0035AF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2761227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a:extLst>
              <a:ext uri="{FF2B5EF4-FFF2-40B4-BE49-F238E27FC236}">
                <a16:creationId xmlns:a16="http://schemas.microsoft.com/office/drawing/2014/main" id="{A34CE6EA-9B39-534B-A35D-259009F63C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5CF635B-BA74-1846-BC35-4B1698AC8896}" type="slidenum">
              <a:rPr lang="en-US" altLang="en-US" sz="1200" smtClean="0"/>
              <a:pPr/>
              <a:t>36</a:t>
            </a:fld>
            <a:endParaRPr lang="en-US" altLang="en-US" sz="1200"/>
          </a:p>
        </p:txBody>
      </p:sp>
      <p:sp>
        <p:nvSpPr>
          <p:cNvPr id="73730" name="Rectangle 2">
            <a:extLst>
              <a:ext uri="{FF2B5EF4-FFF2-40B4-BE49-F238E27FC236}">
                <a16:creationId xmlns:a16="http://schemas.microsoft.com/office/drawing/2014/main" id="{6A3E7CF3-DCFA-CB4C-9BFB-A1E7D2205AE3}"/>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70356E8D-ACF5-F049-A749-DB49391314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a:extLst>
              <a:ext uri="{FF2B5EF4-FFF2-40B4-BE49-F238E27FC236}">
                <a16:creationId xmlns:a16="http://schemas.microsoft.com/office/drawing/2014/main" id="{53DFF8FE-6E1A-EA4E-97DD-3944A2ABF8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E0F8503-95DF-0047-B62F-F009F6D6F787}" type="slidenum">
              <a:rPr lang="en-US" altLang="en-US" sz="1200" smtClean="0"/>
              <a:pPr/>
              <a:t>37</a:t>
            </a:fld>
            <a:endParaRPr lang="en-US" altLang="en-US" sz="1200"/>
          </a:p>
        </p:txBody>
      </p:sp>
      <p:sp>
        <p:nvSpPr>
          <p:cNvPr id="75778" name="Rectangle 2">
            <a:extLst>
              <a:ext uri="{FF2B5EF4-FFF2-40B4-BE49-F238E27FC236}">
                <a16:creationId xmlns:a16="http://schemas.microsoft.com/office/drawing/2014/main" id="{8669D460-A9EA-FE4B-9BB3-9D007E5600E7}"/>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58B0AA69-A69D-EE4D-9F53-542BA2D2C6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a:extLst>
              <a:ext uri="{FF2B5EF4-FFF2-40B4-BE49-F238E27FC236}">
                <a16:creationId xmlns:a16="http://schemas.microsoft.com/office/drawing/2014/main" id="{9AA483C3-D3CE-8F47-B599-45E7068E93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1F52525-7092-8E4C-9AB8-FF9B92E98E2C}" type="slidenum">
              <a:rPr lang="en-US" altLang="en-US" sz="1200" smtClean="0"/>
              <a:pPr/>
              <a:t>38</a:t>
            </a:fld>
            <a:endParaRPr lang="en-US" altLang="en-US" sz="1200"/>
          </a:p>
        </p:txBody>
      </p:sp>
      <p:sp>
        <p:nvSpPr>
          <p:cNvPr id="77826" name="Rectangle 2">
            <a:extLst>
              <a:ext uri="{FF2B5EF4-FFF2-40B4-BE49-F238E27FC236}">
                <a16:creationId xmlns:a16="http://schemas.microsoft.com/office/drawing/2014/main" id="{7BB46580-E26C-7A4E-827E-D7222EC5C03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D984112A-6E08-884B-B918-A5B9CE3503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3E746D5-9B98-2740-940A-27F5410B4A2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C828957-82A3-A244-A891-A587AF95D7EA}" type="slidenum">
              <a:rPr lang="en-US" altLang="en-US" sz="1200" smtClean="0"/>
              <a:pPr/>
              <a:t>39</a:t>
            </a:fld>
            <a:endParaRPr lang="en-US" altLang="en-US" sz="1200"/>
          </a:p>
        </p:txBody>
      </p:sp>
      <p:sp>
        <p:nvSpPr>
          <p:cNvPr id="79874" name="Rectangle 2">
            <a:extLst>
              <a:ext uri="{FF2B5EF4-FFF2-40B4-BE49-F238E27FC236}">
                <a16:creationId xmlns:a16="http://schemas.microsoft.com/office/drawing/2014/main" id="{B8A3678C-4B65-D246-A943-C39ED5D6C61A}"/>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AF8AFCBF-45A2-D146-9583-A51755081C1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306484B4-9880-0245-9EC3-FF853C92CC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1FE32B7-888A-CC46-84DB-4CCDABF80DD7}" type="slidenum">
              <a:rPr lang="en-US" altLang="en-US" sz="1200" smtClean="0"/>
              <a:pPr/>
              <a:t>4</a:t>
            </a:fld>
            <a:endParaRPr lang="en-US" altLang="en-US" sz="1200"/>
          </a:p>
        </p:txBody>
      </p:sp>
      <p:sp>
        <p:nvSpPr>
          <p:cNvPr id="22530" name="Rectangle 2">
            <a:extLst>
              <a:ext uri="{FF2B5EF4-FFF2-40B4-BE49-F238E27FC236}">
                <a16:creationId xmlns:a16="http://schemas.microsoft.com/office/drawing/2014/main" id="{42C44473-FF83-8E4F-B4AC-11D08F62782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2BD5CA8D-A173-3048-960B-EECD62F5B5D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21843F31-D60C-1548-88E4-656262F5FB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C4873F1-4771-C945-9E1D-987313609104}" type="slidenum">
              <a:rPr lang="en-US" altLang="en-US" sz="1200" smtClean="0"/>
              <a:pPr/>
              <a:t>40</a:t>
            </a:fld>
            <a:endParaRPr lang="en-US" altLang="en-US" sz="1200"/>
          </a:p>
        </p:txBody>
      </p:sp>
      <p:sp>
        <p:nvSpPr>
          <p:cNvPr id="81922" name="Rectangle 2">
            <a:extLst>
              <a:ext uri="{FF2B5EF4-FFF2-40B4-BE49-F238E27FC236}">
                <a16:creationId xmlns:a16="http://schemas.microsoft.com/office/drawing/2014/main" id="{FD7C41CD-C562-8D49-9C50-CC24A1523F9B}"/>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EB837072-4F9C-404A-AABF-1D699919D92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88790405-B98B-3140-8612-4A679420DF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02C23C-33FD-5541-998B-8236A96A9D26}" type="slidenum">
              <a:rPr lang="en-US" altLang="en-US" sz="1200" smtClean="0"/>
              <a:pPr/>
              <a:t>46</a:t>
            </a:fld>
            <a:endParaRPr lang="en-US" altLang="en-US" sz="1200"/>
          </a:p>
        </p:txBody>
      </p:sp>
      <p:sp>
        <p:nvSpPr>
          <p:cNvPr id="89090" name="Rectangle 2">
            <a:extLst>
              <a:ext uri="{FF2B5EF4-FFF2-40B4-BE49-F238E27FC236}">
                <a16:creationId xmlns:a16="http://schemas.microsoft.com/office/drawing/2014/main" id="{3E6E8539-9DD8-EB4C-884F-236065797E31}"/>
              </a:ext>
            </a:extLst>
          </p:cNvPr>
          <p:cNvSpPr>
            <a:spLocks noGrp="1" noRot="1" noChangeAspect="1"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6753774B-A63D-2542-AB1D-C184DDCA6F3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9F0D8003-0BD1-334F-9BE2-95DD524317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CE6DD67-CA33-2245-B6C6-BA4244B03378}" type="slidenum">
              <a:rPr lang="en-US" altLang="en-US" sz="1200" smtClean="0"/>
              <a:pPr/>
              <a:t>47</a:t>
            </a:fld>
            <a:endParaRPr lang="en-US" altLang="en-US" sz="1200"/>
          </a:p>
        </p:txBody>
      </p:sp>
      <p:sp>
        <p:nvSpPr>
          <p:cNvPr id="91138" name="Rectangle 2">
            <a:extLst>
              <a:ext uri="{FF2B5EF4-FFF2-40B4-BE49-F238E27FC236}">
                <a16:creationId xmlns:a16="http://schemas.microsoft.com/office/drawing/2014/main" id="{C04F8BC2-D309-6B43-AE29-04321999C057}"/>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B77A0494-1B33-3748-BE70-3B0F10C54DD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73181AD3-6DD6-CC4C-ABAE-2FA73507A9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228B512-BC23-9441-A68F-F0BDFD8C83EB}" type="slidenum">
              <a:rPr lang="en-US" altLang="en-US" sz="1200" smtClean="0"/>
              <a:pPr/>
              <a:t>48</a:t>
            </a:fld>
            <a:endParaRPr lang="en-US" altLang="en-US" sz="1200"/>
          </a:p>
        </p:txBody>
      </p:sp>
      <p:sp>
        <p:nvSpPr>
          <p:cNvPr id="93186" name="Rectangle 2">
            <a:extLst>
              <a:ext uri="{FF2B5EF4-FFF2-40B4-BE49-F238E27FC236}">
                <a16:creationId xmlns:a16="http://schemas.microsoft.com/office/drawing/2014/main" id="{56CDB337-274C-4F43-9906-002BD7DB7F2C}"/>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4A623A1A-493E-CE41-ADA8-5076CCDBD5E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285EA64-8415-274B-A552-DC74786AD7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BDF5A1-BED2-FC4E-BD79-595443280FB7}" type="slidenum">
              <a:rPr lang="en-US" altLang="en-US" sz="1200" smtClean="0"/>
              <a:pPr/>
              <a:t>49</a:t>
            </a:fld>
            <a:endParaRPr lang="en-US" altLang="en-US" sz="1200"/>
          </a:p>
        </p:txBody>
      </p:sp>
      <p:sp>
        <p:nvSpPr>
          <p:cNvPr id="95234" name="Rectangle 2">
            <a:extLst>
              <a:ext uri="{FF2B5EF4-FFF2-40B4-BE49-F238E27FC236}">
                <a16:creationId xmlns:a16="http://schemas.microsoft.com/office/drawing/2014/main" id="{944F2019-9D6C-A34D-9A31-619616ED5751}"/>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6B38783B-7558-5344-8426-F037108040B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948E4189-0B2E-E142-AF2C-219B28064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17532B-72D6-774D-AE82-452CD6F6DD2A}" type="slidenum">
              <a:rPr lang="en-US" altLang="en-US" sz="1200" smtClean="0"/>
              <a:pPr/>
              <a:t>50</a:t>
            </a:fld>
            <a:endParaRPr lang="en-US" altLang="en-US" sz="1200"/>
          </a:p>
        </p:txBody>
      </p:sp>
      <p:sp>
        <p:nvSpPr>
          <p:cNvPr id="97282" name="Rectangle 2">
            <a:extLst>
              <a:ext uri="{FF2B5EF4-FFF2-40B4-BE49-F238E27FC236}">
                <a16:creationId xmlns:a16="http://schemas.microsoft.com/office/drawing/2014/main" id="{575F7BF0-1776-2D45-B514-811444BAC823}"/>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06F961A4-4FED-DD42-92A2-1AEA1E874EF5}"/>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6136F4C3-37DB-364E-9F33-E40AFAF2D0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0B19ACA-E249-CF42-BD6E-0C2F39DFAA08}" type="slidenum">
              <a:rPr lang="en-US" altLang="en-US" sz="1200" smtClean="0"/>
              <a:pPr/>
              <a:t>51</a:t>
            </a:fld>
            <a:endParaRPr lang="en-US" altLang="en-US" sz="1200"/>
          </a:p>
        </p:txBody>
      </p:sp>
      <p:sp>
        <p:nvSpPr>
          <p:cNvPr id="99330" name="Rectangle 2">
            <a:extLst>
              <a:ext uri="{FF2B5EF4-FFF2-40B4-BE49-F238E27FC236}">
                <a16:creationId xmlns:a16="http://schemas.microsoft.com/office/drawing/2014/main" id="{1FD8A5EB-6245-134C-AC51-EF5D5B015DB2}"/>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D6DE7118-804A-C549-B543-86431902E19D}"/>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F43DEA19-76B1-0F43-B03B-838515F01D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E11FEC1-DB93-9D44-B278-989523331055}" type="slidenum">
              <a:rPr lang="en-US" altLang="en-US" sz="1200" smtClean="0"/>
              <a:pPr/>
              <a:t>52</a:t>
            </a:fld>
            <a:endParaRPr lang="en-US" altLang="en-US" sz="1200"/>
          </a:p>
        </p:txBody>
      </p:sp>
      <p:sp>
        <p:nvSpPr>
          <p:cNvPr id="101378" name="Rectangle 2">
            <a:extLst>
              <a:ext uri="{FF2B5EF4-FFF2-40B4-BE49-F238E27FC236}">
                <a16:creationId xmlns:a16="http://schemas.microsoft.com/office/drawing/2014/main" id="{2941C71A-0E8C-014D-9966-A36817502E33}"/>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E2F9256A-8B2F-B346-908D-414A71C2B75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856C2C43-0ECF-4C45-9A3B-99E3C3DCDD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8761004-5250-6B46-83A4-945A4E74B07A}" type="slidenum">
              <a:rPr lang="en-US" altLang="en-US" sz="1200" smtClean="0"/>
              <a:pPr/>
              <a:t>53</a:t>
            </a:fld>
            <a:endParaRPr lang="en-US" altLang="en-US" sz="1200"/>
          </a:p>
        </p:txBody>
      </p:sp>
      <p:sp>
        <p:nvSpPr>
          <p:cNvPr id="103426" name="Rectangle 2">
            <a:extLst>
              <a:ext uri="{FF2B5EF4-FFF2-40B4-BE49-F238E27FC236}">
                <a16:creationId xmlns:a16="http://schemas.microsoft.com/office/drawing/2014/main" id="{0586570F-69CD-E745-8073-9ED938C88A14}"/>
              </a:ext>
            </a:extLst>
          </p:cNvPr>
          <p:cNvSpPr>
            <a:spLocks noGrp="1" noRot="1" noChangeAspect="1" noChangeArrowheads="1" noTextEdit="1"/>
          </p:cNvSpPr>
          <p:nvPr>
            <p:ph type="sldImg"/>
          </p:nvPr>
        </p:nvSpPr>
        <p:spPr>
          <a:solidFill>
            <a:srgbClr val="FFFFFF"/>
          </a:solidFill>
          <a:ln/>
        </p:spPr>
      </p:sp>
      <p:sp>
        <p:nvSpPr>
          <p:cNvPr id="228355" name="Rectangle 3">
            <a:extLst>
              <a:ext uri="{FF2B5EF4-FFF2-40B4-BE49-F238E27FC236}">
                <a16:creationId xmlns:a16="http://schemas.microsoft.com/office/drawing/2014/main" id="{AC786B59-F3A0-CB49-B05A-FE4745CF90E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9EFF6BF8-74AB-0142-A971-C17168D6AA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9D6740-D66A-8642-A1FC-D2AA74A909D1}" type="slidenum">
              <a:rPr lang="en-US" altLang="en-US" sz="1200" smtClean="0"/>
              <a:pPr/>
              <a:t>54</a:t>
            </a:fld>
            <a:endParaRPr lang="en-US" altLang="en-US" sz="1200"/>
          </a:p>
        </p:txBody>
      </p:sp>
      <p:sp>
        <p:nvSpPr>
          <p:cNvPr id="105474" name="Rectangle 2">
            <a:extLst>
              <a:ext uri="{FF2B5EF4-FFF2-40B4-BE49-F238E27FC236}">
                <a16:creationId xmlns:a16="http://schemas.microsoft.com/office/drawing/2014/main" id="{E9E0B527-14C4-7E46-810E-5203DA978435}"/>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1D7E716-52E5-3B44-B5D0-9C86ED2405F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12A1E9BD-1AE6-AE4E-840A-F5BE449EA2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843F2FB-63B9-1E4A-B632-5F948148B7F4}" type="slidenum">
              <a:rPr lang="en-US" altLang="en-US" sz="1200" smtClean="0"/>
              <a:pPr/>
              <a:t>5</a:t>
            </a:fld>
            <a:endParaRPr lang="en-US" altLang="en-US" sz="1200"/>
          </a:p>
        </p:txBody>
      </p:sp>
      <p:sp>
        <p:nvSpPr>
          <p:cNvPr id="24578" name="Rectangle 2">
            <a:extLst>
              <a:ext uri="{FF2B5EF4-FFF2-40B4-BE49-F238E27FC236}">
                <a16:creationId xmlns:a16="http://schemas.microsoft.com/office/drawing/2014/main" id="{53DE5964-3A2F-F643-91EB-415978ACBC85}"/>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3C7520E0-8C3C-DB4A-BDEC-42A60AF4553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25A7C56-D531-5F48-932D-0B008BBEBB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C4F81C5-7251-0D40-8A90-04241D9A194C}" type="slidenum">
              <a:rPr lang="en-US" altLang="en-US" sz="1200" smtClean="0"/>
              <a:pPr/>
              <a:t>55</a:t>
            </a:fld>
            <a:endParaRPr lang="en-US" altLang="en-US" sz="1200"/>
          </a:p>
        </p:txBody>
      </p:sp>
      <p:sp>
        <p:nvSpPr>
          <p:cNvPr id="107522" name="Rectangle 2">
            <a:extLst>
              <a:ext uri="{FF2B5EF4-FFF2-40B4-BE49-F238E27FC236}">
                <a16:creationId xmlns:a16="http://schemas.microsoft.com/office/drawing/2014/main" id="{D8CC6426-C79B-6A46-8E18-8FCE8E335EB9}"/>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0C359C5D-E655-934D-8424-6A82827CCEF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A3004364-022F-2C46-938A-081560D6B5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33BCBD-38D6-404E-B502-3AB32C4AC073}" type="slidenum">
              <a:rPr lang="en-US" altLang="en-US" sz="1200" smtClean="0"/>
              <a:pPr/>
              <a:t>56</a:t>
            </a:fld>
            <a:endParaRPr lang="en-US" altLang="en-US" sz="1200"/>
          </a:p>
        </p:txBody>
      </p:sp>
      <p:sp>
        <p:nvSpPr>
          <p:cNvPr id="109570" name="Rectangle 2">
            <a:extLst>
              <a:ext uri="{FF2B5EF4-FFF2-40B4-BE49-F238E27FC236}">
                <a16:creationId xmlns:a16="http://schemas.microsoft.com/office/drawing/2014/main" id="{85C66DDE-5BB4-DE46-A1A4-BE1670E86560}"/>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312C6DB7-83A2-0944-B872-8534D85218F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336A06DF-A139-4A45-BA22-F00CAC7038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31876C8-64EF-6141-A339-DE7FA13FDB42}" type="slidenum">
              <a:rPr lang="en-US" altLang="en-US" sz="1200" smtClean="0"/>
              <a:pPr/>
              <a:t>57</a:t>
            </a:fld>
            <a:endParaRPr lang="en-US" altLang="en-US" sz="1200"/>
          </a:p>
        </p:txBody>
      </p:sp>
      <p:sp>
        <p:nvSpPr>
          <p:cNvPr id="111618" name="Rectangle 2">
            <a:extLst>
              <a:ext uri="{FF2B5EF4-FFF2-40B4-BE49-F238E27FC236}">
                <a16:creationId xmlns:a16="http://schemas.microsoft.com/office/drawing/2014/main" id="{8D8A648E-30A4-E64D-BCE9-582F29AD6CB1}"/>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5ACAD075-41B6-4345-86DC-3973A075992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4249310C-6B2E-EA4B-ADFF-0A533E9E86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A871F72-02FB-DE43-B739-49A3122231CB}" type="slidenum">
              <a:rPr lang="en-US" altLang="en-US" sz="1200" smtClean="0"/>
              <a:pPr/>
              <a:t>58</a:t>
            </a:fld>
            <a:endParaRPr lang="en-US" altLang="en-US" sz="1200"/>
          </a:p>
        </p:txBody>
      </p:sp>
      <p:sp>
        <p:nvSpPr>
          <p:cNvPr id="113666" name="Rectangle 2">
            <a:extLst>
              <a:ext uri="{FF2B5EF4-FFF2-40B4-BE49-F238E27FC236}">
                <a16:creationId xmlns:a16="http://schemas.microsoft.com/office/drawing/2014/main" id="{C5DA3EF2-DFD3-8F41-A1E5-7EA377F28653}"/>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36167B94-BD8A-1048-A678-7543FB55ACC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454FEE3-01E4-5B4C-9BFA-9FBA544EB2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8A6AC78-C35A-EF4E-BFFB-2D8ECB41E5A4}" type="slidenum">
              <a:rPr lang="en-US" altLang="en-US" sz="1200" smtClean="0"/>
              <a:pPr/>
              <a:t>59</a:t>
            </a:fld>
            <a:endParaRPr lang="en-US" altLang="en-US" sz="1200"/>
          </a:p>
        </p:txBody>
      </p:sp>
      <p:sp>
        <p:nvSpPr>
          <p:cNvPr id="115714" name="Rectangle 2">
            <a:extLst>
              <a:ext uri="{FF2B5EF4-FFF2-40B4-BE49-F238E27FC236}">
                <a16:creationId xmlns:a16="http://schemas.microsoft.com/office/drawing/2014/main" id="{54569E07-83DB-084A-8299-F9E55C33D108}"/>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25D30C68-8CFD-384B-9A20-26D357B42BA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ABB9B0B4-720A-304A-81DE-64A37F91B8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C5D96F3-BFE6-9A4F-8391-E5B6348794DE}" type="slidenum">
              <a:rPr lang="en-US" altLang="en-US" sz="1200" smtClean="0"/>
              <a:pPr/>
              <a:t>60</a:t>
            </a:fld>
            <a:endParaRPr lang="en-US" altLang="en-US" sz="1200"/>
          </a:p>
        </p:txBody>
      </p:sp>
      <p:sp>
        <p:nvSpPr>
          <p:cNvPr id="117762" name="Rectangle 2">
            <a:extLst>
              <a:ext uri="{FF2B5EF4-FFF2-40B4-BE49-F238E27FC236}">
                <a16:creationId xmlns:a16="http://schemas.microsoft.com/office/drawing/2014/main" id="{7398AD0F-0F4C-7F40-A2B3-471436B1D7D6}"/>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8108F58F-4D5A-B74D-9AA1-103FC8F7926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68DA6227-9836-F945-8F74-8D6719D55D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2227380-92D6-F94B-BDBC-DBAF36D592F1}" type="slidenum">
              <a:rPr lang="en-US" altLang="en-US" sz="1200" smtClean="0"/>
              <a:pPr/>
              <a:t>61</a:t>
            </a:fld>
            <a:endParaRPr lang="en-US" altLang="en-US" sz="1200"/>
          </a:p>
        </p:txBody>
      </p:sp>
      <p:sp>
        <p:nvSpPr>
          <p:cNvPr id="119810" name="Rectangle 2">
            <a:extLst>
              <a:ext uri="{FF2B5EF4-FFF2-40B4-BE49-F238E27FC236}">
                <a16:creationId xmlns:a16="http://schemas.microsoft.com/office/drawing/2014/main" id="{C3420675-7BCA-BE40-B02C-045CA2E343BB}"/>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BE58ADCF-E004-5847-B876-2E1A0EA4CAB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19ED2E46-B144-2542-833F-BCADE503E4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B69708-E0B3-D14D-A64A-4339875DA213}" type="slidenum">
              <a:rPr lang="en-US" altLang="en-US" sz="1200" smtClean="0"/>
              <a:pPr/>
              <a:t>62</a:t>
            </a:fld>
            <a:endParaRPr lang="en-US" altLang="en-US" sz="1200"/>
          </a:p>
        </p:txBody>
      </p:sp>
      <p:sp>
        <p:nvSpPr>
          <p:cNvPr id="121858" name="Rectangle 2">
            <a:extLst>
              <a:ext uri="{FF2B5EF4-FFF2-40B4-BE49-F238E27FC236}">
                <a16:creationId xmlns:a16="http://schemas.microsoft.com/office/drawing/2014/main" id="{83255468-3A33-D741-934C-4EC1C4E4025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DE214F3B-C927-2844-92D4-93818D110AE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20803C0E-1CD5-4A44-A8B5-006A049D53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820FA0-F8BF-B341-A72B-E64A09D92F2E}" type="slidenum">
              <a:rPr lang="en-US" altLang="en-US" sz="1200" smtClean="0"/>
              <a:pPr/>
              <a:t>63</a:t>
            </a:fld>
            <a:endParaRPr lang="en-US" altLang="en-US" sz="1200"/>
          </a:p>
        </p:txBody>
      </p:sp>
      <p:sp>
        <p:nvSpPr>
          <p:cNvPr id="123906" name="Rectangle 2">
            <a:extLst>
              <a:ext uri="{FF2B5EF4-FFF2-40B4-BE49-F238E27FC236}">
                <a16:creationId xmlns:a16="http://schemas.microsoft.com/office/drawing/2014/main" id="{D7C25750-B8F8-FC40-B11D-6F8EDCFD8BCA}"/>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BF917D96-86EC-F345-9149-1E8E8A29216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960B92B0-4952-FA40-9B07-6C38B42448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0C7C183-5D3E-1C44-82E2-A6C4A8F8A2DC}" type="slidenum">
              <a:rPr lang="en-US" altLang="en-US" sz="1200" smtClean="0"/>
              <a:pPr/>
              <a:t>64</a:t>
            </a:fld>
            <a:endParaRPr lang="en-US" altLang="en-US" sz="1200"/>
          </a:p>
        </p:txBody>
      </p:sp>
      <p:sp>
        <p:nvSpPr>
          <p:cNvPr id="125954" name="Rectangle 2">
            <a:extLst>
              <a:ext uri="{FF2B5EF4-FFF2-40B4-BE49-F238E27FC236}">
                <a16:creationId xmlns:a16="http://schemas.microsoft.com/office/drawing/2014/main" id="{C4413A59-2510-F047-BCED-229CF58E9231}"/>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361C765C-DDE7-4E41-8C4A-9F0240D7175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857F15EA-D7FE-8B48-A88A-2BB58A6D43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3FCD778-E128-DF4F-9111-D34EE5C42683}" type="slidenum">
              <a:rPr lang="en-US" altLang="en-US" sz="1200" smtClean="0"/>
              <a:pPr/>
              <a:t>6</a:t>
            </a:fld>
            <a:endParaRPr lang="en-US" altLang="en-US" sz="1200"/>
          </a:p>
        </p:txBody>
      </p:sp>
      <p:sp>
        <p:nvSpPr>
          <p:cNvPr id="26626" name="Rectangle 2">
            <a:extLst>
              <a:ext uri="{FF2B5EF4-FFF2-40B4-BE49-F238E27FC236}">
                <a16:creationId xmlns:a16="http://schemas.microsoft.com/office/drawing/2014/main" id="{058626B3-CDEA-514A-AB52-C39E8A900CA3}"/>
              </a:ext>
            </a:extLst>
          </p:cNvPr>
          <p:cNvSpPr>
            <a:spLocks noGrp="1" noRot="1" noChangeAspect="1" noChangeArrowheads="1" noTextEdit="1"/>
          </p:cNvSpPr>
          <p:nvPr>
            <p:ph type="sldImg"/>
          </p:nvPr>
        </p:nvSpPr>
        <p:spPr>
          <a:solidFill>
            <a:srgbClr val="FFFFFF"/>
          </a:solidFill>
          <a:ln/>
        </p:spPr>
      </p:sp>
      <p:sp>
        <p:nvSpPr>
          <p:cNvPr id="254979" name="Rectangle 3">
            <a:extLst>
              <a:ext uri="{FF2B5EF4-FFF2-40B4-BE49-F238E27FC236}">
                <a16:creationId xmlns:a16="http://schemas.microsoft.com/office/drawing/2014/main" id="{9978D837-26B5-7B44-9B67-A8E3A6C7019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C74C51C4-4BD4-DD4A-A543-16669A8011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0EC7109-5E4A-3F42-9CB4-C19A9E1397D9}" type="slidenum">
              <a:rPr lang="en-US" altLang="en-US" sz="1200" smtClean="0"/>
              <a:pPr/>
              <a:t>65</a:t>
            </a:fld>
            <a:endParaRPr lang="en-US" altLang="en-US" sz="1200"/>
          </a:p>
        </p:txBody>
      </p:sp>
      <p:sp>
        <p:nvSpPr>
          <p:cNvPr id="128002" name="Rectangle 2">
            <a:extLst>
              <a:ext uri="{FF2B5EF4-FFF2-40B4-BE49-F238E27FC236}">
                <a16:creationId xmlns:a16="http://schemas.microsoft.com/office/drawing/2014/main" id="{D2A5B64A-F232-D749-8123-41878C9ABC24}"/>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7E21E0EE-8814-7D4D-A9CD-A31D41BF2FB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A27E0CE5-5281-8B41-8AB7-46A63088F3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C0C07F-BFF4-DE4A-BE7E-68AB00F72087}" type="slidenum">
              <a:rPr lang="en-US" altLang="en-US" sz="1200" smtClean="0"/>
              <a:pPr/>
              <a:t>66</a:t>
            </a:fld>
            <a:endParaRPr lang="en-US" altLang="en-US" sz="1200"/>
          </a:p>
        </p:txBody>
      </p:sp>
      <p:sp>
        <p:nvSpPr>
          <p:cNvPr id="130050" name="Rectangle 2">
            <a:extLst>
              <a:ext uri="{FF2B5EF4-FFF2-40B4-BE49-F238E27FC236}">
                <a16:creationId xmlns:a16="http://schemas.microsoft.com/office/drawing/2014/main" id="{79CBEA80-7B99-D14D-8B85-009B087FEF38}"/>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B9D61D3F-FA4E-504C-B221-CC6A6F1A9A4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A847BA06-B5D1-9542-B309-960AEA9DFE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2CA86F-7EE6-B54F-9811-EDAC4F89A73B}" type="slidenum">
              <a:rPr lang="en-US" altLang="en-US" sz="1200" smtClean="0"/>
              <a:pPr/>
              <a:t>67</a:t>
            </a:fld>
            <a:endParaRPr lang="en-US" altLang="en-US" sz="1200"/>
          </a:p>
        </p:txBody>
      </p:sp>
      <p:sp>
        <p:nvSpPr>
          <p:cNvPr id="132098" name="Rectangle 2">
            <a:extLst>
              <a:ext uri="{FF2B5EF4-FFF2-40B4-BE49-F238E27FC236}">
                <a16:creationId xmlns:a16="http://schemas.microsoft.com/office/drawing/2014/main" id="{E0F90B41-1A5E-0B43-A5B6-79943977D388}"/>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318C5A0C-BB1F-2B46-B42E-5AFCE9449E2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48FE72D1-CA95-B246-BC92-DBA2C80F261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2975FD-E62C-0347-BB1F-7CE8C89E4BD2}" type="slidenum">
              <a:rPr lang="en-US" altLang="en-US" sz="1200" smtClean="0"/>
              <a:pPr/>
              <a:t>68</a:t>
            </a:fld>
            <a:endParaRPr lang="en-US" altLang="en-US" sz="1200"/>
          </a:p>
        </p:txBody>
      </p:sp>
      <p:sp>
        <p:nvSpPr>
          <p:cNvPr id="134146" name="Rectangle 2">
            <a:extLst>
              <a:ext uri="{FF2B5EF4-FFF2-40B4-BE49-F238E27FC236}">
                <a16:creationId xmlns:a16="http://schemas.microsoft.com/office/drawing/2014/main" id="{551FEF4E-676B-4C47-8387-8B649F1FC97D}"/>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FA20292A-C089-9449-ACCD-50E4BE6436B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B5662149-C3CF-054D-AC59-684E133F6B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96FFF0-2134-994D-83FB-521BE0E87CEE}" type="slidenum">
              <a:rPr lang="en-US" altLang="en-US" sz="1200" smtClean="0"/>
              <a:pPr/>
              <a:t>69</a:t>
            </a:fld>
            <a:endParaRPr lang="en-US" altLang="en-US" sz="1200"/>
          </a:p>
        </p:txBody>
      </p:sp>
      <p:sp>
        <p:nvSpPr>
          <p:cNvPr id="136194" name="Rectangle 2">
            <a:extLst>
              <a:ext uri="{FF2B5EF4-FFF2-40B4-BE49-F238E27FC236}">
                <a16:creationId xmlns:a16="http://schemas.microsoft.com/office/drawing/2014/main" id="{311C1550-AE06-CD4B-9BDC-AE83C0DB1D1E}"/>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28847A87-1453-A740-9228-85651EBD20F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83C59647-0079-2945-AB2D-EE5EF50467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FBB0FD-334E-1148-B659-7BD6A842F1A4}" type="slidenum">
              <a:rPr lang="en-US" altLang="en-US" sz="1200" smtClean="0"/>
              <a:pPr/>
              <a:t>70</a:t>
            </a:fld>
            <a:endParaRPr lang="en-US" altLang="en-US" sz="1200"/>
          </a:p>
        </p:txBody>
      </p:sp>
      <p:sp>
        <p:nvSpPr>
          <p:cNvPr id="138242" name="Rectangle 2">
            <a:extLst>
              <a:ext uri="{FF2B5EF4-FFF2-40B4-BE49-F238E27FC236}">
                <a16:creationId xmlns:a16="http://schemas.microsoft.com/office/drawing/2014/main" id="{5235C5F3-3C67-CC4C-B2CF-30292531793F}"/>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AEEAFD9C-C99E-924A-964D-2B539AEA118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7E26FF77-F15A-7249-99B8-F08C041D5A9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69942A-5E6D-8E4D-BFB2-9E0CDA81E8F7}" type="slidenum">
              <a:rPr lang="en-US" altLang="en-US" sz="1200" smtClean="0"/>
              <a:pPr/>
              <a:t>71</a:t>
            </a:fld>
            <a:endParaRPr lang="en-US" altLang="en-US" sz="1200"/>
          </a:p>
        </p:txBody>
      </p:sp>
      <p:sp>
        <p:nvSpPr>
          <p:cNvPr id="140290" name="Rectangle 2">
            <a:extLst>
              <a:ext uri="{FF2B5EF4-FFF2-40B4-BE49-F238E27FC236}">
                <a16:creationId xmlns:a16="http://schemas.microsoft.com/office/drawing/2014/main" id="{B9B21801-89C9-FB4A-9529-197A4BEEF098}"/>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0D9AF386-98E9-914B-8D87-12995ECEA8A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62456A8A-40EF-144E-84C1-9B128E5DC0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EF5795-149C-AF4D-A273-2E597816E2C4}" type="slidenum">
              <a:rPr lang="en-US" altLang="en-US" sz="1200" smtClean="0"/>
              <a:pPr/>
              <a:t>72</a:t>
            </a:fld>
            <a:endParaRPr lang="en-US" altLang="en-US" sz="1200"/>
          </a:p>
        </p:txBody>
      </p:sp>
      <p:sp>
        <p:nvSpPr>
          <p:cNvPr id="142338" name="Rectangle 2">
            <a:extLst>
              <a:ext uri="{FF2B5EF4-FFF2-40B4-BE49-F238E27FC236}">
                <a16:creationId xmlns:a16="http://schemas.microsoft.com/office/drawing/2014/main" id="{8185B6A1-CC0A-204D-AE43-3F82206E8A8A}"/>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C27D2B4-E5C6-9940-94A6-F1E4278D0EE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BDD8E55A-77DF-2B48-9286-F63F7C67F1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AD2369-A1CC-904E-B731-26438ED9F65C}" type="slidenum">
              <a:rPr lang="en-US" altLang="en-US" sz="1200" smtClean="0"/>
              <a:pPr/>
              <a:t>73</a:t>
            </a:fld>
            <a:endParaRPr lang="en-US" altLang="en-US" sz="1200"/>
          </a:p>
        </p:txBody>
      </p:sp>
      <p:sp>
        <p:nvSpPr>
          <p:cNvPr id="144386" name="Rectangle 2">
            <a:extLst>
              <a:ext uri="{FF2B5EF4-FFF2-40B4-BE49-F238E27FC236}">
                <a16:creationId xmlns:a16="http://schemas.microsoft.com/office/drawing/2014/main" id="{2799A43E-1951-C64C-B231-22D0CBC3DDB0}"/>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965754E9-4450-E440-BACE-68902AB56E9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4BFC8BAE-8C11-FE40-91FB-56167E59FA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19B14C6-632F-7648-86EC-A3AA898A0B57}" type="slidenum">
              <a:rPr lang="en-US" altLang="en-US" sz="1200" smtClean="0"/>
              <a:pPr/>
              <a:t>76</a:t>
            </a:fld>
            <a:endParaRPr lang="en-US" altLang="en-US" sz="1200"/>
          </a:p>
        </p:txBody>
      </p:sp>
      <p:sp>
        <p:nvSpPr>
          <p:cNvPr id="148482" name="Rectangle 2">
            <a:extLst>
              <a:ext uri="{FF2B5EF4-FFF2-40B4-BE49-F238E27FC236}">
                <a16:creationId xmlns:a16="http://schemas.microsoft.com/office/drawing/2014/main" id="{028B7FE0-F075-2647-8B69-94C6EB08386A}"/>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F556D73E-BC88-F345-AF86-33CB838ED8E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D269B81E-E5EE-3A48-8862-44B296DBCF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C3A05F-FCD6-7A43-97AB-C840C28794E9}" type="slidenum">
              <a:rPr lang="en-US" altLang="en-US" sz="1200" smtClean="0"/>
              <a:pPr/>
              <a:t>7</a:t>
            </a:fld>
            <a:endParaRPr lang="en-US" altLang="en-US" sz="1200"/>
          </a:p>
        </p:txBody>
      </p:sp>
      <p:sp>
        <p:nvSpPr>
          <p:cNvPr id="28674" name="Rectangle 2">
            <a:extLst>
              <a:ext uri="{FF2B5EF4-FFF2-40B4-BE49-F238E27FC236}">
                <a16:creationId xmlns:a16="http://schemas.microsoft.com/office/drawing/2014/main" id="{5E72041A-4CB2-EB47-8E5F-A0525C63F2AA}"/>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7F2C2072-A12C-BF4C-AE04-AEA40E2A77D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8C26450F-E4B2-FC4A-910B-535C6FBFF6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151F7C-7E01-7242-A270-088B88F9575C}" type="slidenum">
              <a:rPr lang="en-US" altLang="en-US" sz="1200" smtClean="0"/>
              <a:pPr/>
              <a:t>77</a:t>
            </a:fld>
            <a:endParaRPr lang="en-US" altLang="en-US" sz="1200"/>
          </a:p>
        </p:txBody>
      </p:sp>
      <p:sp>
        <p:nvSpPr>
          <p:cNvPr id="150530" name="Rectangle 2">
            <a:extLst>
              <a:ext uri="{FF2B5EF4-FFF2-40B4-BE49-F238E27FC236}">
                <a16:creationId xmlns:a16="http://schemas.microsoft.com/office/drawing/2014/main" id="{D3328B22-1B6B-CD4A-9DC3-B3DAFCC335D7}"/>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FC7E388E-1FEF-BD43-9F8E-EF8A20C6D67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77B31A7D-DA24-6546-ADEC-109CAA3122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467994-ACC4-174C-A4A6-3C6685E047D3}" type="slidenum">
              <a:rPr lang="en-US" altLang="en-US" sz="1200" smtClean="0"/>
              <a:pPr/>
              <a:t>78</a:t>
            </a:fld>
            <a:endParaRPr lang="en-US" altLang="en-US" sz="1200"/>
          </a:p>
        </p:txBody>
      </p:sp>
      <p:sp>
        <p:nvSpPr>
          <p:cNvPr id="152578" name="Rectangle 2">
            <a:extLst>
              <a:ext uri="{FF2B5EF4-FFF2-40B4-BE49-F238E27FC236}">
                <a16:creationId xmlns:a16="http://schemas.microsoft.com/office/drawing/2014/main" id="{88B208F9-C852-CB4D-B073-A136D069E8AD}"/>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140636EA-0EEC-8745-8D81-588C1523F8D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5632C32D-5300-FD46-975D-0E79CF28D4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6ED7C8-7656-814C-B5DE-F91636F65A4B}" type="slidenum">
              <a:rPr lang="en-US" altLang="en-US" sz="1200" smtClean="0"/>
              <a:pPr/>
              <a:t>8</a:t>
            </a:fld>
            <a:endParaRPr lang="en-US" altLang="en-US" sz="1200"/>
          </a:p>
        </p:txBody>
      </p:sp>
      <p:sp>
        <p:nvSpPr>
          <p:cNvPr id="30722" name="Rectangle 2">
            <a:extLst>
              <a:ext uri="{FF2B5EF4-FFF2-40B4-BE49-F238E27FC236}">
                <a16:creationId xmlns:a16="http://schemas.microsoft.com/office/drawing/2014/main" id="{7B7C7987-BB1A-FA47-BDAD-75E62973C6A3}"/>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5DB7DA95-4D34-B74B-8942-A1AA7142903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0BB7DCEB-C616-2341-82B4-FD2E7D4191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9A5C1B6-6B9D-234B-8F2C-DAB88911A0D8}" type="slidenum">
              <a:rPr lang="en-US" altLang="en-US" sz="1200" smtClean="0"/>
              <a:pPr/>
              <a:t>9</a:t>
            </a:fld>
            <a:endParaRPr lang="en-US" altLang="en-US" sz="1200"/>
          </a:p>
        </p:txBody>
      </p:sp>
      <p:sp>
        <p:nvSpPr>
          <p:cNvPr id="32770" name="Rectangle 2">
            <a:extLst>
              <a:ext uri="{FF2B5EF4-FFF2-40B4-BE49-F238E27FC236}">
                <a16:creationId xmlns:a16="http://schemas.microsoft.com/office/drawing/2014/main" id="{8E5BC8BD-35A2-804B-8724-67EFACE6ACC5}"/>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1203620D-2848-714E-8354-4D712E7E20E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32B7DE-1EFA-7D45-9E9C-97BD2F82C0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59852D-2CA0-174D-AAE6-AB754B812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A0976D-4E61-F142-9428-9713727DBB0A}"/>
              </a:ext>
            </a:extLst>
          </p:cNvPr>
          <p:cNvSpPr>
            <a:spLocks noGrp="1" noChangeArrowheads="1"/>
          </p:cNvSpPr>
          <p:nvPr>
            <p:ph type="sldNum" sz="quarter" idx="12"/>
          </p:nvPr>
        </p:nvSpPr>
        <p:spPr>
          <a:ln/>
        </p:spPr>
        <p:txBody>
          <a:bodyPr/>
          <a:lstStyle>
            <a:lvl1pPr>
              <a:defRPr/>
            </a:lvl1pPr>
          </a:lstStyle>
          <a:p>
            <a:pPr>
              <a:defRPr/>
            </a:pPr>
            <a:fld id="{BDB56129-75C9-3D4F-B2D5-C15289B480E9}" type="slidenum">
              <a:rPr lang="en-US" altLang="en-US"/>
              <a:pPr>
                <a:defRPr/>
              </a:pPr>
              <a:t>‹#›</a:t>
            </a:fld>
            <a:endParaRPr lang="en-US" altLang="en-US"/>
          </a:p>
        </p:txBody>
      </p:sp>
    </p:spTree>
    <p:extLst>
      <p:ext uri="{BB962C8B-B14F-4D97-AF65-F5344CB8AC3E}">
        <p14:creationId xmlns:p14="http://schemas.microsoft.com/office/powerpoint/2010/main" val="265694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D4F499-18E2-7041-A1E6-FE160A01E8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34044-3C02-A64F-9859-BEA2DC586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DAD3A4-5C8F-9348-A470-06AED5E258E9}"/>
              </a:ext>
            </a:extLst>
          </p:cNvPr>
          <p:cNvSpPr>
            <a:spLocks noGrp="1" noChangeArrowheads="1"/>
          </p:cNvSpPr>
          <p:nvPr>
            <p:ph type="sldNum" sz="quarter" idx="12"/>
          </p:nvPr>
        </p:nvSpPr>
        <p:spPr>
          <a:ln/>
        </p:spPr>
        <p:txBody>
          <a:bodyPr/>
          <a:lstStyle>
            <a:lvl1pPr>
              <a:defRPr/>
            </a:lvl1pPr>
          </a:lstStyle>
          <a:p>
            <a:pPr>
              <a:defRPr/>
            </a:pPr>
            <a:fld id="{17ED40BD-DC18-1749-A467-17B5A2D2C7C4}" type="slidenum">
              <a:rPr lang="en-US" altLang="en-US"/>
              <a:pPr>
                <a:defRPr/>
              </a:pPr>
              <a:t>‹#›</a:t>
            </a:fld>
            <a:endParaRPr lang="en-US" altLang="en-US"/>
          </a:p>
        </p:txBody>
      </p:sp>
    </p:spTree>
    <p:extLst>
      <p:ext uri="{BB962C8B-B14F-4D97-AF65-F5344CB8AC3E}">
        <p14:creationId xmlns:p14="http://schemas.microsoft.com/office/powerpoint/2010/main" val="3195034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3C38EA-B956-134C-A073-59C8FC5A0A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BCF965-A726-E34F-9401-AFDDD189CE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7D0243-B66E-BE48-8538-2DD1E5389485}"/>
              </a:ext>
            </a:extLst>
          </p:cNvPr>
          <p:cNvSpPr>
            <a:spLocks noGrp="1" noChangeArrowheads="1"/>
          </p:cNvSpPr>
          <p:nvPr>
            <p:ph type="sldNum" sz="quarter" idx="12"/>
          </p:nvPr>
        </p:nvSpPr>
        <p:spPr>
          <a:ln/>
        </p:spPr>
        <p:txBody>
          <a:bodyPr/>
          <a:lstStyle>
            <a:lvl1pPr>
              <a:defRPr/>
            </a:lvl1pPr>
          </a:lstStyle>
          <a:p>
            <a:pPr>
              <a:defRPr/>
            </a:pPr>
            <a:fld id="{E5DB727E-A61E-9C40-882E-3B802972E32D}" type="slidenum">
              <a:rPr lang="en-US" altLang="en-US"/>
              <a:pPr>
                <a:defRPr/>
              </a:pPr>
              <a:t>‹#›</a:t>
            </a:fld>
            <a:endParaRPr lang="en-US" altLang="en-US"/>
          </a:p>
        </p:txBody>
      </p:sp>
    </p:spTree>
    <p:extLst>
      <p:ext uri="{BB962C8B-B14F-4D97-AF65-F5344CB8AC3E}">
        <p14:creationId xmlns:p14="http://schemas.microsoft.com/office/powerpoint/2010/main" val="1966355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40E69914-AF4B-824E-AD66-5E6539808F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9A0C7E-DBFA-2A4B-B005-C4A2D1DF3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9577CC-225B-884E-B68A-F9C43DB4802D}"/>
              </a:ext>
            </a:extLst>
          </p:cNvPr>
          <p:cNvSpPr>
            <a:spLocks noGrp="1" noChangeArrowheads="1"/>
          </p:cNvSpPr>
          <p:nvPr>
            <p:ph type="sldNum" sz="quarter" idx="12"/>
          </p:nvPr>
        </p:nvSpPr>
        <p:spPr>
          <a:ln/>
        </p:spPr>
        <p:txBody>
          <a:bodyPr/>
          <a:lstStyle>
            <a:lvl1pPr>
              <a:defRPr/>
            </a:lvl1pPr>
          </a:lstStyle>
          <a:p>
            <a:pPr>
              <a:defRPr/>
            </a:pPr>
            <a:fld id="{6FCCB523-E220-9C41-8C01-7948FE1ED4C2}" type="slidenum">
              <a:rPr lang="en-US" altLang="en-US"/>
              <a:pPr>
                <a:defRPr/>
              </a:pPr>
              <a:t>‹#›</a:t>
            </a:fld>
            <a:endParaRPr lang="en-US" altLang="en-US"/>
          </a:p>
        </p:txBody>
      </p:sp>
    </p:spTree>
    <p:extLst>
      <p:ext uri="{BB962C8B-B14F-4D97-AF65-F5344CB8AC3E}">
        <p14:creationId xmlns:p14="http://schemas.microsoft.com/office/powerpoint/2010/main" val="191687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B0A074-1D3C-F44F-A2FA-BC0D4736FF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474CBD-8770-A342-B19F-56BE95249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492F59-5F1D-094B-8801-128181907E3C}"/>
              </a:ext>
            </a:extLst>
          </p:cNvPr>
          <p:cNvSpPr>
            <a:spLocks noGrp="1" noChangeArrowheads="1"/>
          </p:cNvSpPr>
          <p:nvPr>
            <p:ph type="sldNum" sz="quarter" idx="12"/>
          </p:nvPr>
        </p:nvSpPr>
        <p:spPr>
          <a:ln/>
        </p:spPr>
        <p:txBody>
          <a:bodyPr/>
          <a:lstStyle>
            <a:lvl1pPr>
              <a:defRPr/>
            </a:lvl1pPr>
          </a:lstStyle>
          <a:p>
            <a:pPr>
              <a:defRPr/>
            </a:pPr>
            <a:fld id="{20AC0132-AD1E-A549-9BAD-966574DC246D}" type="slidenum">
              <a:rPr lang="en-US" altLang="en-US"/>
              <a:pPr>
                <a:defRPr/>
              </a:pPr>
              <a:t>‹#›</a:t>
            </a:fld>
            <a:endParaRPr lang="en-US" altLang="en-US"/>
          </a:p>
        </p:txBody>
      </p:sp>
    </p:spTree>
    <p:extLst>
      <p:ext uri="{BB962C8B-B14F-4D97-AF65-F5344CB8AC3E}">
        <p14:creationId xmlns:p14="http://schemas.microsoft.com/office/powerpoint/2010/main" val="214926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65F00A7-0A89-244C-9D1D-1D107A6C38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7CEB80-8C8C-B346-8EA2-D89474E4C6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2BDF46-C37A-0046-8118-3D1A0C3D6566}"/>
              </a:ext>
            </a:extLst>
          </p:cNvPr>
          <p:cNvSpPr>
            <a:spLocks noGrp="1" noChangeArrowheads="1"/>
          </p:cNvSpPr>
          <p:nvPr>
            <p:ph type="sldNum" sz="quarter" idx="12"/>
          </p:nvPr>
        </p:nvSpPr>
        <p:spPr>
          <a:ln/>
        </p:spPr>
        <p:txBody>
          <a:bodyPr/>
          <a:lstStyle>
            <a:lvl1pPr>
              <a:defRPr/>
            </a:lvl1pPr>
          </a:lstStyle>
          <a:p>
            <a:pPr>
              <a:defRPr/>
            </a:pPr>
            <a:fld id="{B256EACE-754B-444A-A3B5-CD4F9CCBD23C}" type="slidenum">
              <a:rPr lang="en-US" altLang="en-US"/>
              <a:pPr>
                <a:defRPr/>
              </a:pPr>
              <a:t>‹#›</a:t>
            </a:fld>
            <a:endParaRPr lang="en-US" altLang="en-US"/>
          </a:p>
        </p:txBody>
      </p:sp>
    </p:spTree>
    <p:extLst>
      <p:ext uri="{BB962C8B-B14F-4D97-AF65-F5344CB8AC3E}">
        <p14:creationId xmlns:p14="http://schemas.microsoft.com/office/powerpoint/2010/main" val="186597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4EDE1C-29D1-DE44-94C0-1C561EAC08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1A86A9-9228-BF4E-A358-886C4D4FB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9DC60-CACF-E742-8099-5143B0647EA9}"/>
              </a:ext>
            </a:extLst>
          </p:cNvPr>
          <p:cNvSpPr>
            <a:spLocks noGrp="1" noChangeArrowheads="1"/>
          </p:cNvSpPr>
          <p:nvPr>
            <p:ph type="sldNum" sz="quarter" idx="12"/>
          </p:nvPr>
        </p:nvSpPr>
        <p:spPr>
          <a:ln/>
        </p:spPr>
        <p:txBody>
          <a:bodyPr/>
          <a:lstStyle>
            <a:lvl1pPr>
              <a:defRPr/>
            </a:lvl1pPr>
          </a:lstStyle>
          <a:p>
            <a:pPr>
              <a:defRPr/>
            </a:pPr>
            <a:fld id="{BAEBD729-162A-EE41-97BF-F25EDB2BE7BE}" type="slidenum">
              <a:rPr lang="en-US" altLang="en-US"/>
              <a:pPr>
                <a:defRPr/>
              </a:pPr>
              <a:t>‹#›</a:t>
            </a:fld>
            <a:endParaRPr lang="en-US" altLang="en-US"/>
          </a:p>
        </p:txBody>
      </p:sp>
    </p:spTree>
    <p:extLst>
      <p:ext uri="{BB962C8B-B14F-4D97-AF65-F5344CB8AC3E}">
        <p14:creationId xmlns:p14="http://schemas.microsoft.com/office/powerpoint/2010/main" val="1443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49D0ED-B222-6D4E-9380-8892464A3A2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A9A14A6-D5CF-184C-AEC7-99DF13125C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7062F7A-ACA7-7145-A190-A9C6815291DB}"/>
              </a:ext>
            </a:extLst>
          </p:cNvPr>
          <p:cNvSpPr>
            <a:spLocks noGrp="1" noChangeArrowheads="1"/>
          </p:cNvSpPr>
          <p:nvPr>
            <p:ph type="sldNum" sz="quarter" idx="12"/>
          </p:nvPr>
        </p:nvSpPr>
        <p:spPr>
          <a:ln/>
        </p:spPr>
        <p:txBody>
          <a:bodyPr/>
          <a:lstStyle>
            <a:lvl1pPr>
              <a:defRPr/>
            </a:lvl1pPr>
          </a:lstStyle>
          <a:p>
            <a:pPr>
              <a:defRPr/>
            </a:pPr>
            <a:fld id="{A7DCFB4B-2A5C-B640-B953-E04CA0A38DD0}" type="slidenum">
              <a:rPr lang="en-US" altLang="en-US"/>
              <a:pPr>
                <a:defRPr/>
              </a:pPr>
              <a:t>‹#›</a:t>
            </a:fld>
            <a:endParaRPr lang="en-US" altLang="en-US"/>
          </a:p>
        </p:txBody>
      </p:sp>
    </p:spTree>
    <p:extLst>
      <p:ext uri="{BB962C8B-B14F-4D97-AF65-F5344CB8AC3E}">
        <p14:creationId xmlns:p14="http://schemas.microsoft.com/office/powerpoint/2010/main" val="2626686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72CAFA4-F0CF-6048-AF40-5DD82F4773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0F1C50-B3EF-534B-9BD3-BA6A77C4CB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F00D436-CA31-334D-9589-579718DC3BE8}"/>
              </a:ext>
            </a:extLst>
          </p:cNvPr>
          <p:cNvSpPr>
            <a:spLocks noGrp="1" noChangeArrowheads="1"/>
          </p:cNvSpPr>
          <p:nvPr>
            <p:ph type="sldNum" sz="quarter" idx="12"/>
          </p:nvPr>
        </p:nvSpPr>
        <p:spPr>
          <a:ln/>
        </p:spPr>
        <p:txBody>
          <a:bodyPr/>
          <a:lstStyle>
            <a:lvl1pPr>
              <a:defRPr/>
            </a:lvl1pPr>
          </a:lstStyle>
          <a:p>
            <a:pPr>
              <a:defRPr/>
            </a:pPr>
            <a:fld id="{9D43F623-92CD-FF4A-9AF1-E8FFB3A50FB4}" type="slidenum">
              <a:rPr lang="en-US" altLang="en-US"/>
              <a:pPr>
                <a:defRPr/>
              </a:pPr>
              <a:t>‹#›</a:t>
            </a:fld>
            <a:endParaRPr lang="en-US" altLang="en-US"/>
          </a:p>
        </p:txBody>
      </p:sp>
    </p:spTree>
    <p:extLst>
      <p:ext uri="{BB962C8B-B14F-4D97-AF65-F5344CB8AC3E}">
        <p14:creationId xmlns:p14="http://schemas.microsoft.com/office/powerpoint/2010/main" val="14734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394D2A-FBD8-E74E-8717-106E25AA84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50999DF-A24D-BC43-82C3-2135B5A38B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62CFD9C-23FA-1B4E-84CD-4737DA042F4D}"/>
              </a:ext>
            </a:extLst>
          </p:cNvPr>
          <p:cNvSpPr>
            <a:spLocks noGrp="1" noChangeArrowheads="1"/>
          </p:cNvSpPr>
          <p:nvPr>
            <p:ph type="sldNum" sz="quarter" idx="12"/>
          </p:nvPr>
        </p:nvSpPr>
        <p:spPr>
          <a:ln/>
        </p:spPr>
        <p:txBody>
          <a:bodyPr/>
          <a:lstStyle>
            <a:lvl1pPr>
              <a:defRPr/>
            </a:lvl1pPr>
          </a:lstStyle>
          <a:p>
            <a:pPr>
              <a:defRPr/>
            </a:pPr>
            <a:fld id="{93AE3545-EF24-664C-B4F2-3A8397308F3B}" type="slidenum">
              <a:rPr lang="en-US" altLang="en-US"/>
              <a:pPr>
                <a:defRPr/>
              </a:pPr>
              <a:t>‹#›</a:t>
            </a:fld>
            <a:endParaRPr lang="en-US" altLang="en-US"/>
          </a:p>
        </p:txBody>
      </p:sp>
    </p:spTree>
    <p:extLst>
      <p:ext uri="{BB962C8B-B14F-4D97-AF65-F5344CB8AC3E}">
        <p14:creationId xmlns:p14="http://schemas.microsoft.com/office/powerpoint/2010/main" val="150094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8FDC2A-FE7C-014C-ACFE-4B43B024AE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252B8E-E32B-E347-A938-CD577C8380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01D8DA-67BF-EE4E-8C4B-CA2808580C9F}"/>
              </a:ext>
            </a:extLst>
          </p:cNvPr>
          <p:cNvSpPr>
            <a:spLocks noGrp="1" noChangeArrowheads="1"/>
          </p:cNvSpPr>
          <p:nvPr>
            <p:ph type="sldNum" sz="quarter" idx="12"/>
          </p:nvPr>
        </p:nvSpPr>
        <p:spPr>
          <a:ln/>
        </p:spPr>
        <p:txBody>
          <a:bodyPr/>
          <a:lstStyle>
            <a:lvl1pPr>
              <a:defRPr/>
            </a:lvl1pPr>
          </a:lstStyle>
          <a:p>
            <a:pPr>
              <a:defRPr/>
            </a:pPr>
            <a:fld id="{2A99985C-87E9-FE42-882D-B93BEAB896CB}" type="slidenum">
              <a:rPr lang="en-US" altLang="en-US"/>
              <a:pPr>
                <a:defRPr/>
              </a:pPr>
              <a:t>‹#›</a:t>
            </a:fld>
            <a:endParaRPr lang="en-US" altLang="en-US"/>
          </a:p>
        </p:txBody>
      </p:sp>
    </p:spTree>
    <p:extLst>
      <p:ext uri="{BB962C8B-B14F-4D97-AF65-F5344CB8AC3E}">
        <p14:creationId xmlns:p14="http://schemas.microsoft.com/office/powerpoint/2010/main" val="373723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62BA62-0995-3C49-8A60-3B21624491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3A2889-CC87-F946-A7B1-23E5D4CE6B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F97531-0A24-914E-B1E0-A62C067F256C}"/>
              </a:ext>
            </a:extLst>
          </p:cNvPr>
          <p:cNvSpPr>
            <a:spLocks noGrp="1" noChangeArrowheads="1"/>
          </p:cNvSpPr>
          <p:nvPr>
            <p:ph type="sldNum" sz="quarter" idx="12"/>
          </p:nvPr>
        </p:nvSpPr>
        <p:spPr>
          <a:ln/>
        </p:spPr>
        <p:txBody>
          <a:bodyPr/>
          <a:lstStyle>
            <a:lvl1pPr>
              <a:defRPr/>
            </a:lvl1pPr>
          </a:lstStyle>
          <a:p>
            <a:pPr>
              <a:defRPr/>
            </a:pPr>
            <a:fld id="{C882185E-3723-EF41-B1C7-E41DF9B5D988}" type="slidenum">
              <a:rPr lang="en-US" altLang="en-US"/>
              <a:pPr>
                <a:defRPr/>
              </a:pPr>
              <a:t>‹#›</a:t>
            </a:fld>
            <a:endParaRPr lang="en-US" altLang="en-US"/>
          </a:p>
        </p:txBody>
      </p:sp>
    </p:spTree>
    <p:extLst>
      <p:ext uri="{BB962C8B-B14F-4D97-AF65-F5344CB8AC3E}">
        <p14:creationId xmlns:p14="http://schemas.microsoft.com/office/powerpoint/2010/main" val="641356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BE38D5-D9BC-8548-917A-9ECDE07A909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8305A15-4A55-304E-8EFC-55C48BC616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FABFB9F-9D24-E64F-8712-0E7636AE811A}"/>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7BF2E377-8E34-4F45-9371-4EAA9F882A5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51462351-6C01-A24B-940B-2F47DCF023C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a:defRPr/>
            </a:pPr>
            <a:fld id="{7EBA717E-F5F5-7F44-B987-FA6A5847A3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0.xml"/><Relationship Id="rId16"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3.pn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7.emf"/><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2.gif"/><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desertlizards.cns.utexas.edu/model2" TargetMode="External"/><Relationship Id="rId2" Type="http://schemas.openxmlformats.org/officeDocument/2006/relationships/hyperlink" Target="http://desertlizards.cns.utexas.edu/model1"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10.gif"/><Relationship Id="rId5" Type="http://schemas.openxmlformats.org/officeDocument/2006/relationships/image" Target="../media/image109.jpe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13.jpe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13.jpe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eg"/></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e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3.png"/><Relationship Id="rId4" Type="http://schemas.openxmlformats.org/officeDocument/2006/relationships/image" Target="../media/image141.jpe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a:extLst>
              <a:ext uri="{FF2B5EF4-FFF2-40B4-BE49-F238E27FC236}">
                <a16:creationId xmlns:a16="http://schemas.microsoft.com/office/drawing/2014/main" id="{30BEA183-97AC-F14F-826E-C0ECB995564E}"/>
              </a:ext>
            </a:extLst>
          </p:cNvPr>
          <p:cNvSpPr txBox="1">
            <a:spLocks noChangeArrowheads="1"/>
          </p:cNvSpPr>
          <p:nvPr/>
        </p:nvSpPr>
        <p:spPr bwMode="auto">
          <a:xfrm>
            <a:off x="365125" y="152400"/>
            <a:ext cx="8778875" cy="815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5000"/>
              </a:lnSpc>
              <a:spcBef>
                <a:spcPct val="0"/>
              </a:spcBef>
              <a:buFontTx/>
              <a:buNone/>
            </a:pPr>
            <a:r>
              <a:rPr lang="en-US" altLang="en-US" sz="2200"/>
              <a:t>Gause</a:t>
            </a:r>
            <a:r>
              <a:rPr lang="ja-JP" altLang="en-US" sz="2200">
                <a:latin typeface="Arial" panose="020B0604020202020204" pitchFamily="34" charset="0"/>
              </a:rPr>
              <a:t>’</a:t>
            </a:r>
            <a:r>
              <a:rPr lang="en-US" altLang="ja-JP" sz="2200"/>
              <a:t>s and Park</a:t>
            </a:r>
            <a:r>
              <a:rPr lang="ja-JP" altLang="en-US" sz="2200">
                <a:latin typeface="Arial" panose="020B0604020202020204" pitchFamily="34" charset="0"/>
              </a:rPr>
              <a:t>’</a:t>
            </a:r>
            <a:r>
              <a:rPr lang="en-US" altLang="ja-JP" sz="2200"/>
              <a:t>s competition experiments</a:t>
            </a:r>
          </a:p>
          <a:p>
            <a:pPr>
              <a:lnSpc>
                <a:spcPct val="125000"/>
              </a:lnSpc>
              <a:spcBef>
                <a:spcPct val="0"/>
              </a:spcBef>
              <a:buFontTx/>
              <a:buNone/>
            </a:pPr>
            <a:r>
              <a:rPr lang="en-US" altLang="en-US" sz="2200"/>
              <a:t>Lotka-Volterra Competition equations</a:t>
            </a:r>
          </a:p>
          <a:p>
            <a:pPr>
              <a:lnSpc>
                <a:spcPct val="125000"/>
              </a:lnSpc>
              <a:spcBef>
                <a:spcPct val="0"/>
              </a:spcBef>
              <a:buFontTx/>
              <a:buNone/>
            </a:pPr>
            <a:r>
              <a:rPr lang="en-US" altLang="en-US" sz="2100" b="1" i="1"/>
              <a:t>dN</a:t>
            </a:r>
            <a:r>
              <a:rPr lang="en-US" altLang="en-US" sz="2100" b="1" i="1" baseline="-25000"/>
              <a:t>i</a:t>
            </a:r>
            <a:r>
              <a:rPr lang="en-US" altLang="en-US" sz="2100" b="1" i="1"/>
              <a:t> /dt    =   r</a:t>
            </a:r>
            <a:r>
              <a:rPr lang="en-US" altLang="en-US" sz="2100" b="1" i="1" baseline="-25000"/>
              <a:t>i </a:t>
            </a:r>
            <a:r>
              <a:rPr lang="en-US" altLang="en-US" sz="2100" b="1" i="1"/>
              <a:t>N</a:t>
            </a:r>
            <a:r>
              <a:rPr lang="en-US" altLang="en-US" sz="2100" b="1" i="1" baseline="-25000"/>
              <a:t>i</a:t>
            </a:r>
            <a:r>
              <a:rPr lang="en-US" altLang="en-US" sz="2100" b="1" i="1"/>
              <a:t> ({K</a:t>
            </a:r>
            <a:r>
              <a:rPr lang="en-US" altLang="en-US" sz="2100" b="1" i="1" baseline="-25000"/>
              <a:t>i</a:t>
            </a:r>
            <a:r>
              <a:rPr lang="en-US" altLang="en-US" sz="2100" b="1" i="1"/>
              <a:t>  –  N</a:t>
            </a:r>
            <a:r>
              <a:rPr lang="en-US" altLang="en-US" sz="2100" b="1" i="1" baseline="-25000"/>
              <a:t>i</a:t>
            </a:r>
            <a:r>
              <a:rPr lang="en-US" altLang="en-US" sz="2100" b="1" i="1"/>
              <a:t>  –  </a:t>
            </a:r>
            <a:r>
              <a:rPr lang="en-US" altLang="en-US" sz="2100" b="1" i="1">
                <a:latin typeface="Symbol" pitchFamily="2" charset="2"/>
              </a:rPr>
              <a:t>S a</a:t>
            </a:r>
            <a:r>
              <a:rPr lang="en-US" altLang="en-US" sz="2100" b="1" i="1" baseline="-25000"/>
              <a:t>ij</a:t>
            </a:r>
            <a:r>
              <a:rPr lang="en-US" altLang="en-US" sz="2100" b="1" i="1"/>
              <a:t> N</a:t>
            </a:r>
            <a:r>
              <a:rPr lang="en-US" altLang="en-US" sz="2100" b="1" i="1" baseline="-25000"/>
              <a:t>j </a:t>
            </a:r>
            <a:r>
              <a:rPr lang="en-US" altLang="en-US" sz="2100" b="1" i="1"/>
              <a:t>}/K</a:t>
            </a:r>
            <a:r>
              <a:rPr lang="en-US" altLang="en-US" sz="2100" b="1" i="1" baseline="-25000"/>
              <a:t>i </a:t>
            </a:r>
            <a:r>
              <a:rPr lang="en-US" altLang="en-US" sz="2100" b="1" i="1"/>
              <a:t>) </a:t>
            </a:r>
          </a:p>
          <a:p>
            <a:pPr>
              <a:lnSpc>
                <a:spcPct val="125000"/>
              </a:lnSpc>
              <a:spcBef>
                <a:spcPct val="0"/>
              </a:spcBef>
              <a:buFontTx/>
              <a:buNone/>
            </a:pPr>
            <a:r>
              <a:rPr lang="en-US" altLang="en-US" sz="2000"/>
              <a:t>Summation is over </a:t>
            </a:r>
            <a:r>
              <a:rPr lang="en-US" altLang="en-US" sz="2000" i="1"/>
              <a:t>j </a:t>
            </a:r>
            <a:r>
              <a:rPr lang="en-US" altLang="en-US" sz="2000"/>
              <a:t> from 1 to </a:t>
            </a:r>
            <a:r>
              <a:rPr lang="en-US" altLang="en-US" sz="2000" i="1"/>
              <a:t>n</a:t>
            </a:r>
            <a:r>
              <a:rPr lang="en-US" altLang="en-US" sz="2000"/>
              <a:t>, excluding </a:t>
            </a:r>
            <a:r>
              <a:rPr lang="en-US" altLang="en-US" sz="2000" i="1"/>
              <a:t>i</a:t>
            </a:r>
            <a:endParaRPr lang="en-US" altLang="en-US" sz="2100" b="1" i="1"/>
          </a:p>
          <a:p>
            <a:pPr>
              <a:lnSpc>
                <a:spcPct val="125000"/>
              </a:lnSpc>
              <a:spcBef>
                <a:spcPct val="0"/>
              </a:spcBef>
              <a:buFontTx/>
              <a:buNone/>
            </a:pPr>
            <a:r>
              <a:rPr lang="en-US" altLang="en-US" sz="2100" b="1" i="1"/>
              <a:t>N</a:t>
            </a:r>
            <a:r>
              <a:rPr lang="en-US" altLang="en-US" sz="2100" b="1" i="1" baseline="-25000"/>
              <a:t>i</a:t>
            </a:r>
            <a:r>
              <a:rPr lang="en-US" altLang="en-US" sz="2100" b="1" i="1"/>
              <a:t>*  =  K</a:t>
            </a:r>
            <a:r>
              <a:rPr lang="en-US" altLang="en-US" sz="2100" b="1" i="1" baseline="-25000"/>
              <a:t>i</a:t>
            </a:r>
            <a:r>
              <a:rPr lang="en-US" altLang="en-US" sz="2100" b="1" i="1"/>
              <a:t>  </a:t>
            </a:r>
            <a:r>
              <a:rPr lang="en-US" altLang="en-US" sz="2100" b="1" i="1">
                <a:solidFill>
                  <a:srgbClr val="CC0000"/>
                </a:solidFill>
              </a:rPr>
              <a:t>–</a:t>
            </a:r>
            <a:r>
              <a:rPr lang="en-US" altLang="en-US" sz="2100" b="1" i="1"/>
              <a:t>  </a:t>
            </a:r>
            <a:r>
              <a:rPr lang="en-US" altLang="en-US" sz="2100" b="1" i="1">
                <a:solidFill>
                  <a:srgbClr val="CC0000"/>
                </a:solidFill>
                <a:latin typeface="Symbol" pitchFamily="2" charset="2"/>
              </a:rPr>
              <a:t>S a</a:t>
            </a:r>
            <a:r>
              <a:rPr lang="en-US" altLang="en-US" sz="2100" b="1" i="1" baseline="-25000">
                <a:solidFill>
                  <a:srgbClr val="CC0000"/>
                </a:solidFill>
              </a:rPr>
              <a:t>ij</a:t>
            </a:r>
            <a:r>
              <a:rPr lang="en-US" altLang="en-US" sz="2100" b="1" i="1">
                <a:solidFill>
                  <a:srgbClr val="CC0000"/>
                </a:solidFill>
              </a:rPr>
              <a:t> N</a:t>
            </a:r>
            <a:r>
              <a:rPr lang="en-US" altLang="en-US" sz="2100" b="1" i="1" baseline="-25000">
                <a:solidFill>
                  <a:srgbClr val="CC0000"/>
                </a:solidFill>
              </a:rPr>
              <a:t>j</a:t>
            </a:r>
            <a:r>
              <a:rPr lang="en-US" altLang="en-US" sz="2100">
                <a:solidFill>
                  <a:srgbClr val="CC0000"/>
                </a:solidFill>
              </a:rPr>
              <a:t>   </a:t>
            </a:r>
            <a:r>
              <a:rPr lang="en-US" altLang="en-US" sz="2100" b="1">
                <a:solidFill>
                  <a:srgbClr val="CC0000"/>
                </a:solidFill>
              </a:rPr>
              <a:t>[Diffuse competition]</a:t>
            </a:r>
          </a:p>
          <a:p>
            <a:pPr>
              <a:lnSpc>
                <a:spcPct val="125000"/>
              </a:lnSpc>
              <a:spcBef>
                <a:spcPct val="0"/>
              </a:spcBef>
              <a:buFontTx/>
              <a:buNone/>
            </a:pPr>
            <a:r>
              <a:rPr lang="en-US" altLang="en-US" sz="2200"/>
              <a:t>Assumptions: linear response to crowding both within and between</a:t>
            </a:r>
          </a:p>
          <a:p>
            <a:pPr>
              <a:lnSpc>
                <a:spcPct val="125000"/>
              </a:lnSpc>
              <a:spcBef>
                <a:spcPct val="0"/>
              </a:spcBef>
              <a:buFontTx/>
              <a:buNone/>
            </a:pPr>
            <a:r>
              <a:rPr lang="en-US" altLang="en-US" sz="2200"/>
              <a:t>        species, no lag in response to change in density, </a:t>
            </a:r>
            <a:r>
              <a:rPr lang="en-US" altLang="en-US" sz="2200" i="1"/>
              <a:t>r</a:t>
            </a:r>
            <a:r>
              <a:rPr lang="en-US" altLang="en-US" sz="2200"/>
              <a:t>, </a:t>
            </a:r>
            <a:r>
              <a:rPr lang="en-US" altLang="en-US" sz="2200" i="1"/>
              <a:t>K</a:t>
            </a:r>
            <a:r>
              <a:rPr lang="en-US" altLang="en-US" sz="2200"/>
              <a:t>, </a:t>
            </a:r>
            <a:r>
              <a:rPr lang="en-US" altLang="en-US" sz="2400" b="1" i="1">
                <a:latin typeface="Symbol" pitchFamily="2" charset="2"/>
              </a:rPr>
              <a:t>a</a:t>
            </a:r>
            <a:r>
              <a:rPr lang="en-US" altLang="en-US" sz="2200"/>
              <a:t> constant</a:t>
            </a:r>
          </a:p>
          <a:p>
            <a:pPr>
              <a:lnSpc>
                <a:spcPct val="125000"/>
              </a:lnSpc>
              <a:spcBef>
                <a:spcPct val="0"/>
              </a:spcBef>
              <a:buFontTx/>
              <a:buNone/>
            </a:pPr>
            <a:r>
              <a:rPr lang="en-US" altLang="en-US" sz="2200"/>
              <a:t>Competition coefficients  </a:t>
            </a:r>
            <a:r>
              <a:rPr lang="en-US" altLang="en-US" sz="2400" b="1" i="1">
                <a:latin typeface="Symbol" pitchFamily="2" charset="2"/>
              </a:rPr>
              <a:t>a</a:t>
            </a:r>
            <a:r>
              <a:rPr lang="en-US" altLang="en-US" sz="2200" i="1" baseline="-25000"/>
              <a:t>ij</a:t>
            </a:r>
            <a:r>
              <a:rPr lang="en-US" altLang="en-US" sz="2200"/>
              <a:t>, </a:t>
            </a:r>
            <a:r>
              <a:rPr lang="en-US" altLang="en-US" sz="2200" i="1"/>
              <a:t>i</a:t>
            </a:r>
            <a:r>
              <a:rPr lang="en-US" altLang="en-US" sz="2200"/>
              <a:t> is species affected and </a:t>
            </a:r>
            <a:r>
              <a:rPr lang="en-US" altLang="en-US" sz="2200" i="1"/>
              <a:t>j</a:t>
            </a:r>
            <a:r>
              <a:rPr lang="en-US" altLang="en-US" sz="2200"/>
              <a:t> is the species  </a:t>
            </a:r>
          </a:p>
          <a:p>
            <a:pPr>
              <a:lnSpc>
                <a:spcPct val="125000"/>
              </a:lnSpc>
              <a:spcBef>
                <a:spcPct val="0"/>
              </a:spcBef>
              <a:buFontTx/>
              <a:buNone/>
            </a:pPr>
            <a:r>
              <a:rPr lang="en-US" altLang="en-US" sz="2200"/>
              <a:t>        having the effect</a:t>
            </a:r>
          </a:p>
          <a:p>
            <a:pPr>
              <a:lnSpc>
                <a:spcPct val="125000"/>
              </a:lnSpc>
              <a:spcBef>
                <a:spcPct val="0"/>
              </a:spcBef>
              <a:buFontTx/>
              <a:buNone/>
            </a:pPr>
            <a:endParaRPr lang="en-US" altLang="en-US" sz="2200"/>
          </a:p>
          <a:p>
            <a:pPr>
              <a:lnSpc>
                <a:spcPct val="125000"/>
              </a:lnSpc>
              <a:spcBef>
                <a:spcPct val="0"/>
              </a:spcBef>
              <a:buFontTx/>
              <a:buNone/>
            </a:pPr>
            <a:r>
              <a:rPr lang="en-US" altLang="en-US" sz="2200"/>
              <a:t>Solving for zero isoclines</a:t>
            </a:r>
            <a:r>
              <a:rPr lang="en-US" altLang="en-US" sz="2200" b="1"/>
              <a:t>, </a:t>
            </a:r>
            <a:r>
              <a:rPr lang="en-US" altLang="en-US" sz="2000" b="1"/>
              <a:t>set </a:t>
            </a:r>
            <a:r>
              <a:rPr lang="en-US" altLang="en-US" sz="2000" b="1" i="1"/>
              <a:t>dN/dt </a:t>
            </a:r>
            <a:r>
              <a:rPr lang="en-US" altLang="en-US" sz="2000" b="1"/>
              <a:t> = 0 </a:t>
            </a:r>
            <a:endParaRPr lang="en-US" altLang="en-US" sz="2200" b="1"/>
          </a:p>
          <a:p>
            <a:pPr>
              <a:lnSpc>
                <a:spcPct val="125000"/>
              </a:lnSpc>
              <a:spcBef>
                <a:spcPct val="0"/>
              </a:spcBef>
              <a:buFontTx/>
              <a:buNone/>
            </a:pPr>
            <a:r>
              <a:rPr lang="en-US" altLang="en-US" sz="2200"/>
              <a:t>resultant vector analyses</a:t>
            </a:r>
          </a:p>
          <a:p>
            <a:pPr>
              <a:lnSpc>
                <a:spcPct val="125000"/>
              </a:lnSpc>
              <a:spcBef>
                <a:spcPct val="0"/>
              </a:spcBef>
              <a:buFontTx/>
              <a:buNone/>
            </a:pPr>
            <a:endParaRPr lang="en-US" altLang="en-US" sz="2200"/>
          </a:p>
          <a:p>
            <a:pPr>
              <a:lnSpc>
                <a:spcPct val="125000"/>
              </a:lnSpc>
              <a:spcBef>
                <a:spcPct val="0"/>
              </a:spcBef>
              <a:buFontTx/>
              <a:buNone/>
            </a:pPr>
            <a:r>
              <a:rPr lang="en-US" altLang="en-US" sz="2200"/>
              <a:t>Four cases, depending on </a:t>
            </a:r>
            <a:r>
              <a:rPr lang="en-US" altLang="en-US" sz="2200" i="1"/>
              <a:t>K</a:t>
            </a:r>
            <a:r>
              <a:rPr lang="en-US" altLang="en-US" sz="2200"/>
              <a:t>/</a:t>
            </a:r>
            <a:r>
              <a:rPr lang="en-US" altLang="en-US" sz="2200">
                <a:latin typeface="Symbol" pitchFamily="2" charset="2"/>
              </a:rPr>
              <a:t>a</a:t>
            </a:r>
            <a:r>
              <a:rPr lang="ja-JP" altLang="en-US" sz="2200">
                <a:latin typeface="Arial" panose="020B0604020202020204" pitchFamily="34" charset="0"/>
              </a:rPr>
              <a:t>’</a:t>
            </a:r>
            <a:r>
              <a:rPr lang="en-US" altLang="ja-JP" sz="2200"/>
              <a:t>s compared to </a:t>
            </a:r>
            <a:r>
              <a:rPr lang="en-US" altLang="ja-JP" sz="2200" i="1"/>
              <a:t>K</a:t>
            </a:r>
            <a:r>
              <a:rPr lang="ja-JP" altLang="en-US" sz="2200">
                <a:latin typeface="Arial" panose="020B0604020202020204" pitchFamily="34" charset="0"/>
              </a:rPr>
              <a:t>’</a:t>
            </a:r>
            <a:r>
              <a:rPr lang="en-US" altLang="ja-JP" sz="2200"/>
              <a:t>s</a:t>
            </a:r>
          </a:p>
          <a:p>
            <a:pPr>
              <a:lnSpc>
                <a:spcPct val="125000"/>
              </a:lnSpc>
              <a:spcBef>
                <a:spcPct val="0"/>
              </a:spcBef>
              <a:buFontTx/>
              <a:buNone/>
            </a:pPr>
            <a:r>
              <a:rPr lang="en-US" altLang="en-US" sz="2200"/>
              <a:t>Sp. 1 wins, sp. 2 wins, either/or, or coexistence</a:t>
            </a:r>
          </a:p>
          <a:p>
            <a:pPr>
              <a:lnSpc>
                <a:spcPct val="125000"/>
              </a:lnSpc>
              <a:spcBef>
                <a:spcPct val="0"/>
              </a:spcBef>
              <a:buFontTx/>
              <a:buNone/>
            </a:pPr>
            <a:endParaRPr lang="en-US" altLang="en-US" sz="2200"/>
          </a:p>
          <a:p>
            <a:pPr>
              <a:lnSpc>
                <a:spcPct val="125000"/>
              </a:lnSpc>
              <a:spcBef>
                <a:spcPct val="0"/>
              </a:spcBef>
              <a:buFontTx/>
              <a:buNone/>
            </a:pPr>
            <a:endParaRPr lang="en-US" altLang="en-US" sz="2400"/>
          </a:p>
          <a:p>
            <a:pPr>
              <a:lnSpc>
                <a:spcPct val="110000"/>
              </a:lnSpc>
              <a:spcBef>
                <a:spcPct val="0"/>
              </a:spcBef>
              <a:buFontTx/>
              <a:buNone/>
            </a:pPr>
            <a:endParaRPr lang="en-US" altLang="en-US" sz="2400"/>
          </a:p>
          <a:p>
            <a:pPr>
              <a:spcBef>
                <a:spcPct val="0"/>
              </a:spcBef>
              <a:buFontTx/>
              <a:buNone/>
            </a:pPr>
            <a:endParaRPr lang="en-US" altLang="en-US" sz="2400"/>
          </a:p>
        </p:txBody>
      </p:sp>
      <p:pic>
        <p:nvPicPr>
          <p:cNvPr id="15362" name="Picture 4" descr="NEvector">
            <a:extLst>
              <a:ext uri="{FF2B5EF4-FFF2-40B4-BE49-F238E27FC236}">
                <a16:creationId xmlns:a16="http://schemas.microsoft.com/office/drawing/2014/main" id="{89E4CF1E-6272-0842-AF71-94BA6840D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0" y="3714750"/>
            <a:ext cx="920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7" descr="SWvector">
            <a:extLst>
              <a:ext uri="{FF2B5EF4-FFF2-40B4-BE49-F238E27FC236}">
                <a16:creationId xmlns:a16="http://schemas.microsoft.com/office/drawing/2014/main" id="{051896BC-E739-EE41-B815-E99F1CE17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786313"/>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a:extLst>
              <a:ext uri="{FF2B5EF4-FFF2-40B4-BE49-F238E27FC236}">
                <a16:creationId xmlns:a16="http://schemas.microsoft.com/office/drawing/2014/main" id="{1B8CAA45-C169-5B4E-A9F7-5AC800327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04800"/>
            <a:ext cx="13255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a:extLst>
              <a:ext uri="{FF2B5EF4-FFF2-40B4-BE49-F238E27FC236}">
                <a16:creationId xmlns:a16="http://schemas.microsoft.com/office/drawing/2014/main" id="{49CFC816-D21D-0440-8C21-AE988AC9DF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5375" y="304800"/>
            <a:ext cx="14970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1" descr="NWvector">
            <a:extLst>
              <a:ext uri="{FF2B5EF4-FFF2-40B4-BE49-F238E27FC236}">
                <a16:creationId xmlns:a16="http://schemas.microsoft.com/office/drawing/2014/main" id="{BE7F09D2-892F-EE41-B1EE-644F4DC26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4740275"/>
            <a:ext cx="838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SEvector">
            <a:extLst>
              <a:ext uri="{FF2B5EF4-FFF2-40B4-BE49-F238E27FC236}">
                <a16:creationId xmlns:a16="http://schemas.microsoft.com/office/drawing/2014/main" id="{5F30123D-A051-534C-831E-D481F8D3D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7325" y="3733800"/>
            <a:ext cx="855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1">
            <a:extLst>
              <a:ext uri="{FF2B5EF4-FFF2-40B4-BE49-F238E27FC236}">
                <a16:creationId xmlns:a16="http://schemas.microsoft.com/office/drawing/2014/main" id="{6E0E2327-F87D-5446-A5F1-5A055B93FD20}"/>
              </a:ext>
            </a:extLst>
          </p:cNvPr>
          <p:cNvSpPr>
            <a:spLocks noChangeArrowheads="1"/>
          </p:cNvSpPr>
          <p:nvPr/>
        </p:nvSpPr>
        <p:spPr bwMode="auto">
          <a:xfrm>
            <a:off x="5943600" y="5875338"/>
            <a:ext cx="29987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      Lecture # 22</a:t>
            </a:r>
          </a:p>
          <a:p>
            <a:pPr>
              <a:spcBef>
                <a:spcPct val="0"/>
              </a:spcBef>
              <a:buFontTx/>
              <a:buNone/>
            </a:pPr>
            <a:r>
              <a:rPr lang="en-US" altLang="en-US" sz="2400" b="1"/>
              <a:t>     14 April 2020</a:t>
            </a:r>
            <a:endParaRPr lang="en-US" altLang="en-US" sz="2400" dirty="0"/>
          </a:p>
        </p:txBody>
      </p:sp>
      <p:sp>
        <p:nvSpPr>
          <p:cNvPr id="15369" name="Rectangle 9">
            <a:extLst>
              <a:ext uri="{FF2B5EF4-FFF2-40B4-BE49-F238E27FC236}">
                <a16:creationId xmlns:a16="http://schemas.microsoft.com/office/drawing/2014/main" id="{253F75EA-7B09-F941-8CDD-815CB776E60A}"/>
              </a:ext>
            </a:extLst>
          </p:cNvPr>
          <p:cNvSpPr>
            <a:spLocks noChangeArrowheads="1"/>
          </p:cNvSpPr>
          <p:nvPr/>
        </p:nvSpPr>
        <p:spPr bwMode="auto">
          <a:xfrm>
            <a:off x="6172200" y="5867400"/>
            <a:ext cx="25908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101009C2-B212-AB48-ADEE-BD1E87AB6139}"/>
              </a:ext>
            </a:extLst>
          </p:cNvPr>
          <p:cNvSpPr txBox="1">
            <a:spLocks noChangeArrowheads="1"/>
          </p:cNvSpPr>
          <p:nvPr/>
        </p:nvSpPr>
        <p:spPr bwMode="auto">
          <a:xfrm>
            <a:off x="1143000" y="4343400"/>
            <a:ext cx="1841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800" b="1"/>
          </a:p>
          <a:p>
            <a:pPr>
              <a:spcBef>
                <a:spcPct val="0"/>
              </a:spcBef>
              <a:buFontTx/>
              <a:buNone/>
            </a:pPr>
            <a:endParaRPr lang="en-US" altLang="en-US" sz="2400" b="1"/>
          </a:p>
        </p:txBody>
      </p:sp>
      <p:sp>
        <p:nvSpPr>
          <p:cNvPr id="33794" name="Text Box 3">
            <a:extLst>
              <a:ext uri="{FF2B5EF4-FFF2-40B4-BE49-F238E27FC236}">
                <a16:creationId xmlns:a16="http://schemas.microsoft.com/office/drawing/2014/main" id="{D61D4823-C24A-1048-95B2-35F9BFF82986}"/>
              </a:ext>
            </a:extLst>
          </p:cNvPr>
          <p:cNvSpPr txBox="1">
            <a:spLocks noChangeArrowheads="1"/>
          </p:cNvSpPr>
          <p:nvPr/>
        </p:nvSpPr>
        <p:spPr bwMode="auto">
          <a:xfrm>
            <a:off x="914400" y="2590800"/>
            <a:ext cx="1196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000"/>
              <a:t>Euclid</a:t>
            </a:r>
            <a:endParaRPr lang="en-US" altLang="en-US" sz="2800" b="1"/>
          </a:p>
        </p:txBody>
      </p:sp>
      <p:sp>
        <p:nvSpPr>
          <p:cNvPr id="33795" name="Text Box 4">
            <a:extLst>
              <a:ext uri="{FF2B5EF4-FFF2-40B4-BE49-F238E27FC236}">
                <a16:creationId xmlns:a16="http://schemas.microsoft.com/office/drawing/2014/main" id="{56B3EE5D-F7BD-634F-BA82-086F29894AE6}"/>
              </a:ext>
            </a:extLst>
          </p:cNvPr>
          <p:cNvSpPr txBox="1">
            <a:spLocks noChangeArrowheads="1"/>
          </p:cNvSpPr>
          <p:nvPr/>
        </p:nvSpPr>
        <p:spPr bwMode="auto">
          <a:xfrm>
            <a:off x="2727325" y="288925"/>
            <a:ext cx="6142038"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One Dimension:</a:t>
            </a:r>
          </a:p>
          <a:p>
            <a:pPr>
              <a:lnSpc>
                <a:spcPct val="95000"/>
              </a:lnSpc>
              <a:spcBef>
                <a:spcPct val="0"/>
              </a:spcBef>
              <a:buFontTx/>
              <a:buNone/>
            </a:pPr>
            <a:r>
              <a:rPr lang="en-US" altLang="en-US" sz="2400"/>
              <a:t>     Distance between two points along a line:</a:t>
            </a:r>
          </a:p>
          <a:p>
            <a:pPr>
              <a:lnSpc>
                <a:spcPct val="95000"/>
              </a:lnSpc>
              <a:spcBef>
                <a:spcPct val="0"/>
              </a:spcBef>
              <a:buFontTx/>
              <a:buNone/>
            </a:pPr>
            <a:r>
              <a:rPr lang="en-US" altLang="en-US" sz="2400"/>
              <a:t>     simply subtract smaller value from larger one</a:t>
            </a:r>
          </a:p>
          <a:p>
            <a:pPr>
              <a:lnSpc>
                <a:spcPct val="95000"/>
              </a:lnSpc>
              <a:spcBef>
                <a:spcPct val="0"/>
              </a:spcBef>
              <a:buFontTx/>
              <a:buNone/>
            </a:pPr>
            <a:r>
              <a:rPr lang="en-US" altLang="en-US" sz="2400"/>
              <a:t>      </a:t>
            </a:r>
            <a:r>
              <a:rPr lang="en-US" altLang="en-US" sz="2400" i="1"/>
              <a:t>x</a:t>
            </a:r>
            <a:r>
              <a:rPr lang="en-US" altLang="en-US" sz="2400" i="1" baseline="-25000"/>
              <a:t>2</a:t>
            </a:r>
            <a:r>
              <a:rPr lang="en-US" altLang="en-US" sz="2400" baseline="-25000"/>
              <a:t> </a:t>
            </a:r>
            <a:r>
              <a:rPr lang="en-US" altLang="en-US" sz="2400"/>
              <a:t>-</a:t>
            </a:r>
            <a:r>
              <a:rPr lang="en-US" altLang="en-US" sz="2400" baseline="-25000"/>
              <a:t>  </a:t>
            </a:r>
            <a:r>
              <a:rPr lang="en-US" altLang="en-US" sz="2400" i="1"/>
              <a:t>x</a:t>
            </a:r>
            <a:r>
              <a:rPr lang="en-US" altLang="en-US" sz="2400" i="1" baseline="-25000"/>
              <a:t>1</a:t>
            </a:r>
            <a:r>
              <a:rPr lang="en-US" altLang="en-US" sz="2400"/>
              <a:t> = </a:t>
            </a:r>
            <a:r>
              <a:rPr lang="en-US" altLang="en-US" sz="2400" i="1"/>
              <a:t>d</a:t>
            </a:r>
            <a:endParaRPr lang="en-US" altLang="en-US" sz="2400"/>
          </a:p>
          <a:p>
            <a:pPr>
              <a:lnSpc>
                <a:spcPct val="95000"/>
              </a:lnSpc>
              <a:spcBef>
                <a:spcPct val="0"/>
              </a:spcBef>
              <a:buFontTx/>
              <a:buNone/>
            </a:pPr>
            <a:endParaRPr lang="en-US" altLang="en-US" sz="2400"/>
          </a:p>
          <a:p>
            <a:pPr>
              <a:spcBef>
                <a:spcPct val="0"/>
              </a:spcBef>
              <a:buFontTx/>
              <a:buNone/>
            </a:pPr>
            <a:r>
              <a:rPr lang="en-US" altLang="en-US" sz="2400"/>
              <a:t>Two Dimensions:</a:t>
            </a:r>
          </a:p>
          <a:p>
            <a:pPr>
              <a:spcBef>
                <a:spcPct val="0"/>
              </a:spcBef>
              <a:buFontTx/>
              <a:buNone/>
            </a:pPr>
            <a:r>
              <a:rPr lang="en-US" altLang="en-US" sz="2400"/>
              <a:t>     Score position of each point on the first </a:t>
            </a:r>
          </a:p>
          <a:p>
            <a:pPr>
              <a:spcBef>
                <a:spcPct val="0"/>
              </a:spcBef>
              <a:buFontTx/>
              <a:buNone/>
            </a:pPr>
            <a:r>
              <a:rPr lang="en-US" altLang="en-US" sz="2400"/>
              <a:t>     and second dimensions. Subtract smaller</a:t>
            </a:r>
          </a:p>
          <a:p>
            <a:pPr>
              <a:spcBef>
                <a:spcPct val="0"/>
              </a:spcBef>
              <a:buFontTx/>
              <a:buNone/>
            </a:pPr>
            <a:r>
              <a:rPr lang="en-US" altLang="en-US" sz="2400"/>
              <a:t>     from larger on both dimensions. </a:t>
            </a:r>
            <a:r>
              <a:rPr lang="en-US" altLang="en-US" sz="2400" i="1"/>
              <a:t>d</a:t>
            </a:r>
            <a:r>
              <a:rPr lang="en-US" altLang="en-US" sz="2400" i="1" baseline="-25000"/>
              <a:t>1</a:t>
            </a:r>
            <a:r>
              <a:rPr lang="en-US" altLang="en-US" sz="2400" baseline="-25000"/>
              <a:t> </a:t>
            </a:r>
            <a:r>
              <a:rPr lang="en-US" altLang="en-US" sz="2400"/>
              <a:t>=</a:t>
            </a:r>
            <a:r>
              <a:rPr lang="en-US" altLang="en-US" sz="2400" baseline="-25000"/>
              <a:t> </a:t>
            </a:r>
            <a:r>
              <a:rPr lang="en-US" altLang="en-US" sz="2400" i="1"/>
              <a:t>x</a:t>
            </a:r>
            <a:r>
              <a:rPr lang="en-US" altLang="en-US" sz="2400" i="1" baseline="-25000"/>
              <a:t>2</a:t>
            </a:r>
            <a:r>
              <a:rPr lang="en-US" altLang="en-US" sz="2400" baseline="-25000"/>
              <a:t> </a:t>
            </a:r>
            <a:r>
              <a:rPr lang="en-US" altLang="en-US" sz="2400"/>
              <a:t>-</a:t>
            </a:r>
            <a:r>
              <a:rPr lang="en-US" altLang="en-US" sz="2400" baseline="-25000"/>
              <a:t>  </a:t>
            </a:r>
            <a:r>
              <a:rPr lang="en-US" altLang="en-US" sz="2400" i="1"/>
              <a:t>x</a:t>
            </a:r>
            <a:r>
              <a:rPr lang="en-US" altLang="en-US" sz="2400" i="1" baseline="-25000"/>
              <a:t>1</a:t>
            </a:r>
            <a:endParaRPr lang="en-US" altLang="en-US" sz="2400" baseline="-25000"/>
          </a:p>
          <a:p>
            <a:pPr>
              <a:lnSpc>
                <a:spcPct val="110000"/>
              </a:lnSpc>
              <a:spcBef>
                <a:spcPct val="0"/>
              </a:spcBef>
              <a:buFontTx/>
              <a:buNone/>
            </a:pPr>
            <a:r>
              <a:rPr lang="en-US" altLang="en-US" sz="2400" baseline="-25000"/>
              <a:t>         </a:t>
            </a:r>
            <a:r>
              <a:rPr lang="en-US" altLang="en-US" sz="2400" i="1"/>
              <a:t>d</a:t>
            </a:r>
            <a:r>
              <a:rPr lang="en-US" altLang="en-US" sz="2400" i="1" baseline="-25000"/>
              <a:t>2</a:t>
            </a:r>
            <a:r>
              <a:rPr lang="en-US" altLang="en-US" sz="2400" baseline="-25000"/>
              <a:t> </a:t>
            </a:r>
            <a:r>
              <a:rPr lang="en-US" altLang="en-US" sz="2400"/>
              <a:t>=</a:t>
            </a:r>
            <a:r>
              <a:rPr lang="en-US" altLang="en-US" sz="2400" baseline="-25000"/>
              <a:t> </a:t>
            </a:r>
            <a:r>
              <a:rPr lang="en-US" altLang="en-US" sz="2400" i="1"/>
              <a:t>y</a:t>
            </a:r>
            <a:r>
              <a:rPr lang="en-US" altLang="en-US" sz="2400" i="1" baseline="-25000"/>
              <a:t>2</a:t>
            </a:r>
            <a:r>
              <a:rPr lang="en-US" altLang="en-US" sz="2400" baseline="-25000"/>
              <a:t> </a:t>
            </a:r>
            <a:r>
              <a:rPr lang="en-US" altLang="en-US" sz="2400"/>
              <a:t>-</a:t>
            </a:r>
            <a:r>
              <a:rPr lang="en-US" altLang="en-US" sz="2400" baseline="-25000"/>
              <a:t>  </a:t>
            </a:r>
            <a:r>
              <a:rPr lang="en-US" altLang="en-US" sz="2400" i="1"/>
              <a:t>y</a:t>
            </a:r>
            <a:r>
              <a:rPr lang="en-US" altLang="en-US" sz="2400" i="1" baseline="-25000"/>
              <a:t>1</a:t>
            </a:r>
            <a:endParaRPr lang="en-US" altLang="en-US" sz="2400"/>
          </a:p>
          <a:p>
            <a:pPr>
              <a:lnSpc>
                <a:spcPct val="110000"/>
              </a:lnSpc>
              <a:spcBef>
                <a:spcPct val="0"/>
              </a:spcBef>
              <a:buFontTx/>
              <a:buNone/>
            </a:pPr>
            <a:r>
              <a:rPr lang="en-US" altLang="en-US" sz="2400"/>
              <a:t>      Square these differences, sum them and take </a:t>
            </a:r>
          </a:p>
          <a:p>
            <a:pPr>
              <a:lnSpc>
                <a:spcPct val="110000"/>
              </a:lnSpc>
              <a:spcBef>
                <a:spcPct val="0"/>
              </a:spcBef>
              <a:buFontTx/>
              <a:buNone/>
            </a:pPr>
            <a:r>
              <a:rPr lang="en-US" altLang="en-US" sz="2400"/>
              <a:t>      the square root. This is the distance between </a:t>
            </a:r>
          </a:p>
          <a:p>
            <a:pPr>
              <a:lnSpc>
                <a:spcPct val="110000"/>
              </a:lnSpc>
              <a:spcBef>
                <a:spcPct val="0"/>
              </a:spcBef>
              <a:buFontTx/>
              <a:buNone/>
            </a:pPr>
            <a:r>
              <a:rPr lang="en-US" altLang="en-US" sz="2400"/>
              <a:t>      the points in 2D: sqrt (</a:t>
            </a:r>
            <a:r>
              <a:rPr lang="en-US" altLang="en-US" sz="2400" i="1"/>
              <a:t>d</a:t>
            </a:r>
            <a:r>
              <a:rPr lang="en-US" altLang="en-US" sz="2400" i="1" baseline="-25000"/>
              <a:t>1</a:t>
            </a:r>
            <a:r>
              <a:rPr lang="en-US" altLang="en-US" sz="2400" i="1" baseline="30000"/>
              <a:t>2</a:t>
            </a:r>
            <a:r>
              <a:rPr lang="en-US" altLang="en-US" sz="2400" baseline="-25000"/>
              <a:t> </a:t>
            </a:r>
            <a:r>
              <a:rPr lang="en-US" altLang="en-US" sz="2400"/>
              <a:t>+ </a:t>
            </a:r>
            <a:r>
              <a:rPr lang="en-US" altLang="en-US" sz="2400" i="1"/>
              <a:t>d</a:t>
            </a:r>
            <a:r>
              <a:rPr lang="en-US" altLang="en-US" sz="2400" i="1" baseline="-25000"/>
              <a:t>2</a:t>
            </a:r>
            <a:r>
              <a:rPr lang="en-US" altLang="en-US" sz="2400" i="1" baseline="30000"/>
              <a:t>2</a:t>
            </a:r>
            <a:r>
              <a:rPr lang="en-US" altLang="en-US" sz="2400"/>
              <a:t>) = </a:t>
            </a:r>
            <a:r>
              <a:rPr lang="en-US" altLang="en-US" sz="2400" i="1"/>
              <a:t>d</a:t>
            </a:r>
            <a:endParaRPr lang="en-US" altLang="en-US" sz="2400"/>
          </a:p>
          <a:p>
            <a:pPr>
              <a:spcBef>
                <a:spcPct val="0"/>
              </a:spcBef>
              <a:buFontTx/>
              <a:buNone/>
            </a:pPr>
            <a:endParaRPr lang="en-US" altLang="en-US" sz="2400"/>
          </a:p>
          <a:p>
            <a:pPr>
              <a:spcBef>
                <a:spcPct val="0"/>
              </a:spcBef>
              <a:buFontTx/>
              <a:buNone/>
            </a:pPr>
            <a:r>
              <a:rPr lang="en-US" altLang="en-US" sz="2400"/>
              <a:t>Three Dimensions —&gt; </a:t>
            </a:r>
            <a:r>
              <a:rPr lang="en-US" altLang="en-US" sz="2400" i="1"/>
              <a:t>n</a:t>
            </a:r>
            <a:r>
              <a:rPr lang="en-US" altLang="en-US" sz="2400"/>
              <a:t>-dimensions: follow </a:t>
            </a:r>
          </a:p>
          <a:p>
            <a:pPr>
              <a:spcBef>
                <a:spcPct val="0"/>
              </a:spcBef>
              <a:buFontTx/>
              <a:buNone/>
            </a:pPr>
            <a:r>
              <a:rPr lang="en-US" altLang="en-US" sz="2400"/>
              <a:t>      this same protocol summing over all</a:t>
            </a:r>
          </a:p>
          <a:p>
            <a:pPr>
              <a:spcBef>
                <a:spcPct val="0"/>
              </a:spcBef>
              <a:buFontTx/>
              <a:buNone/>
            </a:pPr>
            <a:r>
              <a:rPr lang="en-US" altLang="en-US" sz="2400"/>
              <a:t>      dimensions i = 1, </a:t>
            </a:r>
            <a:r>
              <a:rPr lang="en-US" altLang="en-US" sz="2400" i="1"/>
              <a:t>n</a:t>
            </a:r>
            <a:r>
              <a:rPr lang="en-US" altLang="en-US" sz="2400"/>
              <a:t>: sqrt </a:t>
            </a:r>
            <a:r>
              <a:rPr lang="en-US" altLang="en-US" sz="2800">
                <a:latin typeface="Symbol" pitchFamily="2" charset="2"/>
              </a:rPr>
              <a:t>S</a:t>
            </a:r>
            <a:r>
              <a:rPr lang="en-US" altLang="en-US" sz="2400" i="1"/>
              <a:t>d</a:t>
            </a:r>
            <a:r>
              <a:rPr lang="en-US" altLang="en-US" sz="2400" i="1" baseline="-25000"/>
              <a:t>i</a:t>
            </a:r>
            <a:r>
              <a:rPr lang="en-US" altLang="en-US" sz="2400" i="1" baseline="30000"/>
              <a:t>2</a:t>
            </a:r>
            <a:r>
              <a:rPr lang="en-US" altLang="en-US" sz="2400"/>
              <a:t> = </a:t>
            </a:r>
            <a:r>
              <a:rPr lang="en-US" altLang="en-US" sz="2400" i="1"/>
              <a:t>d</a:t>
            </a:r>
            <a:endParaRPr lang="en-US" altLang="en-US" sz="2400"/>
          </a:p>
        </p:txBody>
      </p:sp>
      <p:pic>
        <p:nvPicPr>
          <p:cNvPr id="33796" name="Picture 5">
            <a:extLst>
              <a:ext uri="{FF2B5EF4-FFF2-40B4-BE49-F238E27FC236}">
                <a16:creationId xmlns:a16="http://schemas.microsoft.com/office/drawing/2014/main" id="{66215D75-27F1-114D-B4B5-44E1276DE082}"/>
              </a:ext>
            </a:extLst>
          </p:cNvPr>
          <p:cNvPicPr>
            <a:picLocks noChangeAspect="1" noChangeArrowheads="1"/>
          </p:cNvPicPr>
          <p:nvPr/>
        </p:nvPicPr>
        <p:blipFill>
          <a:blip r:embed="rId3">
            <a:lum contrast="98000"/>
            <a:extLst>
              <a:ext uri="{28A0092B-C50C-407E-A947-70E740481C1C}">
                <a14:useLocalDpi xmlns:a14="http://schemas.microsoft.com/office/drawing/2010/main" val="0"/>
              </a:ext>
            </a:extLst>
          </a:blip>
          <a:srcRect/>
          <a:stretch>
            <a:fillRect/>
          </a:stretch>
        </p:blipFill>
        <p:spPr bwMode="auto">
          <a:xfrm>
            <a:off x="295275" y="2819400"/>
            <a:ext cx="206216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481D316F-2B2B-614F-A8D8-B8DA3765A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288925"/>
            <a:ext cx="193833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EuclideanGeometry">
            <a:extLst>
              <a:ext uri="{FF2B5EF4-FFF2-40B4-BE49-F238E27FC236}">
                <a16:creationId xmlns:a16="http://schemas.microsoft.com/office/drawing/2014/main" id="{8EE0004E-50F2-664D-BB3D-9354F51267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4556125"/>
            <a:ext cx="224155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a:extLst>
              <a:ext uri="{FF2B5EF4-FFF2-40B4-BE49-F238E27FC236}">
                <a16:creationId xmlns:a16="http://schemas.microsoft.com/office/drawing/2014/main" id="{D635B3DB-E52C-CA42-A0A2-DD3A19865F02}"/>
              </a:ext>
            </a:extLst>
          </p:cNvPr>
          <p:cNvSpPr txBox="1">
            <a:spLocks noChangeArrowheads="1"/>
          </p:cNvSpPr>
          <p:nvPr/>
        </p:nvSpPr>
        <p:spPr bwMode="auto">
          <a:xfrm>
            <a:off x="746125" y="457200"/>
            <a:ext cx="6802438"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Euclidean distance between</a:t>
            </a:r>
          </a:p>
          <a:p>
            <a:pPr>
              <a:spcBef>
                <a:spcPct val="0"/>
              </a:spcBef>
              <a:buFontTx/>
              <a:buNone/>
            </a:pPr>
            <a:r>
              <a:rPr lang="en-US" altLang="en-US" sz="2800" b="1"/>
              <a:t>two species in </a:t>
            </a:r>
            <a:r>
              <a:rPr lang="en-US" altLang="en-US" sz="2800" b="1" i="1"/>
              <a:t>n</a:t>
            </a:r>
            <a:r>
              <a:rPr lang="en-US" altLang="en-US" sz="2800" b="1"/>
              <a:t>-space</a:t>
            </a:r>
          </a:p>
          <a:p>
            <a:pPr>
              <a:spcBef>
                <a:spcPct val="0"/>
              </a:spcBef>
              <a:buFontTx/>
              <a:buNone/>
            </a:pPr>
            <a:endParaRPr lang="en-US" altLang="en-US" sz="2800" b="1"/>
          </a:p>
          <a:p>
            <a:pPr>
              <a:spcBef>
                <a:spcPct val="0"/>
              </a:spcBef>
              <a:buFontTx/>
              <a:buNone/>
            </a:pPr>
            <a:r>
              <a:rPr lang="en-US" altLang="en-US" sz="2400" b="1" i="1"/>
              <a:t> n-</a:t>
            </a:r>
            <a:r>
              <a:rPr lang="en-US" altLang="en-US" sz="2400" b="1"/>
              <a:t>dimensional hypervolume</a:t>
            </a:r>
            <a:endParaRPr lang="en-US" altLang="en-US" sz="2400" b="1" i="1"/>
          </a:p>
          <a:p>
            <a:pPr>
              <a:spcBef>
                <a:spcPct val="0"/>
              </a:spcBef>
              <a:buFontTx/>
              <a:buNone/>
            </a:pPr>
            <a:r>
              <a:rPr lang="en-US" altLang="en-US" sz="2400" b="1" i="1"/>
              <a:t>     </a:t>
            </a:r>
          </a:p>
          <a:p>
            <a:pPr>
              <a:spcBef>
                <a:spcPct val="0"/>
              </a:spcBef>
              <a:buFontTx/>
              <a:buNone/>
            </a:pPr>
            <a:r>
              <a:rPr lang="en-US" altLang="en-US" sz="2400" b="1" i="1"/>
              <a:t>d</a:t>
            </a:r>
            <a:r>
              <a:rPr lang="en-US" altLang="en-US" sz="2400" b="1" i="1" baseline="-25000"/>
              <a:t>jk</a:t>
            </a:r>
            <a:r>
              <a:rPr lang="en-US" altLang="en-US" sz="2400" b="1"/>
              <a:t> =  sqrt </a:t>
            </a:r>
            <a:r>
              <a:rPr lang="en-US" altLang="en-US" sz="2800"/>
              <a:t>[</a:t>
            </a:r>
            <a:r>
              <a:rPr lang="en-US" altLang="en-US" sz="2800" b="1">
                <a:latin typeface="Symbol" pitchFamily="2" charset="2"/>
              </a:rPr>
              <a:t>S</a:t>
            </a:r>
            <a:r>
              <a:rPr lang="en-US" altLang="en-US" sz="2400" b="1"/>
              <a:t> (</a:t>
            </a:r>
            <a:r>
              <a:rPr lang="en-US" altLang="en-US" sz="2400" b="1" i="1"/>
              <a:t>p</a:t>
            </a:r>
            <a:r>
              <a:rPr lang="en-US" altLang="en-US" sz="2400" b="1" i="1" baseline="-25000"/>
              <a:t>ij</a:t>
            </a:r>
            <a:r>
              <a:rPr lang="en-US" altLang="en-US" sz="2400" b="1"/>
              <a:t> - </a:t>
            </a:r>
            <a:r>
              <a:rPr lang="en-US" altLang="en-US" sz="2400" b="1" i="1"/>
              <a:t>p</a:t>
            </a:r>
            <a:r>
              <a:rPr lang="en-US" altLang="en-US" sz="2400" b="1" i="1" baseline="-25000"/>
              <a:t>ik</a:t>
            </a:r>
            <a:r>
              <a:rPr lang="en-US" altLang="en-US" sz="2400" b="1"/>
              <a:t>)</a:t>
            </a:r>
            <a:r>
              <a:rPr lang="en-US" altLang="en-US" sz="2400" b="1" baseline="30000"/>
              <a:t>2</a:t>
            </a:r>
            <a:r>
              <a:rPr lang="en-US" altLang="en-US" sz="2800"/>
              <a:t>]</a:t>
            </a:r>
            <a:endParaRPr lang="en-US" altLang="en-US" sz="2400"/>
          </a:p>
          <a:p>
            <a:pPr>
              <a:spcBef>
                <a:spcPct val="0"/>
              </a:spcBef>
              <a:buFontTx/>
              <a:buNone/>
            </a:pPr>
            <a:endParaRPr lang="en-US" altLang="en-US" sz="2400"/>
          </a:p>
          <a:p>
            <a:pPr>
              <a:lnSpc>
                <a:spcPct val="130000"/>
              </a:lnSpc>
              <a:spcBef>
                <a:spcPct val="0"/>
              </a:spcBef>
              <a:buFontTx/>
              <a:buNone/>
            </a:pPr>
            <a:r>
              <a:rPr lang="en-US" altLang="en-US" sz="2400"/>
              <a:t>	where </a:t>
            </a:r>
            <a:r>
              <a:rPr lang="en-US" altLang="en-US" sz="2400" i="1"/>
              <a:t>j</a:t>
            </a:r>
            <a:r>
              <a:rPr lang="en-US" altLang="en-US" sz="2400"/>
              <a:t> and </a:t>
            </a:r>
            <a:r>
              <a:rPr lang="en-US" altLang="en-US" sz="2400" i="1"/>
              <a:t>k</a:t>
            </a:r>
            <a:r>
              <a:rPr lang="en-US" altLang="en-US" sz="2400"/>
              <a:t> represent species </a:t>
            </a:r>
            <a:r>
              <a:rPr lang="en-US" altLang="en-US" sz="2400" i="1"/>
              <a:t>j</a:t>
            </a:r>
            <a:r>
              <a:rPr lang="en-US" altLang="en-US" sz="2400"/>
              <a:t> and species </a:t>
            </a:r>
            <a:r>
              <a:rPr lang="en-US" altLang="en-US" sz="2400" i="1"/>
              <a:t>k</a:t>
            </a:r>
            <a:r>
              <a:rPr lang="en-US" altLang="en-US" sz="2400"/>
              <a:t> </a:t>
            </a:r>
          </a:p>
          <a:p>
            <a:pPr>
              <a:lnSpc>
                <a:spcPct val="130000"/>
              </a:lnSpc>
              <a:spcBef>
                <a:spcPct val="0"/>
              </a:spcBef>
              <a:buFontTx/>
              <a:buNone/>
            </a:pPr>
            <a:r>
              <a:rPr lang="en-US" altLang="en-US" sz="2400"/>
              <a:t> 	the </a:t>
            </a:r>
            <a:r>
              <a:rPr lang="en-US" altLang="en-US" sz="2400" i="1"/>
              <a:t>p</a:t>
            </a:r>
            <a:r>
              <a:rPr lang="en-US" altLang="en-US" sz="2400" i="1" baseline="-25000"/>
              <a:t>ij</a:t>
            </a:r>
            <a:r>
              <a:rPr lang="en-US" altLang="en-US" sz="2400"/>
              <a:t> and </a:t>
            </a:r>
            <a:r>
              <a:rPr lang="en-US" altLang="en-US" sz="2400" i="1"/>
              <a:t>p</a:t>
            </a:r>
            <a:r>
              <a:rPr lang="en-US" altLang="en-US" sz="2400" i="1" baseline="-25000"/>
              <a:t>ik</a:t>
            </a:r>
            <a:r>
              <a:rPr lang="ja-JP" altLang="en-US" sz="2400">
                <a:latin typeface="Arial" panose="020B0604020202020204" pitchFamily="34" charset="0"/>
              </a:rPr>
              <a:t>’</a:t>
            </a:r>
            <a:r>
              <a:rPr lang="en-US" altLang="ja-JP" sz="2400"/>
              <a:t>s represent the proportional</a:t>
            </a:r>
          </a:p>
          <a:p>
            <a:pPr>
              <a:lnSpc>
                <a:spcPct val="130000"/>
              </a:lnSpc>
              <a:spcBef>
                <a:spcPct val="0"/>
              </a:spcBef>
              <a:buFontTx/>
              <a:buNone/>
            </a:pPr>
            <a:r>
              <a:rPr lang="en-US" altLang="en-US" sz="2400"/>
              <a:t>	utilization or electivities of resource state </a:t>
            </a:r>
            <a:r>
              <a:rPr lang="en-US" altLang="en-US" sz="2400" i="1"/>
              <a:t>i</a:t>
            </a:r>
            <a:endParaRPr lang="en-US" altLang="en-US" sz="2400"/>
          </a:p>
          <a:p>
            <a:pPr>
              <a:lnSpc>
                <a:spcPct val="130000"/>
              </a:lnSpc>
              <a:spcBef>
                <a:spcPct val="0"/>
              </a:spcBef>
              <a:buFontTx/>
              <a:buNone/>
            </a:pPr>
            <a:r>
              <a:rPr lang="en-US" altLang="en-US" sz="2400"/>
              <a:t>	used by species </a:t>
            </a:r>
            <a:r>
              <a:rPr lang="en-US" altLang="en-US" sz="2400" i="1"/>
              <a:t>j</a:t>
            </a:r>
            <a:r>
              <a:rPr lang="en-US" altLang="en-US" sz="2400"/>
              <a:t> and species </a:t>
            </a:r>
            <a:r>
              <a:rPr lang="en-US" altLang="en-US" sz="2400" i="1"/>
              <a:t>k</a:t>
            </a:r>
            <a:r>
              <a:rPr lang="en-US" altLang="en-US" sz="2400"/>
              <a:t>, respectively</a:t>
            </a:r>
          </a:p>
          <a:p>
            <a:pPr>
              <a:lnSpc>
                <a:spcPct val="130000"/>
              </a:lnSpc>
              <a:spcBef>
                <a:spcPct val="0"/>
              </a:spcBef>
              <a:buFontTx/>
              <a:buNone/>
            </a:pPr>
            <a:r>
              <a:rPr lang="en-US" altLang="en-US" sz="2400"/>
              <a:t>	and the summation is from </a:t>
            </a:r>
            <a:r>
              <a:rPr lang="en-US" altLang="en-US" sz="2400" i="1"/>
              <a:t>i</a:t>
            </a:r>
            <a:r>
              <a:rPr lang="en-US" altLang="en-US" sz="2400"/>
              <a:t> = 1 to </a:t>
            </a:r>
            <a:r>
              <a:rPr lang="en-US" altLang="en-US" sz="2400" i="1"/>
              <a:t>n .</a:t>
            </a:r>
            <a:endParaRPr lang="en-US" altLang="en-US" sz="2400"/>
          </a:p>
          <a:p>
            <a:pPr>
              <a:lnSpc>
                <a:spcPct val="130000"/>
              </a:lnSpc>
              <a:spcBef>
                <a:spcPct val="0"/>
              </a:spcBef>
              <a:buFontTx/>
              <a:buNone/>
            </a:pPr>
            <a:r>
              <a:rPr lang="en-US" altLang="en-US" sz="2400"/>
              <a:t>	</a:t>
            </a:r>
            <a:r>
              <a:rPr lang="en-US" altLang="en-US" sz="2400" i="1"/>
              <a:t>n</a:t>
            </a:r>
            <a:r>
              <a:rPr lang="en-US" altLang="en-US" sz="2400"/>
              <a:t> is the number of resource dimensions</a:t>
            </a:r>
            <a:endParaRPr lang="en-US" altLang="en-US" sz="2400" b="1"/>
          </a:p>
        </p:txBody>
      </p:sp>
      <p:sp>
        <p:nvSpPr>
          <p:cNvPr id="35842" name="Rectangle 3">
            <a:extLst>
              <a:ext uri="{FF2B5EF4-FFF2-40B4-BE49-F238E27FC236}">
                <a16:creationId xmlns:a16="http://schemas.microsoft.com/office/drawing/2014/main" id="{1D31E13B-FBC8-0F40-BCF5-71AD56071DE2}"/>
              </a:ext>
            </a:extLst>
          </p:cNvPr>
          <p:cNvSpPr>
            <a:spLocks noChangeArrowheads="1"/>
          </p:cNvSpPr>
          <p:nvPr/>
        </p:nvSpPr>
        <p:spPr bwMode="auto">
          <a:xfrm>
            <a:off x="7315200" y="2667000"/>
            <a:ext cx="84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000"/>
              <a:t>Euclid</a:t>
            </a:r>
            <a:endParaRPr lang="en-US" altLang="en-US" sz="2000" b="1"/>
          </a:p>
        </p:txBody>
      </p:sp>
      <p:sp>
        <p:nvSpPr>
          <p:cNvPr id="35843" name="Text Box 4">
            <a:extLst>
              <a:ext uri="{FF2B5EF4-FFF2-40B4-BE49-F238E27FC236}">
                <a16:creationId xmlns:a16="http://schemas.microsoft.com/office/drawing/2014/main" id="{4559C9AC-7C3D-D846-9D60-B0823FFA92B9}"/>
              </a:ext>
            </a:extLst>
          </p:cNvPr>
          <p:cNvSpPr txBox="1">
            <a:spLocks noChangeArrowheads="1"/>
          </p:cNvSpPr>
          <p:nvPr/>
        </p:nvSpPr>
        <p:spPr bwMode="auto">
          <a:xfrm>
            <a:off x="2133600" y="2819400"/>
            <a:ext cx="51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b="1" i="1"/>
              <a:t> i</a:t>
            </a:r>
            <a:r>
              <a:rPr lang="en-US" altLang="en-US" sz="1200" b="1"/>
              <a:t> = 1</a:t>
            </a:r>
            <a:endParaRPr lang="en-US" altLang="en-US" sz="1200"/>
          </a:p>
        </p:txBody>
      </p:sp>
      <p:sp>
        <p:nvSpPr>
          <p:cNvPr id="35844" name="Text Box 5">
            <a:extLst>
              <a:ext uri="{FF2B5EF4-FFF2-40B4-BE49-F238E27FC236}">
                <a16:creationId xmlns:a16="http://schemas.microsoft.com/office/drawing/2014/main" id="{26D2709D-6FB4-CF40-A1BD-1C43D3608C75}"/>
              </a:ext>
            </a:extLst>
          </p:cNvPr>
          <p:cNvSpPr txBox="1">
            <a:spLocks noChangeArrowheads="1"/>
          </p:cNvSpPr>
          <p:nvPr/>
        </p:nvSpPr>
        <p:spPr bwMode="auto">
          <a:xfrm>
            <a:off x="2209800" y="2667000"/>
            <a:ext cx="266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800" b="1"/>
              <a:t> </a:t>
            </a:r>
            <a:r>
              <a:rPr lang="en-US" altLang="en-US" sz="800" b="1" i="1"/>
              <a:t>n</a:t>
            </a:r>
          </a:p>
        </p:txBody>
      </p:sp>
      <p:pic>
        <p:nvPicPr>
          <p:cNvPr id="35845" name="Picture 6">
            <a:extLst>
              <a:ext uri="{FF2B5EF4-FFF2-40B4-BE49-F238E27FC236}">
                <a16:creationId xmlns:a16="http://schemas.microsoft.com/office/drawing/2014/main" id="{6FBAB0EB-97EE-6D48-A520-8CABB6035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4800"/>
            <a:ext cx="1938338"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0">
            <a:extLst>
              <a:ext uri="{FF2B5EF4-FFF2-40B4-BE49-F238E27FC236}">
                <a16:creationId xmlns:a16="http://schemas.microsoft.com/office/drawing/2014/main" id="{C7B63D19-5FF8-DF45-B900-B24A6F538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600"/>
            <a:ext cx="41910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2" name="Text Box 12">
            <a:extLst>
              <a:ext uri="{FF2B5EF4-FFF2-40B4-BE49-F238E27FC236}">
                <a16:creationId xmlns:a16="http://schemas.microsoft.com/office/drawing/2014/main" id="{E6E10E39-7BAD-DF49-A8E1-E5D139567F80}"/>
              </a:ext>
            </a:extLst>
          </p:cNvPr>
          <p:cNvSpPr txBox="1">
            <a:spLocks noChangeArrowheads="1"/>
          </p:cNvSpPr>
          <p:nvPr/>
        </p:nvSpPr>
        <p:spPr bwMode="auto">
          <a:xfrm>
            <a:off x="609600" y="5410200"/>
            <a:ext cx="4191000" cy="1200329"/>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b="1" dirty="0">
                <a:solidFill>
                  <a:srgbClr val="FF0000"/>
                </a:solidFill>
                <a:latin typeface="+mn-lt"/>
                <a:ea typeface="ＭＳ Ｐゴシック" charset="0"/>
              </a:rPr>
              <a:t>First Principal Component </a:t>
            </a:r>
          </a:p>
          <a:p>
            <a:pPr>
              <a:defRPr/>
            </a:pPr>
            <a:r>
              <a:rPr lang="en-US" b="1" dirty="0">
                <a:solidFill>
                  <a:srgbClr val="0000FF"/>
                </a:solidFill>
                <a:latin typeface="+mn-lt"/>
                <a:ea typeface="ＭＳ Ｐゴシック" charset="0"/>
              </a:rPr>
              <a:t>Second Principal Component</a:t>
            </a:r>
          </a:p>
          <a:p>
            <a:pPr>
              <a:defRPr/>
            </a:pPr>
            <a:r>
              <a:rPr lang="en-US" b="1" dirty="0">
                <a:latin typeface="+mn-lt"/>
                <a:ea typeface="ＭＳ Ｐゴシック" charset="0"/>
              </a:rPr>
              <a:t>Third Principal Component</a:t>
            </a:r>
          </a:p>
        </p:txBody>
      </p:sp>
      <p:pic>
        <p:nvPicPr>
          <p:cNvPr id="37891" name="Picture 13" descr="PCA">
            <a:extLst>
              <a:ext uri="{FF2B5EF4-FFF2-40B4-BE49-F238E27FC236}">
                <a16:creationId xmlns:a16="http://schemas.microsoft.com/office/drawing/2014/main" id="{FF3E7E38-AC65-D84B-A322-9721380AB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2017713"/>
            <a:ext cx="4187825"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1">
            <a:extLst>
              <a:ext uri="{FF2B5EF4-FFF2-40B4-BE49-F238E27FC236}">
                <a16:creationId xmlns:a16="http://schemas.microsoft.com/office/drawing/2014/main" id="{E9B5D197-2710-5844-A40A-D01BD6FEC63C}"/>
              </a:ext>
            </a:extLst>
          </p:cNvPr>
          <p:cNvSpPr txBox="1">
            <a:spLocks noChangeArrowheads="1"/>
          </p:cNvSpPr>
          <p:nvPr/>
        </p:nvSpPr>
        <p:spPr bwMode="auto">
          <a:xfrm>
            <a:off x="533400" y="381000"/>
            <a:ext cx="7761288"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800"/>
              <a:t>Multivariate statistics – correlated data</a:t>
            </a:r>
          </a:p>
          <a:p>
            <a:pPr>
              <a:lnSpc>
                <a:spcPct val="120000"/>
              </a:lnSpc>
              <a:spcBef>
                <a:spcPct val="0"/>
              </a:spcBef>
              <a:buFontTx/>
              <a:buNone/>
            </a:pPr>
            <a:r>
              <a:rPr lang="en-US" altLang="en-US" sz="2800"/>
              <a:t>Change co-ordinate systems – reduce dimensionality</a:t>
            </a:r>
          </a:p>
          <a:p>
            <a:pPr>
              <a:lnSpc>
                <a:spcPct val="120000"/>
              </a:lnSpc>
              <a:spcBef>
                <a:spcPct val="0"/>
              </a:spcBef>
              <a:buFontTx/>
              <a:buNone/>
            </a:pPr>
            <a:r>
              <a:rPr lang="en-US" altLang="en-US" sz="2800"/>
              <a:t>Data unchanged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4A83F0B4-044A-B44D-B08C-F1E0A2A03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2425"/>
            <a:ext cx="79248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1">
            <a:extLst>
              <a:ext uri="{FF2B5EF4-FFF2-40B4-BE49-F238E27FC236}">
                <a16:creationId xmlns:a16="http://schemas.microsoft.com/office/drawing/2014/main" id="{602DE861-9AC6-014E-BA8D-9CB33EC565AD}"/>
              </a:ext>
            </a:extLst>
          </p:cNvPr>
          <p:cNvSpPr txBox="1">
            <a:spLocks noChangeArrowheads="1"/>
          </p:cNvSpPr>
          <p:nvPr/>
        </p:nvSpPr>
        <p:spPr bwMode="auto">
          <a:xfrm>
            <a:off x="533400" y="358775"/>
            <a:ext cx="396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ja-JP" sz="3200"/>
              <a:t>Fundamental Niche </a:t>
            </a:r>
          </a:p>
          <a:p>
            <a:r>
              <a:rPr lang="en-US" altLang="ja-JP" sz="3200"/>
              <a:t>Realized Niche</a:t>
            </a:r>
            <a:endParaRPr lang="en-US" altLang="en-US" sz="3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CEF09E11-16DA-E547-BACF-680952E25064}"/>
              </a:ext>
            </a:extLst>
          </p:cNvPr>
          <p:cNvSpPr>
            <a:spLocks noGrp="1" noChangeArrowheads="1"/>
          </p:cNvSpPr>
          <p:nvPr>
            <p:ph type="title"/>
          </p:nvPr>
        </p:nvSpPr>
        <p:spPr>
          <a:xfrm>
            <a:off x="304800" y="990600"/>
            <a:ext cx="8382000" cy="5410200"/>
          </a:xfrm>
        </p:spPr>
        <p:txBody>
          <a:bodyPr/>
          <a:lstStyle/>
          <a:p>
            <a:pPr algn="l">
              <a:lnSpc>
                <a:spcPct val="140000"/>
              </a:lnSpc>
            </a:pPr>
            <a:r>
              <a:rPr lang="en-US" altLang="en-US" sz="2800" b="1">
                <a:solidFill>
                  <a:schemeClr val="tx1"/>
                </a:solidFill>
                <a:latin typeface="Times New Roman" pitchFamily="2" charset="0"/>
              </a:rPr>
              <a:t>Niche Dimensionality</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1 D = ~ 2 Neighbors</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2 D = ~ 6 Neighbors</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3 D = ~ 12 Neighbors</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4 D = ~ 20 Neighbors</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NN = D + D</a:t>
            </a:r>
            <a:r>
              <a:rPr lang="en-US" altLang="en-US" sz="2400" baseline="30000">
                <a:solidFill>
                  <a:schemeClr val="tx1"/>
                </a:solidFill>
                <a:latin typeface="Times New Roman" pitchFamily="2" charset="0"/>
              </a:rPr>
              <a:t>2</a:t>
            </a:r>
            <a:br>
              <a:rPr lang="en-US" altLang="en-US" sz="2400">
                <a:solidFill>
                  <a:schemeClr val="tx1"/>
                </a:solidFill>
                <a:latin typeface="Times New Roman" pitchFamily="2" charset="0"/>
              </a:rPr>
            </a:br>
            <a:br>
              <a:rPr lang="en-US" altLang="en-US" sz="2400">
                <a:solidFill>
                  <a:schemeClr val="tx1"/>
                </a:solidFill>
                <a:latin typeface="Times New Roman" pitchFamily="2" charset="0"/>
              </a:rPr>
            </a:br>
            <a:r>
              <a:rPr lang="en-US" altLang="en-US" sz="2800" b="1">
                <a:solidFill>
                  <a:schemeClr val="tx1"/>
                </a:solidFill>
                <a:latin typeface="Times New Roman" pitchFamily="2" charset="0"/>
              </a:rPr>
              <a:t>Diffuse Competition</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a:t>
            </a:r>
            <a:r>
              <a:rPr lang="en-US" altLang="en-US" sz="2400" i="1">
                <a:solidFill>
                  <a:schemeClr val="tx1"/>
                </a:solidFill>
                <a:latin typeface="Times New Roman" pitchFamily="2" charset="0"/>
              </a:rPr>
              <a:t>dN</a:t>
            </a:r>
            <a:r>
              <a:rPr lang="en-US" altLang="en-US" sz="2400" i="1" baseline="-25000">
                <a:solidFill>
                  <a:schemeClr val="tx1"/>
                </a:solidFill>
                <a:latin typeface="Times New Roman" pitchFamily="2" charset="0"/>
              </a:rPr>
              <a:t>i</a:t>
            </a:r>
            <a:r>
              <a:rPr lang="en-US" altLang="en-US" sz="2400" i="1">
                <a:solidFill>
                  <a:schemeClr val="tx1"/>
                </a:solidFill>
                <a:latin typeface="Times New Roman" pitchFamily="2" charset="0"/>
              </a:rPr>
              <a:t>/dt = r</a:t>
            </a:r>
            <a:r>
              <a:rPr lang="en-US" altLang="en-US" sz="2400" i="1" baseline="-25000">
                <a:solidFill>
                  <a:schemeClr val="tx1"/>
                </a:solidFill>
                <a:latin typeface="Times New Roman" pitchFamily="2" charset="0"/>
              </a:rPr>
              <a:t>i</a:t>
            </a:r>
            <a:r>
              <a:rPr lang="en-US" altLang="en-US" sz="2400" i="1">
                <a:solidFill>
                  <a:schemeClr val="tx1"/>
                </a:solidFill>
                <a:latin typeface="Times New Roman" pitchFamily="2" charset="0"/>
              </a:rPr>
              <a:t>N</a:t>
            </a:r>
            <a:r>
              <a:rPr lang="en-US" altLang="en-US" sz="2400" i="1" baseline="-25000">
                <a:solidFill>
                  <a:schemeClr val="tx1"/>
                </a:solidFill>
                <a:latin typeface="Times New Roman" pitchFamily="2" charset="0"/>
              </a:rPr>
              <a:t>i</a:t>
            </a:r>
            <a:r>
              <a:rPr lang="en-US" altLang="en-US" sz="2400">
                <a:solidFill>
                  <a:schemeClr val="tx1"/>
                </a:solidFill>
                <a:latin typeface="Times New Roman" pitchFamily="2" charset="0"/>
              </a:rPr>
              <a:t>(</a:t>
            </a:r>
            <a:r>
              <a:rPr lang="en-US" altLang="en-US" sz="2400" i="1">
                <a:solidFill>
                  <a:schemeClr val="tx1"/>
                </a:solidFill>
                <a:latin typeface="Times New Roman" pitchFamily="2" charset="0"/>
              </a:rPr>
              <a:t>K</a:t>
            </a:r>
            <a:r>
              <a:rPr lang="en-US" altLang="en-US" sz="2400" i="1" baseline="-25000">
                <a:solidFill>
                  <a:schemeClr val="tx1"/>
                </a:solidFill>
                <a:latin typeface="Times New Roman" pitchFamily="2" charset="0"/>
              </a:rPr>
              <a:t>i</a:t>
            </a:r>
            <a:r>
              <a:rPr lang="en-US" altLang="en-US" sz="2400">
                <a:solidFill>
                  <a:schemeClr val="tx1"/>
                </a:solidFill>
                <a:latin typeface="Times New Roman" pitchFamily="2" charset="0"/>
              </a:rPr>
              <a:t> -</a:t>
            </a:r>
            <a:r>
              <a:rPr lang="en-US" altLang="en-US" sz="2400" i="1">
                <a:solidFill>
                  <a:schemeClr val="tx1"/>
                </a:solidFill>
                <a:latin typeface="Times New Roman" pitchFamily="2" charset="0"/>
              </a:rPr>
              <a:t>N</a:t>
            </a:r>
            <a:r>
              <a:rPr lang="en-US" altLang="en-US" sz="2400" i="1" baseline="-25000">
                <a:solidFill>
                  <a:schemeClr val="tx1"/>
                </a:solidFill>
                <a:latin typeface="Times New Roman" pitchFamily="2" charset="0"/>
              </a:rPr>
              <a:t>i</a:t>
            </a:r>
            <a:r>
              <a:rPr lang="en-US" altLang="en-US" sz="2400" i="1" baseline="30000">
                <a:solidFill>
                  <a:schemeClr val="tx1"/>
                </a:solidFill>
                <a:latin typeface="Times New Roman" pitchFamily="2" charset="0"/>
              </a:rPr>
              <a:t>  </a:t>
            </a:r>
            <a:r>
              <a:rPr lang="en-US" altLang="en-US" sz="2400" i="1">
                <a:solidFill>
                  <a:schemeClr val="tx1"/>
                </a:solidFill>
                <a:latin typeface="Times New Roman" pitchFamily="2" charset="0"/>
              </a:rPr>
              <a:t>-</a:t>
            </a:r>
            <a:r>
              <a:rPr lang="en-US" altLang="en-US" sz="2400" i="1">
                <a:solidFill>
                  <a:schemeClr val="tx1"/>
                </a:solidFill>
                <a:latin typeface="Symbol" pitchFamily="2" charset="2"/>
                <a:sym typeface="Symbol" pitchFamily="2" charset="2"/>
              </a:rPr>
              <a:t></a:t>
            </a:r>
            <a:r>
              <a:rPr lang="en-US" altLang="en-US" sz="2400" i="1" baseline="-25000">
                <a:solidFill>
                  <a:schemeClr val="tx1"/>
                </a:solidFill>
                <a:latin typeface="Times New Roman" pitchFamily="2" charset="0"/>
              </a:rPr>
              <a:t>ij </a:t>
            </a:r>
            <a:r>
              <a:rPr lang="en-US" altLang="en-US" sz="2400" i="1">
                <a:solidFill>
                  <a:schemeClr val="tx1"/>
                </a:solidFill>
                <a:latin typeface="Times New Roman" pitchFamily="2" charset="0"/>
              </a:rPr>
              <a:t>N</a:t>
            </a:r>
            <a:r>
              <a:rPr lang="en-US" altLang="en-US" sz="2400" i="1" baseline="-25000">
                <a:solidFill>
                  <a:schemeClr val="tx1"/>
                </a:solidFill>
                <a:latin typeface="Times New Roman" pitchFamily="2" charset="0"/>
              </a:rPr>
              <a:t>j</a:t>
            </a:r>
            <a:r>
              <a:rPr lang="en-US" altLang="en-US" sz="2400">
                <a:solidFill>
                  <a:schemeClr val="tx1"/>
                </a:solidFill>
                <a:latin typeface="Times New Roman" pitchFamily="2" charset="0"/>
              </a:rPr>
              <a:t>)/</a:t>
            </a:r>
            <a:r>
              <a:rPr lang="en-US" altLang="en-US" sz="2400" i="1">
                <a:solidFill>
                  <a:schemeClr val="tx1"/>
                </a:solidFill>
                <a:latin typeface="Times New Roman" pitchFamily="2" charset="0"/>
              </a:rPr>
              <a:t>K</a:t>
            </a:r>
            <a:r>
              <a:rPr lang="en-US" altLang="en-US" sz="2400" i="1" baseline="-25000">
                <a:solidFill>
                  <a:schemeClr val="tx1"/>
                </a:solidFill>
                <a:latin typeface="Times New Roman" pitchFamily="2" charset="0"/>
              </a:rPr>
              <a:t>i</a:t>
            </a:r>
            <a:r>
              <a:rPr lang="en-US" altLang="en-US" sz="2400">
                <a:solidFill>
                  <a:schemeClr val="tx1"/>
                </a:solidFill>
                <a:latin typeface="Times New Roman" pitchFamily="2" charset="0"/>
              </a:rPr>
              <a:t>	</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a:t>
            </a:r>
            <a:r>
              <a:rPr lang="en-US" altLang="en-US" sz="2400" i="1">
                <a:solidFill>
                  <a:schemeClr val="tx1"/>
                </a:solidFill>
                <a:latin typeface="Times New Roman" pitchFamily="2" charset="0"/>
              </a:rPr>
              <a:t>dN</a:t>
            </a:r>
            <a:r>
              <a:rPr lang="en-US" altLang="en-US" sz="2400" i="1" baseline="-25000">
                <a:solidFill>
                  <a:schemeClr val="tx1"/>
                </a:solidFill>
                <a:latin typeface="Times New Roman" pitchFamily="2" charset="0"/>
              </a:rPr>
              <a:t>i</a:t>
            </a:r>
            <a:r>
              <a:rPr lang="en-US" altLang="en-US" sz="2400" i="1">
                <a:solidFill>
                  <a:schemeClr val="tx1"/>
                </a:solidFill>
                <a:latin typeface="Times New Roman" pitchFamily="2" charset="0"/>
              </a:rPr>
              <a:t>/dt = </a:t>
            </a:r>
            <a:r>
              <a:rPr lang="en-US" altLang="en-US" sz="2400">
                <a:solidFill>
                  <a:schemeClr val="tx1"/>
                </a:solidFill>
                <a:latin typeface="Times New Roman" pitchFamily="2" charset="0"/>
              </a:rPr>
              <a:t>0 when</a:t>
            </a:r>
            <a:r>
              <a:rPr lang="en-US" altLang="en-US" sz="2400" i="1">
                <a:solidFill>
                  <a:schemeClr val="tx1"/>
                </a:solidFill>
                <a:latin typeface="Times New Roman" pitchFamily="2" charset="0"/>
              </a:rPr>
              <a:t> N</a:t>
            </a:r>
            <a:r>
              <a:rPr lang="en-US" altLang="en-US" sz="2400" i="1" baseline="-25000">
                <a:solidFill>
                  <a:schemeClr val="tx1"/>
                </a:solidFill>
                <a:latin typeface="Times New Roman" pitchFamily="2" charset="0"/>
              </a:rPr>
              <a:t>i </a:t>
            </a:r>
            <a:r>
              <a:rPr lang="en-US" altLang="en-US" sz="2400" i="1">
                <a:solidFill>
                  <a:schemeClr val="tx1"/>
                </a:solidFill>
                <a:latin typeface="Times New Roman" pitchFamily="2" charset="0"/>
              </a:rPr>
              <a:t>=</a:t>
            </a:r>
            <a:r>
              <a:rPr lang="en-US" altLang="en-US" sz="2400" i="1" baseline="-25000">
                <a:solidFill>
                  <a:schemeClr val="tx1"/>
                </a:solidFill>
                <a:latin typeface="Times New Roman" pitchFamily="2" charset="0"/>
              </a:rPr>
              <a:t> </a:t>
            </a:r>
            <a:r>
              <a:rPr lang="en-US" altLang="en-US" sz="2400" i="1">
                <a:solidFill>
                  <a:schemeClr val="tx1"/>
                </a:solidFill>
                <a:latin typeface="Times New Roman" pitchFamily="2" charset="0"/>
              </a:rPr>
              <a:t>K</a:t>
            </a:r>
            <a:r>
              <a:rPr lang="en-US" altLang="en-US" sz="2400" i="1" baseline="-25000">
                <a:solidFill>
                  <a:schemeClr val="tx1"/>
                </a:solidFill>
                <a:latin typeface="Times New Roman" pitchFamily="2" charset="0"/>
              </a:rPr>
              <a:t>i</a:t>
            </a:r>
            <a:r>
              <a:rPr lang="en-US" altLang="en-US" sz="2400" i="1" baseline="30000">
                <a:solidFill>
                  <a:schemeClr val="tx1"/>
                </a:solidFill>
                <a:latin typeface="Times New Roman" pitchFamily="2" charset="0"/>
              </a:rPr>
              <a:t> </a:t>
            </a:r>
            <a:r>
              <a:rPr lang="en-US" altLang="en-US" sz="2400" i="1">
                <a:solidFill>
                  <a:schemeClr val="tx1"/>
                </a:solidFill>
                <a:latin typeface="Times New Roman" pitchFamily="2" charset="0"/>
              </a:rPr>
              <a:t>-</a:t>
            </a:r>
            <a:r>
              <a:rPr lang="en-US" altLang="en-US" sz="2400" i="1">
                <a:solidFill>
                  <a:srgbClr val="FF0000"/>
                </a:solidFill>
                <a:latin typeface="Symbol" pitchFamily="2" charset="2"/>
                <a:sym typeface="Symbol" pitchFamily="2" charset="2"/>
              </a:rPr>
              <a:t></a:t>
            </a:r>
            <a:r>
              <a:rPr lang="en-US" altLang="en-US" sz="2400" i="1" baseline="-25000">
                <a:solidFill>
                  <a:srgbClr val="FF0000"/>
                </a:solidFill>
                <a:latin typeface="Times New Roman" pitchFamily="2" charset="0"/>
              </a:rPr>
              <a:t>ij </a:t>
            </a:r>
            <a:r>
              <a:rPr lang="en-US" altLang="en-US" sz="2400" i="1">
                <a:solidFill>
                  <a:srgbClr val="FF0000"/>
                </a:solidFill>
                <a:latin typeface="Times New Roman" pitchFamily="2" charset="0"/>
              </a:rPr>
              <a:t>N</a:t>
            </a:r>
            <a:r>
              <a:rPr lang="en-US" altLang="en-US" sz="2400" i="1" baseline="-25000">
                <a:solidFill>
                  <a:srgbClr val="FF0000"/>
                </a:solidFill>
                <a:latin typeface="Times New Roman" pitchFamily="2" charset="0"/>
              </a:rPr>
              <a:t>j</a:t>
            </a:r>
            <a:r>
              <a:rPr lang="en-US" altLang="en-US" sz="2400" b="1">
                <a:solidFill>
                  <a:srgbClr val="FF0000"/>
                </a:solidFill>
              </a:rPr>
              <a:t> </a:t>
            </a:r>
            <a:br>
              <a:rPr lang="en-US" altLang="en-US" sz="2000">
                <a:solidFill>
                  <a:srgbClr val="FF0000"/>
                </a:solidFill>
                <a:latin typeface="Times New Roman" pitchFamily="2" charset="0"/>
              </a:rPr>
            </a:br>
            <a:br>
              <a:rPr lang="en-US" altLang="en-US" sz="1600">
                <a:solidFill>
                  <a:schemeClr val="tx1"/>
                </a:solidFill>
              </a:rPr>
            </a:br>
            <a:br>
              <a:rPr lang="en-US" altLang="en-US" sz="1600">
                <a:solidFill>
                  <a:schemeClr val="tx1"/>
                </a:solidFill>
              </a:rPr>
            </a:br>
            <a:endParaRPr lang="en-US" altLang="en-US" sz="1600">
              <a:solidFill>
                <a:schemeClr val="tx1"/>
              </a:solidFill>
            </a:endParaRPr>
          </a:p>
        </p:txBody>
      </p:sp>
      <p:pic>
        <p:nvPicPr>
          <p:cNvPr id="41986" name="Picture 3" descr="NicheDimensionalitySm">
            <a:extLst>
              <a:ext uri="{FF2B5EF4-FFF2-40B4-BE49-F238E27FC236}">
                <a16:creationId xmlns:a16="http://schemas.microsoft.com/office/drawing/2014/main" id="{A669CC71-5B34-B04E-B774-BB9B02682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71488"/>
            <a:ext cx="388620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0427D0CE-5674-B548-9871-4E8848130C51}"/>
              </a:ext>
            </a:extLst>
          </p:cNvPr>
          <p:cNvSpPr>
            <a:spLocks noGrp="1" noChangeArrowheads="1" noTextEdit="1"/>
          </p:cNvSpPr>
          <p:nvPr>
            <p:ph type="chart" idx="1"/>
          </p:nvPr>
        </p:nvSpPr>
        <p:spPr/>
      </p:sp>
      <p:pic>
        <p:nvPicPr>
          <p:cNvPr id="44034" name="Picture 3">
            <a:extLst>
              <a:ext uri="{FF2B5EF4-FFF2-40B4-BE49-F238E27FC236}">
                <a16:creationId xmlns:a16="http://schemas.microsoft.com/office/drawing/2014/main" id="{78112DE0-4106-DA40-8A5F-6399658EE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676275"/>
            <a:ext cx="8415337"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266EBE6A-8E02-B544-844B-F02033910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6858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33B7BD5-C039-744D-A357-0187B65BB1D8}"/>
              </a:ext>
            </a:extLst>
          </p:cNvPr>
          <p:cNvSpPr txBox="1"/>
          <p:nvPr/>
        </p:nvSpPr>
        <p:spPr>
          <a:xfrm>
            <a:off x="6172200" y="1995100"/>
            <a:ext cx="2446504" cy="1200329"/>
          </a:xfrm>
          <a:prstGeom prst="rect">
            <a:avLst/>
          </a:prstGeom>
          <a:noFill/>
        </p:spPr>
        <p:txBody>
          <a:bodyPr wrap="none" rtlCol="0">
            <a:spAutoFit/>
          </a:bodyPr>
          <a:lstStyle/>
          <a:p>
            <a:r>
              <a:rPr lang="en-US" dirty="0"/>
              <a:t>True </a:t>
            </a:r>
          </a:p>
          <a:p>
            <a:r>
              <a:rPr lang="en-US" dirty="0"/>
              <a:t>Multidimensional </a:t>
            </a:r>
          </a:p>
          <a:p>
            <a:r>
              <a:rPr lang="en-US" dirty="0"/>
              <a:t>Utilization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Robert_MacArthur">
            <a:extLst>
              <a:ext uri="{FF2B5EF4-FFF2-40B4-BE49-F238E27FC236}">
                <a16:creationId xmlns:a16="http://schemas.microsoft.com/office/drawing/2014/main" id="{F13BC373-CB30-794F-A537-49BDCBB95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2286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3">
            <a:extLst>
              <a:ext uri="{FF2B5EF4-FFF2-40B4-BE49-F238E27FC236}">
                <a16:creationId xmlns:a16="http://schemas.microsoft.com/office/drawing/2014/main" id="{292A0B3B-C4B6-134E-834C-16A4DE616EB6}"/>
              </a:ext>
            </a:extLst>
          </p:cNvPr>
          <p:cNvSpPr txBox="1">
            <a:spLocks noChangeArrowheads="1"/>
          </p:cNvSpPr>
          <p:nvPr/>
        </p:nvSpPr>
        <p:spPr bwMode="auto">
          <a:xfrm>
            <a:off x="3048000" y="361950"/>
            <a:ext cx="3267075" cy="260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5000"/>
              </a:lnSpc>
              <a:spcBef>
                <a:spcPct val="0"/>
              </a:spcBef>
              <a:buFontTx/>
              <a:buNone/>
            </a:pPr>
            <a:r>
              <a:rPr lang="en-US" altLang="en-US" sz="2400">
                <a:latin typeface="Times New Roman" pitchFamily="2" charset="0"/>
              </a:rPr>
              <a:t>  Robert H. MacArthur</a:t>
            </a:r>
          </a:p>
          <a:p>
            <a:pPr>
              <a:lnSpc>
                <a:spcPct val="125000"/>
              </a:lnSpc>
              <a:spcBef>
                <a:spcPct val="0"/>
              </a:spcBef>
              <a:buFontTx/>
              <a:buNone/>
            </a:pPr>
            <a:r>
              <a:rPr lang="en-US" altLang="en-US" sz="2400" i="1">
                <a:latin typeface="Times New Roman" pitchFamily="2" charset="0"/>
              </a:rPr>
              <a:t> Geographical Ecology</a:t>
            </a:r>
          </a:p>
          <a:p>
            <a:pPr>
              <a:lnSpc>
                <a:spcPct val="125000"/>
              </a:lnSpc>
              <a:spcBef>
                <a:spcPct val="0"/>
              </a:spcBef>
              <a:buFontTx/>
              <a:buNone/>
            </a:pPr>
            <a:endParaRPr lang="en-US" altLang="en-US" sz="2400" i="1">
              <a:latin typeface="Times New Roman" pitchFamily="2" charset="0"/>
            </a:endParaRPr>
          </a:p>
          <a:p>
            <a:pPr>
              <a:lnSpc>
                <a:spcPct val="125000"/>
              </a:lnSpc>
              <a:spcBef>
                <a:spcPct val="0"/>
              </a:spcBef>
              <a:buFontTx/>
              <a:buNone/>
            </a:pPr>
            <a:r>
              <a:rPr lang="en-US" altLang="en-US" sz="2000">
                <a:latin typeface="Times New Roman" pitchFamily="2" charset="0"/>
              </a:rPr>
              <a:t>Range of Available Resources</a:t>
            </a:r>
          </a:p>
          <a:p>
            <a:pPr>
              <a:lnSpc>
                <a:spcPct val="125000"/>
              </a:lnSpc>
              <a:spcBef>
                <a:spcPct val="0"/>
              </a:spcBef>
              <a:buFontTx/>
              <a:buNone/>
            </a:pPr>
            <a:r>
              <a:rPr lang="en-US" altLang="en-US" sz="2000">
                <a:latin typeface="Times New Roman" pitchFamily="2" charset="0"/>
              </a:rPr>
              <a:t>Average Niche Breadth</a:t>
            </a:r>
          </a:p>
          <a:p>
            <a:pPr>
              <a:lnSpc>
                <a:spcPct val="125000"/>
              </a:lnSpc>
              <a:spcBef>
                <a:spcPct val="0"/>
              </a:spcBef>
              <a:buFontTx/>
              <a:buNone/>
            </a:pPr>
            <a:r>
              <a:rPr lang="en-US" altLang="en-US" sz="2000">
                <a:latin typeface="Times New Roman" pitchFamily="2" charset="0"/>
              </a:rPr>
              <a:t>Niche Overlap</a:t>
            </a:r>
            <a:endParaRPr lang="en-US" altLang="en-US" sz="2400">
              <a:latin typeface="Arial" panose="020B0604020202020204" pitchFamily="34" charset="0"/>
            </a:endParaRPr>
          </a:p>
        </p:txBody>
      </p:sp>
      <p:pic>
        <p:nvPicPr>
          <p:cNvPr id="48131" name="Picture 4" descr="DownloadedFile">
            <a:extLst>
              <a:ext uri="{FF2B5EF4-FFF2-40B4-BE49-F238E27FC236}">
                <a16:creationId xmlns:a16="http://schemas.microsoft.com/office/drawing/2014/main" id="{152DCB69-7A5D-D441-9D8E-0272C094F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04800"/>
            <a:ext cx="2057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MacAfig">
            <a:extLst>
              <a:ext uri="{FF2B5EF4-FFF2-40B4-BE49-F238E27FC236}">
                <a16:creationId xmlns:a16="http://schemas.microsoft.com/office/drawing/2014/main" id="{41294F45-93F0-0B48-A7C6-6C5073B4FC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76600"/>
            <a:ext cx="79248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NRUeqtn">
            <a:extLst>
              <a:ext uri="{FF2B5EF4-FFF2-40B4-BE49-F238E27FC236}">
                <a16:creationId xmlns:a16="http://schemas.microsoft.com/office/drawing/2014/main" id="{F99D38D7-8404-BC47-921E-CFF52E79D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5638800"/>
            <a:ext cx="22717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7">
            <a:extLst>
              <a:ext uri="{FF2B5EF4-FFF2-40B4-BE49-F238E27FC236}">
                <a16:creationId xmlns:a16="http://schemas.microsoft.com/office/drawing/2014/main" id="{183A8E15-0127-8545-85F7-E9C6FDFE8104}"/>
              </a:ext>
            </a:extLst>
          </p:cNvPr>
          <p:cNvSpPr>
            <a:spLocks noChangeArrowheads="1"/>
          </p:cNvSpPr>
          <p:nvPr/>
        </p:nvSpPr>
        <p:spPr bwMode="auto">
          <a:xfrm>
            <a:off x="6400800" y="304800"/>
            <a:ext cx="2057400" cy="30480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48135" name="Picture 8" descr="DsDrDu2">
            <a:extLst>
              <a:ext uri="{FF2B5EF4-FFF2-40B4-BE49-F238E27FC236}">
                <a16:creationId xmlns:a16="http://schemas.microsoft.com/office/drawing/2014/main" id="{FD6C4091-4DA9-5649-8221-F2B44A51587C}"/>
              </a:ext>
            </a:extLst>
          </p:cNvPr>
          <p:cNvPicPr>
            <a:picLocks noChangeAspect="1" noChangeArrowheads="1"/>
          </p:cNvPicPr>
          <p:nvPr/>
        </p:nvPicPr>
        <p:blipFill>
          <a:blip r:embed="rId7">
            <a:lum bright="-8000" contrast="-30000"/>
            <a:extLst>
              <a:ext uri="{28A0092B-C50C-407E-A947-70E740481C1C}">
                <a14:useLocalDpi xmlns:a14="http://schemas.microsoft.com/office/drawing/2010/main" val="0"/>
              </a:ext>
            </a:extLst>
          </a:blip>
          <a:srcRect/>
          <a:stretch>
            <a:fillRect/>
          </a:stretch>
        </p:blipFill>
        <p:spPr bwMode="auto">
          <a:xfrm>
            <a:off x="5410200" y="5638800"/>
            <a:ext cx="22733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9">
            <a:extLst>
              <a:ext uri="{FF2B5EF4-FFF2-40B4-BE49-F238E27FC236}">
                <a16:creationId xmlns:a16="http://schemas.microsoft.com/office/drawing/2014/main" id="{8B256488-6C30-2940-AF34-A077C32DC3E6}"/>
              </a:ext>
            </a:extLst>
          </p:cNvPr>
          <p:cNvSpPr>
            <a:spLocks noChangeArrowheads="1"/>
          </p:cNvSpPr>
          <p:nvPr/>
        </p:nvSpPr>
        <p:spPr bwMode="auto">
          <a:xfrm>
            <a:off x="457200" y="304800"/>
            <a:ext cx="2286000" cy="2743200"/>
          </a:xfrm>
          <a:prstGeom prst="rect">
            <a:avLst/>
          </a:prstGeom>
          <a:solidFill>
            <a:schemeClr val="accent1">
              <a:alpha val="0"/>
            </a:scheme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a:extLst>
              <a:ext uri="{FF2B5EF4-FFF2-40B4-BE49-F238E27FC236}">
                <a16:creationId xmlns:a16="http://schemas.microsoft.com/office/drawing/2014/main" id="{C65FFECD-D95D-BC4C-A4FF-675F3D0556AD}"/>
              </a:ext>
            </a:extLst>
          </p:cNvPr>
          <p:cNvSpPr txBox="1">
            <a:spLocks noChangeArrowheads="1"/>
          </p:cNvSpPr>
          <p:nvPr/>
        </p:nvSpPr>
        <p:spPr bwMode="auto">
          <a:xfrm>
            <a:off x="1143000" y="5653088"/>
            <a:ext cx="5816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Resource Utilization Functions = RUFs</a:t>
            </a:r>
            <a:endParaRPr lang="en-US" altLang="en-US" sz="2400"/>
          </a:p>
        </p:txBody>
      </p:sp>
      <p:pic>
        <p:nvPicPr>
          <p:cNvPr id="50178" name="Picture 3" descr="RUF">
            <a:extLst>
              <a:ext uri="{FF2B5EF4-FFF2-40B4-BE49-F238E27FC236}">
                <a16:creationId xmlns:a16="http://schemas.microsoft.com/office/drawing/2014/main" id="{C45D087E-0BF1-8E4D-A648-447CD5EA9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9248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a:extLst>
              <a:ext uri="{FF2B5EF4-FFF2-40B4-BE49-F238E27FC236}">
                <a16:creationId xmlns:a16="http://schemas.microsoft.com/office/drawing/2014/main" id="{A9E2059A-FE15-D141-AB5F-C7702EA2A987}"/>
              </a:ext>
            </a:extLst>
          </p:cNvPr>
          <p:cNvSpPr>
            <a:spLocks noChangeArrowheads="1"/>
          </p:cNvSpPr>
          <p:nvPr/>
        </p:nvSpPr>
        <p:spPr bwMode="auto">
          <a:xfrm rot="-5445590">
            <a:off x="-195262" y="2970213"/>
            <a:ext cx="1754187" cy="35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700" b="1">
                <a:latin typeface="Times New Roman" pitchFamily="2" charset="0"/>
              </a:rPr>
              <a:t>Rate of Resource</a:t>
            </a:r>
            <a:endParaRPr lang="en-US" altLang="en-US" sz="2400">
              <a:latin typeface="Arial" panose="020B0604020202020204" pitchFamily="34" charset="0"/>
            </a:endParaRPr>
          </a:p>
        </p:txBody>
      </p:sp>
      <p:sp>
        <p:nvSpPr>
          <p:cNvPr id="50180" name="Text Box 5">
            <a:extLst>
              <a:ext uri="{FF2B5EF4-FFF2-40B4-BE49-F238E27FC236}">
                <a16:creationId xmlns:a16="http://schemas.microsoft.com/office/drawing/2014/main" id="{C3E72F22-22C0-8549-9FBA-8BE67A49DA70}"/>
              </a:ext>
            </a:extLst>
          </p:cNvPr>
          <p:cNvSpPr txBox="1">
            <a:spLocks noChangeArrowheads="1"/>
          </p:cNvSpPr>
          <p:nvPr/>
        </p:nvSpPr>
        <p:spPr bwMode="auto">
          <a:xfrm>
            <a:off x="1295400" y="304800"/>
            <a:ext cx="8001000" cy="149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40000"/>
              </a:lnSpc>
              <a:spcBef>
                <a:spcPct val="0"/>
              </a:spcBef>
              <a:buFontTx/>
              <a:buNone/>
            </a:pPr>
            <a:r>
              <a:rPr lang="en-US" altLang="en-US" sz="2200">
                <a:latin typeface="Times New Roman" pitchFamily="2" charset="0"/>
              </a:rPr>
              <a:t>MacArthur, R. H. 1970. Species packing and competitive </a:t>
            </a:r>
          </a:p>
          <a:p>
            <a:pPr>
              <a:lnSpc>
                <a:spcPct val="140000"/>
              </a:lnSpc>
              <a:spcBef>
                <a:spcPct val="0"/>
              </a:spcBef>
              <a:buFontTx/>
              <a:buNone/>
            </a:pPr>
            <a:r>
              <a:rPr lang="en-US" altLang="en-US" sz="2200">
                <a:latin typeface="Times New Roman" pitchFamily="2" charset="0"/>
              </a:rPr>
              <a:t>equilibrium for many species. Theoret. Population Biol. 1: 1-11. </a:t>
            </a:r>
          </a:p>
          <a:p>
            <a:pPr>
              <a:lnSpc>
                <a:spcPct val="140000"/>
              </a:lnSpc>
              <a:spcBef>
                <a:spcPct val="0"/>
              </a:spcBef>
              <a:buFontTx/>
              <a:buNone/>
            </a:pPr>
            <a:r>
              <a:rPr lang="en-US" altLang="en-US" sz="2200">
                <a:latin typeface="Times New Roman" pitchFamily="2" charset="0"/>
              </a:rPr>
              <a:t>Species Packing, one dimension</a:t>
            </a:r>
            <a:endParaRPr lang="en-US" altLang="en-US" sz="2400">
              <a:latin typeface="Times New Roman" pitchFamily="2" charset="0"/>
            </a:endParaRPr>
          </a:p>
        </p:txBody>
      </p:sp>
      <p:pic>
        <p:nvPicPr>
          <p:cNvPr id="50181" name="Picture 8" descr="DsDrDu2">
            <a:extLst>
              <a:ext uri="{FF2B5EF4-FFF2-40B4-BE49-F238E27FC236}">
                <a16:creationId xmlns:a16="http://schemas.microsoft.com/office/drawing/2014/main" id="{65A4E779-4EFC-3C48-AAF5-0EEFE845E28E}"/>
              </a:ext>
            </a:extLst>
          </p:cNvPr>
          <p:cNvPicPr>
            <a:picLocks noChangeAspect="1" noChangeArrowheads="1"/>
          </p:cNvPicPr>
          <p:nvPr/>
        </p:nvPicPr>
        <p:blipFill>
          <a:blip r:embed="rId4">
            <a:lum bright="-8000" contrast="-30000"/>
            <a:extLst>
              <a:ext uri="{28A0092B-C50C-407E-A947-70E740481C1C}">
                <a14:useLocalDpi xmlns:a14="http://schemas.microsoft.com/office/drawing/2010/main" val="0"/>
              </a:ext>
            </a:extLst>
          </a:blip>
          <a:srcRect/>
          <a:stretch>
            <a:fillRect/>
          </a:stretch>
        </p:blipFill>
        <p:spPr bwMode="auto">
          <a:xfrm>
            <a:off x="5499100" y="1447800"/>
            <a:ext cx="22733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Gen-Spec">
            <a:extLst>
              <a:ext uri="{FF2B5EF4-FFF2-40B4-BE49-F238E27FC236}">
                <a16:creationId xmlns:a16="http://schemas.microsoft.com/office/drawing/2014/main" id="{D63A9E44-7AD7-2441-8A14-D72C1BB13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86868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714F448D-BD36-0747-AD5C-0D5A1EAA9225}"/>
              </a:ext>
            </a:extLst>
          </p:cNvPr>
          <p:cNvSpPr txBox="1">
            <a:spLocks noChangeArrowheads="1"/>
          </p:cNvSpPr>
          <p:nvPr/>
        </p:nvSpPr>
        <p:spPr bwMode="auto">
          <a:xfrm>
            <a:off x="457200" y="4648200"/>
            <a:ext cx="39624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65000"/>
              </a:lnSpc>
              <a:spcBef>
                <a:spcPct val="50000"/>
              </a:spcBef>
              <a:buFontTx/>
              <a:buNone/>
            </a:pPr>
            <a:endParaRPr lang="en-US" altLang="en-US" sz="2200">
              <a:latin typeface="Times New Roman" pitchFamily="2" charset="0"/>
            </a:endParaRPr>
          </a:p>
          <a:p>
            <a:pPr>
              <a:lnSpc>
                <a:spcPct val="65000"/>
              </a:lnSpc>
              <a:spcBef>
                <a:spcPct val="50000"/>
              </a:spcBef>
              <a:buFontTx/>
              <a:buNone/>
            </a:pPr>
            <a:r>
              <a:rPr lang="en-US" altLang="en-US" sz="2200">
                <a:latin typeface="Times New Roman" pitchFamily="2" charset="0"/>
              </a:rPr>
              <a:t>Three generalized abundant 	</a:t>
            </a:r>
          </a:p>
          <a:p>
            <a:pPr>
              <a:lnSpc>
                <a:spcPct val="65000"/>
              </a:lnSpc>
              <a:spcBef>
                <a:spcPct val="50000"/>
              </a:spcBef>
              <a:buFontTx/>
              <a:buNone/>
            </a:pPr>
            <a:r>
              <a:rPr lang="en-US" altLang="en-US" sz="2200">
                <a:latin typeface="Times New Roman" pitchFamily="2" charset="0"/>
              </a:rPr>
              <a:t>species with broad niche breadths</a:t>
            </a:r>
          </a:p>
          <a:p>
            <a:pPr>
              <a:spcBef>
                <a:spcPct val="50000"/>
              </a:spcBef>
              <a:buFontTx/>
              <a:buNone/>
            </a:pPr>
            <a:endParaRPr lang="en-US" altLang="en-US" sz="2400">
              <a:latin typeface="Arial" panose="020B0604020202020204" pitchFamily="34" charset="0"/>
            </a:endParaRPr>
          </a:p>
        </p:txBody>
      </p:sp>
      <p:sp>
        <p:nvSpPr>
          <p:cNvPr id="52227" name="Text Box 4">
            <a:extLst>
              <a:ext uri="{FF2B5EF4-FFF2-40B4-BE49-F238E27FC236}">
                <a16:creationId xmlns:a16="http://schemas.microsoft.com/office/drawing/2014/main" id="{8AE2E7F6-A02B-D145-BFD2-CE1823979C27}"/>
              </a:ext>
            </a:extLst>
          </p:cNvPr>
          <p:cNvSpPr txBox="1">
            <a:spLocks noChangeArrowheads="1"/>
          </p:cNvSpPr>
          <p:nvPr/>
        </p:nvSpPr>
        <p:spPr bwMode="auto">
          <a:xfrm>
            <a:off x="4800600" y="5029200"/>
            <a:ext cx="3962400" cy="108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65000"/>
              </a:lnSpc>
              <a:spcBef>
                <a:spcPct val="50000"/>
              </a:spcBef>
              <a:buFontTx/>
              <a:buNone/>
            </a:pPr>
            <a:r>
              <a:rPr lang="en-US" altLang="en-US" sz="2200">
                <a:latin typeface="Times New Roman" pitchFamily="2" charset="0"/>
              </a:rPr>
              <a:t>Nine specialized less abundant</a:t>
            </a:r>
          </a:p>
          <a:p>
            <a:pPr>
              <a:lnSpc>
                <a:spcPct val="65000"/>
              </a:lnSpc>
              <a:spcBef>
                <a:spcPct val="50000"/>
              </a:spcBef>
              <a:buFontTx/>
              <a:buNone/>
            </a:pPr>
            <a:r>
              <a:rPr lang="en-US" altLang="en-US" sz="2200">
                <a:latin typeface="Times New Roman" pitchFamily="2" charset="0"/>
              </a:rPr>
              <a:t>species with with narrow niche </a:t>
            </a:r>
          </a:p>
          <a:p>
            <a:pPr>
              <a:lnSpc>
                <a:spcPct val="65000"/>
              </a:lnSpc>
              <a:spcBef>
                <a:spcPct val="50000"/>
              </a:spcBef>
              <a:buFontTx/>
              <a:buNone/>
            </a:pPr>
            <a:r>
              <a:rPr lang="en-US" altLang="en-US" sz="2200">
                <a:latin typeface="Times New Roman" pitchFamily="2" charset="0"/>
              </a:rPr>
              <a:t>breadths</a:t>
            </a:r>
          </a:p>
        </p:txBody>
      </p:sp>
      <p:sp>
        <p:nvSpPr>
          <p:cNvPr id="52228" name="Rectangle 5">
            <a:extLst>
              <a:ext uri="{FF2B5EF4-FFF2-40B4-BE49-F238E27FC236}">
                <a16:creationId xmlns:a16="http://schemas.microsoft.com/office/drawing/2014/main" id="{90FE3256-5EB2-6648-903F-72DE70F18E68}"/>
              </a:ext>
            </a:extLst>
          </p:cNvPr>
          <p:cNvSpPr>
            <a:spLocks noChangeArrowheads="1"/>
          </p:cNvSpPr>
          <p:nvPr/>
        </p:nvSpPr>
        <p:spPr bwMode="auto">
          <a:xfrm>
            <a:off x="1098550" y="1325563"/>
            <a:ext cx="7237413"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200">
                <a:latin typeface="Times New Roman" pitchFamily="2" charset="0"/>
              </a:rPr>
              <a:t>Species Packing , one dimension, two neighbors in niche space</a:t>
            </a:r>
            <a:endParaRPr lang="en-US" altLang="en-US" sz="2400">
              <a:latin typeface="Times New Roman"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2367485B-0D70-F74E-9A9C-48EC42A3FFBA}"/>
              </a:ext>
            </a:extLst>
          </p:cNvPr>
          <p:cNvSpPr>
            <a:spLocks noGrp="1" noChangeArrowheads="1"/>
          </p:cNvSpPr>
          <p:nvPr>
            <p:ph type="title"/>
          </p:nvPr>
        </p:nvSpPr>
        <p:spPr>
          <a:xfrm>
            <a:off x="0" y="0"/>
            <a:ext cx="9144000" cy="6858000"/>
          </a:xfrm>
          <a:solidFill>
            <a:srgbClr val="FFFFFF">
              <a:alpha val="50195"/>
            </a:srgbClr>
          </a:solidFill>
        </p:spPr>
        <p:txBody>
          <a:bodyPr/>
          <a:lstStyle/>
          <a:p>
            <a:pPr algn="l"/>
            <a:r>
              <a:rPr lang="en-US" altLang="en-US" sz="3200" b="1">
                <a:solidFill>
                  <a:schemeClr val="tx1"/>
                </a:solidFill>
              </a:rPr>
              <a:t>   Lotka-Volterra </a:t>
            </a:r>
            <a:br>
              <a:rPr lang="en-US" altLang="en-US" sz="3200" b="1">
                <a:solidFill>
                  <a:schemeClr val="tx1"/>
                </a:solidFill>
              </a:rPr>
            </a:br>
            <a:r>
              <a:rPr lang="en-US" altLang="en-US" sz="3200" b="1">
                <a:solidFill>
                  <a:schemeClr val="tx1"/>
                </a:solidFill>
              </a:rPr>
              <a:t>   Competition Equations</a:t>
            </a:r>
            <a:br>
              <a:rPr lang="en-US" altLang="en-US" sz="3200" b="1">
                <a:solidFill>
                  <a:schemeClr val="tx1"/>
                </a:solidFill>
              </a:rPr>
            </a:br>
            <a:r>
              <a:rPr lang="en-US" altLang="en-US" sz="2400">
                <a:solidFill>
                  <a:schemeClr val="tx1"/>
                </a:solidFill>
              </a:rPr>
              <a:t>	competition coefficient </a:t>
            </a:r>
            <a:br>
              <a:rPr lang="en-US" altLang="en-US" sz="2400">
                <a:solidFill>
                  <a:schemeClr val="tx1"/>
                </a:solidFill>
              </a:rPr>
            </a:br>
            <a:r>
              <a:rPr lang="en-US" altLang="en-US" sz="2400">
                <a:solidFill>
                  <a:schemeClr val="tx1"/>
                </a:solidFill>
              </a:rPr>
              <a:t>	</a:t>
            </a:r>
            <a:r>
              <a:rPr lang="en-US" altLang="en-US" sz="2400" i="1">
                <a:solidFill>
                  <a:schemeClr val="tx1"/>
                </a:solidFill>
                <a:latin typeface="Symbol" pitchFamily="2" charset="2"/>
              </a:rPr>
              <a:t>a</a:t>
            </a:r>
            <a:r>
              <a:rPr lang="en-US" altLang="en-US" sz="2400" i="1" baseline="-25000">
                <a:solidFill>
                  <a:schemeClr val="tx1"/>
                </a:solidFill>
              </a:rPr>
              <a:t>ij</a:t>
            </a:r>
            <a:r>
              <a:rPr lang="en-US" altLang="en-US" sz="2400">
                <a:solidFill>
                  <a:schemeClr val="tx1"/>
                </a:solidFill>
              </a:rPr>
              <a:t> = per capita competitive effect </a:t>
            </a:r>
            <a:br>
              <a:rPr lang="en-US" altLang="en-US" sz="2400">
                <a:solidFill>
                  <a:schemeClr val="tx1"/>
                </a:solidFill>
              </a:rPr>
            </a:br>
            <a:r>
              <a:rPr lang="en-US" altLang="en-US" sz="2400">
                <a:solidFill>
                  <a:schemeClr val="tx1"/>
                </a:solidFill>
              </a:rPr>
              <a:t>	of one individual of species </a:t>
            </a:r>
            <a:r>
              <a:rPr lang="en-US" altLang="en-US" sz="2400" i="1">
                <a:solidFill>
                  <a:schemeClr val="tx1"/>
                </a:solidFill>
              </a:rPr>
              <a:t>j</a:t>
            </a:r>
            <a:r>
              <a:rPr lang="en-US" altLang="en-US" sz="2400">
                <a:solidFill>
                  <a:schemeClr val="tx1"/>
                </a:solidFill>
              </a:rPr>
              <a:t> on</a:t>
            </a:r>
            <a:br>
              <a:rPr lang="en-US" altLang="en-US" sz="2400">
                <a:solidFill>
                  <a:schemeClr val="tx1"/>
                </a:solidFill>
              </a:rPr>
            </a:br>
            <a:r>
              <a:rPr lang="en-US" altLang="en-US" sz="2400">
                <a:solidFill>
                  <a:schemeClr val="tx1"/>
                </a:solidFill>
              </a:rPr>
              <a:t>	 the rate of increase of species </a:t>
            </a:r>
            <a:r>
              <a:rPr lang="en-US" altLang="en-US" sz="2400" i="1">
                <a:solidFill>
                  <a:schemeClr val="tx1"/>
                </a:solidFill>
              </a:rPr>
              <a:t>i</a:t>
            </a:r>
            <a:br>
              <a:rPr lang="en-US" altLang="en-US" sz="2400" i="1">
                <a:solidFill>
                  <a:schemeClr val="tx1"/>
                </a:solidFill>
              </a:rPr>
            </a:br>
            <a:br>
              <a:rPr lang="en-US" altLang="en-US" sz="2400" i="1">
                <a:solidFill>
                  <a:schemeClr val="tx1"/>
                </a:solidFill>
              </a:rPr>
            </a:br>
            <a:r>
              <a:rPr lang="en-US" altLang="en-US" sz="2400" i="1">
                <a:solidFill>
                  <a:schemeClr val="tx1"/>
                </a:solidFill>
              </a:rPr>
              <a:t>	 N</a:t>
            </a:r>
            <a:r>
              <a:rPr lang="en-US" altLang="en-US" sz="2400" i="1" baseline="-25000">
                <a:solidFill>
                  <a:schemeClr val="tx1"/>
                </a:solidFill>
              </a:rPr>
              <a:t>1 </a:t>
            </a:r>
            <a:r>
              <a:rPr lang="en-US" altLang="en-US" sz="2400" i="1">
                <a:solidFill>
                  <a:schemeClr val="tx1"/>
                </a:solidFill>
              </a:rPr>
              <a:t>x N</a:t>
            </a:r>
            <a:r>
              <a:rPr lang="en-US" altLang="en-US" sz="2400" i="1" baseline="-25000">
                <a:solidFill>
                  <a:schemeClr val="tx1"/>
                </a:solidFill>
              </a:rPr>
              <a:t>1  </a:t>
            </a:r>
            <a:r>
              <a:rPr lang="en-US" altLang="en-US" sz="2400" i="1">
                <a:solidFill>
                  <a:schemeClr val="tx1"/>
                </a:solidFill>
              </a:rPr>
              <a:t>= </a:t>
            </a:r>
            <a:r>
              <a:rPr lang="en-US" altLang="en-US" sz="2400">
                <a:solidFill>
                  <a:schemeClr val="tx1"/>
                </a:solidFill>
              </a:rPr>
              <a:t>Self Damping</a:t>
            </a:r>
            <a:br>
              <a:rPr lang="en-US" altLang="en-US" sz="2400" i="1">
                <a:solidFill>
                  <a:schemeClr val="tx1"/>
                </a:solidFill>
              </a:rPr>
            </a:br>
            <a:r>
              <a:rPr lang="en-US" altLang="en-US" sz="2400" i="1">
                <a:solidFill>
                  <a:schemeClr val="tx1"/>
                </a:solidFill>
              </a:rPr>
              <a:t>	 N</a:t>
            </a:r>
            <a:r>
              <a:rPr lang="en-US" altLang="en-US" sz="2400" i="1" baseline="-25000">
                <a:solidFill>
                  <a:schemeClr val="tx1"/>
                </a:solidFill>
              </a:rPr>
              <a:t>1 </a:t>
            </a:r>
            <a:r>
              <a:rPr lang="en-US" altLang="en-US" sz="2400" i="1">
                <a:solidFill>
                  <a:schemeClr val="tx1"/>
                </a:solidFill>
              </a:rPr>
              <a:t>x N</a:t>
            </a:r>
            <a:r>
              <a:rPr lang="en-US" altLang="en-US" sz="2400" i="1" baseline="-25000">
                <a:solidFill>
                  <a:schemeClr val="tx1"/>
                </a:solidFill>
              </a:rPr>
              <a:t>2  </a:t>
            </a:r>
            <a:r>
              <a:rPr lang="en-US" altLang="en-US" sz="2400" i="1">
                <a:solidFill>
                  <a:schemeClr val="tx1"/>
                </a:solidFill>
              </a:rPr>
              <a:t>= </a:t>
            </a:r>
            <a:r>
              <a:rPr lang="en-US" altLang="en-US" sz="2400">
                <a:solidFill>
                  <a:schemeClr val="tx1"/>
                </a:solidFill>
              </a:rPr>
              <a:t>Interspecific Contacts</a:t>
            </a:r>
            <a:br>
              <a:rPr lang="en-US" altLang="en-US" sz="2400">
                <a:solidFill>
                  <a:schemeClr val="tx1"/>
                </a:solidFill>
              </a:rPr>
            </a:br>
            <a:br>
              <a:rPr lang="en-US" altLang="en-US" sz="2400">
                <a:solidFill>
                  <a:schemeClr val="tx1"/>
                </a:solidFill>
              </a:rPr>
            </a:br>
            <a:r>
              <a:rPr lang="en-US" altLang="en-US" sz="2400" b="1" i="1">
                <a:solidFill>
                  <a:schemeClr val="tx1"/>
                </a:solidFill>
              </a:rPr>
              <a:t>	</a:t>
            </a:r>
            <a:r>
              <a:rPr lang="en-US" altLang="en-US" sz="2800" b="1" i="1">
                <a:solidFill>
                  <a:schemeClr val="tx1"/>
                </a:solidFill>
              </a:rPr>
              <a:t>dN</a:t>
            </a:r>
            <a:r>
              <a:rPr lang="en-US" altLang="en-US" sz="2800" b="1" i="1" baseline="-25000">
                <a:solidFill>
                  <a:schemeClr val="tx1"/>
                </a:solidFill>
              </a:rPr>
              <a:t>1  </a:t>
            </a:r>
            <a:r>
              <a:rPr lang="en-US" altLang="en-US" sz="2800" b="1" i="1">
                <a:solidFill>
                  <a:schemeClr val="tx1"/>
                </a:solidFill>
              </a:rPr>
              <a:t>/dt   =   r</a:t>
            </a:r>
            <a:r>
              <a:rPr lang="en-US" altLang="en-US" sz="2800" b="1" i="1" baseline="-25000">
                <a:solidFill>
                  <a:schemeClr val="tx1"/>
                </a:solidFill>
              </a:rPr>
              <a:t>1  </a:t>
            </a:r>
            <a:r>
              <a:rPr lang="en-US" altLang="en-US" sz="2800" b="1" i="1">
                <a:solidFill>
                  <a:schemeClr val="tx1"/>
                </a:solidFill>
              </a:rPr>
              <a:t>N</a:t>
            </a:r>
            <a:r>
              <a:rPr lang="en-US" altLang="en-US" sz="2800" b="1" i="1" baseline="-25000">
                <a:solidFill>
                  <a:schemeClr val="tx1"/>
                </a:solidFill>
              </a:rPr>
              <a:t>1</a:t>
            </a:r>
            <a:r>
              <a:rPr lang="en-US" altLang="en-US" sz="2800" b="1" i="1">
                <a:solidFill>
                  <a:schemeClr val="tx1"/>
                </a:solidFill>
              </a:rPr>
              <a:t>  ({K</a:t>
            </a:r>
            <a:r>
              <a:rPr lang="en-US" altLang="en-US" sz="2800" b="1" i="1" baseline="-25000">
                <a:solidFill>
                  <a:schemeClr val="tx1"/>
                </a:solidFill>
              </a:rPr>
              <a:t>1</a:t>
            </a:r>
            <a:r>
              <a:rPr lang="en-US" altLang="en-US" sz="2800" b="1" i="1">
                <a:solidFill>
                  <a:schemeClr val="tx1"/>
                </a:solidFill>
              </a:rPr>
              <a:t>  –  N</a:t>
            </a:r>
            <a:r>
              <a:rPr lang="en-US" altLang="en-US" sz="2800" b="1" i="1" baseline="-25000">
                <a:solidFill>
                  <a:schemeClr val="tx1"/>
                </a:solidFill>
              </a:rPr>
              <a:t>1</a:t>
            </a:r>
            <a:r>
              <a:rPr lang="en-US" altLang="en-US" sz="2800" b="1" i="1">
                <a:solidFill>
                  <a:schemeClr val="tx1"/>
                </a:solidFill>
              </a:rPr>
              <a:t>  </a:t>
            </a:r>
            <a:r>
              <a:rPr lang="en-US" altLang="en-US" sz="2800" b="1" i="1">
                <a:solidFill>
                  <a:srgbClr val="CC0000"/>
                </a:solidFill>
              </a:rPr>
              <a:t>–  </a:t>
            </a:r>
            <a:r>
              <a:rPr lang="en-US" altLang="en-US" sz="2800" b="1" i="1">
                <a:solidFill>
                  <a:srgbClr val="CC0000"/>
                </a:solidFill>
                <a:latin typeface="Symbol" pitchFamily="2" charset="2"/>
              </a:rPr>
              <a:t>a</a:t>
            </a:r>
            <a:r>
              <a:rPr lang="en-US" altLang="en-US" sz="2800" b="1" i="1" baseline="-25000">
                <a:solidFill>
                  <a:srgbClr val="CC0000"/>
                </a:solidFill>
              </a:rPr>
              <a:t>12</a:t>
            </a:r>
            <a:r>
              <a:rPr lang="en-US" altLang="en-US" sz="2800" b="1" i="1">
                <a:solidFill>
                  <a:srgbClr val="CC0000"/>
                </a:solidFill>
              </a:rPr>
              <a:t>  N</a:t>
            </a:r>
            <a:r>
              <a:rPr lang="en-US" altLang="en-US" sz="2800" b="1" i="1" baseline="-25000">
                <a:solidFill>
                  <a:srgbClr val="CC0000"/>
                </a:solidFill>
              </a:rPr>
              <a:t>2 </a:t>
            </a:r>
            <a:r>
              <a:rPr lang="en-US" altLang="en-US" sz="2800" b="1" i="1">
                <a:solidFill>
                  <a:schemeClr val="tx1"/>
                </a:solidFill>
              </a:rPr>
              <a:t>}/K</a:t>
            </a:r>
            <a:r>
              <a:rPr lang="en-US" altLang="en-US" sz="2800" b="1" i="1" baseline="-25000">
                <a:solidFill>
                  <a:schemeClr val="tx1"/>
                </a:solidFill>
              </a:rPr>
              <a:t>1</a:t>
            </a:r>
            <a:r>
              <a:rPr lang="en-US" altLang="en-US" sz="2800" b="1" i="1">
                <a:solidFill>
                  <a:schemeClr val="tx1"/>
                </a:solidFill>
              </a:rPr>
              <a:t>)</a:t>
            </a:r>
            <a:br>
              <a:rPr lang="en-US" altLang="en-US" sz="2800" b="1" i="1">
                <a:solidFill>
                  <a:schemeClr val="tx1"/>
                </a:solidFill>
              </a:rPr>
            </a:br>
            <a:r>
              <a:rPr lang="en-US" altLang="en-US" sz="2800" b="1" i="1">
                <a:solidFill>
                  <a:schemeClr val="tx1"/>
                </a:solidFill>
              </a:rPr>
              <a:t>          dN</a:t>
            </a:r>
            <a:r>
              <a:rPr lang="en-US" altLang="en-US" sz="2800" b="1" i="1" baseline="-25000">
                <a:solidFill>
                  <a:schemeClr val="tx1"/>
                </a:solidFill>
              </a:rPr>
              <a:t>2  </a:t>
            </a:r>
            <a:r>
              <a:rPr lang="en-US" altLang="en-US" sz="2800" b="1" i="1">
                <a:solidFill>
                  <a:schemeClr val="tx1"/>
                </a:solidFill>
              </a:rPr>
              <a:t>/dt   =   r</a:t>
            </a:r>
            <a:r>
              <a:rPr lang="en-US" altLang="en-US" sz="2800" b="1" i="1" baseline="-25000">
                <a:solidFill>
                  <a:schemeClr val="tx1"/>
                </a:solidFill>
              </a:rPr>
              <a:t>2  </a:t>
            </a:r>
            <a:r>
              <a:rPr lang="en-US" altLang="en-US" sz="2800" b="1" i="1">
                <a:solidFill>
                  <a:schemeClr val="tx1"/>
                </a:solidFill>
              </a:rPr>
              <a:t>N</a:t>
            </a:r>
            <a:r>
              <a:rPr lang="en-US" altLang="en-US" sz="2800" b="1" i="1" baseline="-25000">
                <a:solidFill>
                  <a:schemeClr val="tx1"/>
                </a:solidFill>
              </a:rPr>
              <a:t>2 </a:t>
            </a:r>
            <a:r>
              <a:rPr lang="en-US" altLang="en-US" sz="2800" b="1" i="1">
                <a:solidFill>
                  <a:schemeClr val="tx1"/>
                </a:solidFill>
              </a:rPr>
              <a:t> ({K</a:t>
            </a:r>
            <a:r>
              <a:rPr lang="en-US" altLang="en-US" sz="2800" b="1" i="1" baseline="-25000">
                <a:solidFill>
                  <a:schemeClr val="tx1"/>
                </a:solidFill>
              </a:rPr>
              <a:t>2</a:t>
            </a:r>
            <a:r>
              <a:rPr lang="en-US" altLang="en-US" sz="2800" b="1" i="1">
                <a:solidFill>
                  <a:schemeClr val="tx1"/>
                </a:solidFill>
              </a:rPr>
              <a:t>  –  N</a:t>
            </a:r>
            <a:r>
              <a:rPr lang="en-US" altLang="en-US" sz="2800" b="1" i="1" baseline="-25000">
                <a:solidFill>
                  <a:schemeClr val="tx1"/>
                </a:solidFill>
              </a:rPr>
              <a:t>2</a:t>
            </a:r>
            <a:r>
              <a:rPr lang="en-US" altLang="en-US" sz="2800" b="1" i="1">
                <a:solidFill>
                  <a:schemeClr val="tx1"/>
                </a:solidFill>
              </a:rPr>
              <a:t>  </a:t>
            </a:r>
            <a:r>
              <a:rPr lang="en-US" altLang="en-US" sz="2800" b="1" i="1">
                <a:solidFill>
                  <a:srgbClr val="CC0000"/>
                </a:solidFill>
              </a:rPr>
              <a:t>–  </a:t>
            </a:r>
            <a:r>
              <a:rPr lang="en-US" altLang="en-US" sz="2800" b="1" i="1">
                <a:solidFill>
                  <a:srgbClr val="CC0000"/>
                </a:solidFill>
                <a:latin typeface="Symbol" pitchFamily="2" charset="2"/>
              </a:rPr>
              <a:t>a</a:t>
            </a:r>
            <a:r>
              <a:rPr lang="en-US" altLang="en-US" sz="2800" b="1" i="1" baseline="-25000">
                <a:solidFill>
                  <a:srgbClr val="CC0000"/>
                </a:solidFill>
              </a:rPr>
              <a:t>21</a:t>
            </a:r>
            <a:r>
              <a:rPr lang="en-US" altLang="en-US" sz="2800" b="1" i="1">
                <a:solidFill>
                  <a:srgbClr val="CC0000"/>
                </a:solidFill>
              </a:rPr>
              <a:t>  N</a:t>
            </a:r>
            <a:r>
              <a:rPr lang="en-US" altLang="en-US" sz="2800" b="1" i="1" baseline="-25000">
                <a:solidFill>
                  <a:srgbClr val="CC0000"/>
                </a:solidFill>
              </a:rPr>
              <a:t>1 </a:t>
            </a:r>
            <a:r>
              <a:rPr lang="en-US" altLang="en-US" sz="2800" b="1" i="1">
                <a:solidFill>
                  <a:schemeClr val="tx1"/>
                </a:solidFill>
              </a:rPr>
              <a:t>}/K</a:t>
            </a:r>
            <a:r>
              <a:rPr lang="en-US" altLang="en-US" sz="2800" b="1" i="1" baseline="-25000">
                <a:solidFill>
                  <a:schemeClr val="tx1"/>
                </a:solidFill>
              </a:rPr>
              <a:t>2</a:t>
            </a:r>
            <a:r>
              <a:rPr lang="en-US" altLang="en-US" sz="2800" b="1" i="1">
                <a:solidFill>
                  <a:schemeClr val="tx1"/>
                </a:solidFill>
              </a:rPr>
              <a:t>)</a:t>
            </a:r>
            <a:br>
              <a:rPr lang="en-US" altLang="en-US" sz="2800" b="1" i="1">
                <a:solidFill>
                  <a:schemeClr val="tx1"/>
                </a:solidFill>
              </a:rPr>
            </a:br>
            <a:br>
              <a:rPr lang="en-US" altLang="en-US" sz="2800" b="1" i="1">
                <a:solidFill>
                  <a:schemeClr val="tx1"/>
                </a:solidFill>
              </a:rPr>
            </a:br>
            <a:r>
              <a:rPr lang="en-US" altLang="en-US" sz="2800" b="1" i="1">
                <a:solidFill>
                  <a:schemeClr val="tx1"/>
                </a:solidFill>
              </a:rPr>
              <a:t>	</a:t>
            </a:r>
            <a:r>
              <a:rPr lang="en-US" altLang="en-US" sz="2800" b="1">
                <a:solidFill>
                  <a:schemeClr val="tx1"/>
                </a:solidFill>
              </a:rPr>
              <a:t>Solve for Isoclines by setting </a:t>
            </a:r>
            <a:r>
              <a:rPr lang="en-US" altLang="en-US" sz="2800" b="1" i="1">
                <a:solidFill>
                  <a:schemeClr val="tx1"/>
                </a:solidFill>
              </a:rPr>
              <a:t>dN/dt‘s </a:t>
            </a:r>
            <a:r>
              <a:rPr lang="en-US" altLang="en-US" sz="2800" b="1">
                <a:solidFill>
                  <a:schemeClr val="tx1"/>
                </a:solidFill>
              </a:rPr>
              <a:t>equal to zero:</a:t>
            </a:r>
            <a:br>
              <a:rPr lang="en-US" altLang="en-US" sz="2800" b="1">
                <a:solidFill>
                  <a:schemeClr val="tx1"/>
                </a:solidFill>
              </a:rPr>
            </a:br>
            <a:r>
              <a:rPr lang="en-US" altLang="en-US" sz="2800" b="1" i="1">
                <a:solidFill>
                  <a:schemeClr val="tx1"/>
                </a:solidFill>
              </a:rPr>
              <a:t>	(K</a:t>
            </a:r>
            <a:r>
              <a:rPr lang="en-US" altLang="en-US" sz="2800" b="1" i="1" baseline="-25000">
                <a:solidFill>
                  <a:schemeClr val="tx1"/>
                </a:solidFill>
              </a:rPr>
              <a:t>1</a:t>
            </a:r>
            <a:r>
              <a:rPr lang="en-US" altLang="en-US" sz="2800" b="1" i="1">
                <a:solidFill>
                  <a:schemeClr val="tx1"/>
                </a:solidFill>
              </a:rPr>
              <a:t>  – N</a:t>
            </a:r>
            <a:r>
              <a:rPr lang="en-US" altLang="en-US" sz="2800" b="1" i="1" baseline="-25000">
                <a:solidFill>
                  <a:schemeClr val="tx1"/>
                </a:solidFill>
              </a:rPr>
              <a:t>1</a:t>
            </a:r>
            <a:r>
              <a:rPr lang="en-US" altLang="en-US" sz="2800" b="1" i="1">
                <a:solidFill>
                  <a:schemeClr val="tx1"/>
                </a:solidFill>
              </a:rPr>
              <a:t>  – </a:t>
            </a:r>
            <a:r>
              <a:rPr lang="en-US" altLang="en-US" sz="2800" b="1" i="1">
                <a:solidFill>
                  <a:schemeClr val="tx1"/>
                </a:solidFill>
                <a:latin typeface="Symbol" pitchFamily="2" charset="2"/>
              </a:rPr>
              <a:t>a</a:t>
            </a:r>
            <a:r>
              <a:rPr lang="en-US" altLang="en-US" sz="2800" b="1" i="1" baseline="-25000">
                <a:solidFill>
                  <a:schemeClr val="tx1"/>
                </a:solidFill>
              </a:rPr>
              <a:t>12  </a:t>
            </a:r>
            <a:r>
              <a:rPr lang="en-US" altLang="en-US" sz="2800" b="1" i="1">
                <a:solidFill>
                  <a:schemeClr val="tx1"/>
                </a:solidFill>
              </a:rPr>
              <a:t>N</a:t>
            </a:r>
            <a:r>
              <a:rPr lang="en-US" altLang="en-US" sz="2800" b="1" i="1" baseline="-25000">
                <a:solidFill>
                  <a:schemeClr val="tx1"/>
                </a:solidFill>
              </a:rPr>
              <a:t>2  </a:t>
            </a:r>
            <a:r>
              <a:rPr lang="en-US" altLang="en-US" sz="2800" b="1" i="1">
                <a:solidFill>
                  <a:schemeClr val="tx1"/>
                </a:solidFill>
              </a:rPr>
              <a:t>)/K</a:t>
            </a:r>
            <a:r>
              <a:rPr lang="en-US" altLang="en-US" sz="2800" b="1" i="1" baseline="-25000">
                <a:solidFill>
                  <a:schemeClr val="tx1"/>
                </a:solidFill>
              </a:rPr>
              <a:t>1</a:t>
            </a:r>
            <a:r>
              <a:rPr lang="en-US" altLang="en-US" sz="2800" b="1" i="1">
                <a:solidFill>
                  <a:schemeClr val="tx1"/>
                </a:solidFill>
              </a:rPr>
              <a:t>  = </a:t>
            </a:r>
            <a:r>
              <a:rPr lang="en-US" altLang="en-US" sz="2800" b="1">
                <a:solidFill>
                  <a:schemeClr val="tx1"/>
                </a:solidFill>
              </a:rPr>
              <a:t>0</a:t>
            </a:r>
            <a:r>
              <a:rPr lang="en-US" altLang="en-US" sz="2800" b="1" i="1">
                <a:solidFill>
                  <a:schemeClr val="tx1"/>
                </a:solidFill>
              </a:rPr>
              <a:t>  </a:t>
            </a:r>
            <a:r>
              <a:rPr lang="en-US" altLang="en-US" sz="2800" b="1">
                <a:solidFill>
                  <a:schemeClr val="tx1"/>
                </a:solidFill>
              </a:rPr>
              <a:t>when </a:t>
            </a:r>
            <a:r>
              <a:rPr lang="en-US" altLang="en-US" sz="2800" b="1" i="1">
                <a:solidFill>
                  <a:schemeClr val="tx1"/>
                </a:solidFill>
              </a:rPr>
              <a:t> N</a:t>
            </a:r>
            <a:r>
              <a:rPr lang="en-US" altLang="en-US" sz="2800" b="1" i="1" baseline="-25000">
                <a:solidFill>
                  <a:schemeClr val="tx1"/>
                </a:solidFill>
              </a:rPr>
              <a:t>1</a:t>
            </a:r>
            <a:r>
              <a:rPr lang="en-US" altLang="en-US" sz="2800" b="1" i="1">
                <a:solidFill>
                  <a:schemeClr val="tx1"/>
                </a:solidFill>
              </a:rPr>
              <a:t>  = K</a:t>
            </a:r>
            <a:r>
              <a:rPr lang="en-US" altLang="en-US" sz="2800" b="1" i="1" baseline="-25000">
                <a:solidFill>
                  <a:schemeClr val="tx1"/>
                </a:solidFill>
              </a:rPr>
              <a:t>1</a:t>
            </a:r>
            <a:r>
              <a:rPr lang="en-US" altLang="en-US" sz="2800" b="1" i="1">
                <a:solidFill>
                  <a:schemeClr val="tx1"/>
                </a:solidFill>
              </a:rPr>
              <a:t>  – </a:t>
            </a:r>
            <a:r>
              <a:rPr lang="en-US" altLang="en-US" sz="2800" b="1" i="1">
                <a:solidFill>
                  <a:schemeClr val="tx1"/>
                </a:solidFill>
                <a:latin typeface="Symbol" pitchFamily="2" charset="2"/>
              </a:rPr>
              <a:t>a</a:t>
            </a:r>
            <a:r>
              <a:rPr lang="en-US" altLang="en-US" sz="2800" b="1" i="1" baseline="-25000">
                <a:solidFill>
                  <a:schemeClr val="tx1"/>
                </a:solidFill>
              </a:rPr>
              <a:t>12  </a:t>
            </a:r>
            <a:r>
              <a:rPr lang="en-US" altLang="en-US" sz="2800" b="1" i="1">
                <a:solidFill>
                  <a:schemeClr val="tx1"/>
                </a:solidFill>
              </a:rPr>
              <a:t>N</a:t>
            </a:r>
            <a:r>
              <a:rPr lang="en-US" altLang="en-US" sz="2800" b="1" i="1" baseline="-25000">
                <a:solidFill>
                  <a:schemeClr val="tx1"/>
                </a:solidFill>
              </a:rPr>
              <a:t>2</a:t>
            </a:r>
            <a:r>
              <a:rPr lang="en-US" altLang="en-US" sz="2800" b="1" i="1">
                <a:solidFill>
                  <a:schemeClr val="tx1"/>
                </a:solidFill>
              </a:rPr>
              <a:t>          </a:t>
            </a:r>
            <a:br>
              <a:rPr lang="en-US" altLang="en-US" sz="2800" b="1" i="1">
                <a:solidFill>
                  <a:schemeClr val="tx1"/>
                </a:solidFill>
              </a:rPr>
            </a:br>
            <a:r>
              <a:rPr lang="en-US" altLang="en-US" sz="2800" b="1" i="1">
                <a:solidFill>
                  <a:schemeClr val="tx1"/>
                </a:solidFill>
              </a:rPr>
              <a:t>	(K</a:t>
            </a:r>
            <a:r>
              <a:rPr lang="en-US" altLang="en-US" sz="2800" b="1" i="1" baseline="-25000">
                <a:solidFill>
                  <a:schemeClr val="tx1"/>
                </a:solidFill>
              </a:rPr>
              <a:t>2</a:t>
            </a:r>
            <a:r>
              <a:rPr lang="en-US" altLang="en-US" sz="2800" b="1" i="1">
                <a:solidFill>
                  <a:schemeClr val="tx1"/>
                </a:solidFill>
              </a:rPr>
              <a:t>  – N</a:t>
            </a:r>
            <a:r>
              <a:rPr lang="en-US" altLang="en-US" sz="2800" b="1" i="1" baseline="-25000">
                <a:solidFill>
                  <a:schemeClr val="tx1"/>
                </a:solidFill>
              </a:rPr>
              <a:t>2  </a:t>
            </a:r>
            <a:r>
              <a:rPr lang="en-US" altLang="en-US" sz="2800" b="1" i="1">
                <a:solidFill>
                  <a:schemeClr val="tx1"/>
                </a:solidFill>
              </a:rPr>
              <a:t>– </a:t>
            </a:r>
            <a:r>
              <a:rPr lang="en-US" altLang="en-US" sz="2800" b="1" i="1">
                <a:solidFill>
                  <a:schemeClr val="tx1"/>
                </a:solidFill>
                <a:latin typeface="Symbol" pitchFamily="2" charset="2"/>
              </a:rPr>
              <a:t>a</a:t>
            </a:r>
            <a:r>
              <a:rPr lang="en-US" altLang="en-US" sz="2800" b="1" i="1" baseline="-25000">
                <a:solidFill>
                  <a:schemeClr val="tx1"/>
                </a:solidFill>
              </a:rPr>
              <a:t>21  </a:t>
            </a:r>
            <a:r>
              <a:rPr lang="en-US" altLang="en-US" sz="2800" b="1" i="1">
                <a:solidFill>
                  <a:schemeClr val="tx1"/>
                </a:solidFill>
              </a:rPr>
              <a:t>N</a:t>
            </a:r>
            <a:r>
              <a:rPr lang="en-US" altLang="en-US" sz="2800" b="1" i="1" baseline="-25000">
                <a:solidFill>
                  <a:schemeClr val="tx1"/>
                </a:solidFill>
              </a:rPr>
              <a:t>1  </a:t>
            </a:r>
            <a:r>
              <a:rPr lang="en-US" altLang="en-US" sz="2800" b="1" i="1">
                <a:solidFill>
                  <a:schemeClr val="tx1"/>
                </a:solidFill>
              </a:rPr>
              <a:t>)/K</a:t>
            </a:r>
            <a:r>
              <a:rPr lang="en-US" altLang="en-US" sz="2800" b="1" i="1" baseline="-25000">
                <a:solidFill>
                  <a:schemeClr val="tx1"/>
                </a:solidFill>
              </a:rPr>
              <a:t>2</a:t>
            </a:r>
            <a:r>
              <a:rPr lang="en-US" altLang="en-US" sz="2800" b="1" i="1">
                <a:solidFill>
                  <a:schemeClr val="tx1"/>
                </a:solidFill>
              </a:rPr>
              <a:t>  = </a:t>
            </a:r>
            <a:r>
              <a:rPr lang="en-US" altLang="en-US" sz="2800" b="1">
                <a:solidFill>
                  <a:schemeClr val="tx1"/>
                </a:solidFill>
              </a:rPr>
              <a:t>0</a:t>
            </a:r>
            <a:r>
              <a:rPr lang="en-US" altLang="en-US" sz="2800" b="1" i="1">
                <a:solidFill>
                  <a:schemeClr val="tx1"/>
                </a:solidFill>
              </a:rPr>
              <a:t>  </a:t>
            </a:r>
            <a:r>
              <a:rPr lang="en-US" altLang="en-US" sz="2800" b="1">
                <a:solidFill>
                  <a:schemeClr val="tx1"/>
                </a:solidFill>
              </a:rPr>
              <a:t>when </a:t>
            </a:r>
            <a:r>
              <a:rPr lang="en-US" altLang="en-US" sz="2800" b="1" i="1">
                <a:solidFill>
                  <a:schemeClr val="tx1"/>
                </a:solidFill>
              </a:rPr>
              <a:t> N</a:t>
            </a:r>
            <a:r>
              <a:rPr lang="en-US" altLang="en-US" sz="2800" b="1" i="1" baseline="-25000">
                <a:solidFill>
                  <a:schemeClr val="tx1"/>
                </a:solidFill>
              </a:rPr>
              <a:t>2</a:t>
            </a:r>
            <a:r>
              <a:rPr lang="en-US" altLang="en-US" sz="2800" b="1" i="1">
                <a:solidFill>
                  <a:schemeClr val="tx1"/>
                </a:solidFill>
              </a:rPr>
              <a:t>  = K</a:t>
            </a:r>
            <a:r>
              <a:rPr lang="en-US" altLang="en-US" sz="2800" b="1" i="1" baseline="-25000">
                <a:solidFill>
                  <a:schemeClr val="tx1"/>
                </a:solidFill>
              </a:rPr>
              <a:t>2</a:t>
            </a:r>
            <a:r>
              <a:rPr lang="en-US" altLang="en-US" sz="2800" b="1" i="1">
                <a:solidFill>
                  <a:schemeClr val="tx1"/>
                </a:solidFill>
              </a:rPr>
              <a:t>  – </a:t>
            </a:r>
            <a:r>
              <a:rPr lang="en-US" altLang="en-US" sz="2800" b="1" i="1">
                <a:solidFill>
                  <a:schemeClr val="tx1"/>
                </a:solidFill>
                <a:latin typeface="Symbol" pitchFamily="2" charset="2"/>
              </a:rPr>
              <a:t>a</a:t>
            </a:r>
            <a:r>
              <a:rPr lang="en-US" altLang="en-US" sz="2800" b="1" i="1" baseline="-25000">
                <a:solidFill>
                  <a:schemeClr val="tx1"/>
                </a:solidFill>
              </a:rPr>
              <a:t>21  </a:t>
            </a:r>
            <a:r>
              <a:rPr lang="en-US" altLang="en-US" sz="2800" b="1" i="1">
                <a:solidFill>
                  <a:schemeClr val="tx1"/>
                </a:solidFill>
              </a:rPr>
              <a:t>N</a:t>
            </a:r>
            <a:r>
              <a:rPr lang="en-US" altLang="en-US" sz="2800" b="1" i="1" baseline="-25000">
                <a:solidFill>
                  <a:schemeClr val="tx1"/>
                </a:solidFill>
              </a:rPr>
              <a:t>1</a:t>
            </a:r>
            <a:endParaRPr lang="en-US" altLang="en-US" sz="2800" b="1" i="1" baseline="-25000">
              <a:solidFill>
                <a:srgbClr val="000099"/>
              </a:solidFill>
            </a:endParaRPr>
          </a:p>
        </p:txBody>
      </p:sp>
      <p:sp>
        <p:nvSpPr>
          <p:cNvPr id="17410" name="Rectangle 3">
            <a:extLst>
              <a:ext uri="{FF2B5EF4-FFF2-40B4-BE49-F238E27FC236}">
                <a16:creationId xmlns:a16="http://schemas.microsoft.com/office/drawing/2014/main" id="{BBA14723-E32C-D443-A4DA-E24F638E6F79}"/>
              </a:ext>
            </a:extLst>
          </p:cNvPr>
          <p:cNvSpPr>
            <a:spLocks noChangeArrowheads="1"/>
          </p:cNvSpPr>
          <p:nvPr/>
        </p:nvSpPr>
        <p:spPr bwMode="auto">
          <a:xfrm>
            <a:off x="0" y="0"/>
            <a:ext cx="91440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3600">
              <a:solidFill>
                <a:srgbClr val="000099"/>
              </a:solidFill>
            </a:endParaRPr>
          </a:p>
          <a:p>
            <a:pPr>
              <a:spcBef>
                <a:spcPct val="0"/>
              </a:spcBef>
              <a:buFontTx/>
              <a:buNone/>
            </a:pPr>
            <a:endParaRPr lang="en-US" altLang="en-US"/>
          </a:p>
          <a:p>
            <a:pPr>
              <a:spcBef>
                <a:spcPct val="0"/>
              </a:spcBef>
              <a:buFontTx/>
              <a:buNone/>
            </a:pPr>
            <a:endParaRPr lang="en-US" altLang="en-US" sz="1400" baseline="-25000">
              <a:solidFill>
                <a:srgbClr val="000099"/>
              </a:solidFill>
            </a:endParaRPr>
          </a:p>
        </p:txBody>
      </p:sp>
      <p:pic>
        <p:nvPicPr>
          <p:cNvPr id="17411" name="Picture 4">
            <a:extLst>
              <a:ext uri="{FF2B5EF4-FFF2-40B4-BE49-F238E27FC236}">
                <a16:creationId xmlns:a16="http://schemas.microsoft.com/office/drawing/2014/main" id="{2A644552-80BE-F74D-B234-540C0C132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1000"/>
            <a:ext cx="15843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a:extLst>
              <a:ext uri="{FF2B5EF4-FFF2-40B4-BE49-F238E27FC236}">
                <a16:creationId xmlns:a16="http://schemas.microsoft.com/office/drawing/2014/main" id="{B7781779-5747-6B4B-9EA8-B32A15E33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381000"/>
            <a:ext cx="18557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a:extLst>
              <a:ext uri="{FF2B5EF4-FFF2-40B4-BE49-F238E27FC236}">
                <a16:creationId xmlns:a16="http://schemas.microsoft.com/office/drawing/2014/main" id="{A40DB874-BB2A-334D-A0CB-9DCD1E9DD576}"/>
              </a:ext>
            </a:extLst>
          </p:cNvPr>
          <p:cNvSpPr txBox="1">
            <a:spLocks noChangeArrowheads="1"/>
          </p:cNvSpPr>
          <p:nvPr/>
        </p:nvSpPr>
        <p:spPr bwMode="auto">
          <a:xfrm>
            <a:off x="5486400" y="2743200"/>
            <a:ext cx="3371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 Alfred Lotka       Vito Volterra</a:t>
            </a:r>
            <a:endParaRPr lang="en-US" altLang="en-US"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99464669-0878-A54A-B817-01DFD6747180}"/>
              </a:ext>
            </a:extLst>
          </p:cNvPr>
          <p:cNvSpPr>
            <a:spLocks noGrp="1" noChangeArrowheads="1"/>
          </p:cNvSpPr>
          <p:nvPr>
            <p:ph type="title"/>
          </p:nvPr>
        </p:nvSpPr>
        <p:spPr>
          <a:xfrm>
            <a:off x="762000" y="1143000"/>
            <a:ext cx="7772400" cy="1447800"/>
          </a:xfrm>
        </p:spPr>
        <p:txBody>
          <a:bodyPr/>
          <a:lstStyle/>
          <a:p>
            <a:r>
              <a:rPr lang="en-US" altLang="en-US" sz="2400">
                <a:solidFill>
                  <a:schemeClr val="tx1"/>
                </a:solidFill>
                <a:latin typeface="Times New Roman" pitchFamily="2" charset="0"/>
              </a:rPr>
              <a:t>Niche Breadth</a:t>
            </a:r>
            <a:br>
              <a:rPr lang="en-US" altLang="en-US" sz="2400">
                <a:solidFill>
                  <a:schemeClr val="tx1"/>
                </a:solidFill>
                <a:latin typeface="Times New Roman" pitchFamily="2" charset="0"/>
              </a:rPr>
            </a:br>
            <a:r>
              <a:rPr lang="en-US" altLang="en-US" sz="2400">
                <a:solidFill>
                  <a:schemeClr val="tx1"/>
                </a:solidFill>
                <a:latin typeface="Times New Roman" pitchFamily="2" charset="0"/>
              </a:rPr>
              <a:t>   Jack of all trades is a master of none</a:t>
            </a:r>
            <a:br>
              <a:rPr lang="en-US" altLang="en-US" sz="3600">
                <a:solidFill>
                  <a:schemeClr val="tx1"/>
                </a:solidFill>
                <a:latin typeface="Times New Roman" pitchFamily="2" charset="0"/>
              </a:rPr>
            </a:br>
            <a:br>
              <a:rPr lang="en-US" altLang="en-US" sz="3600">
                <a:solidFill>
                  <a:schemeClr val="tx1"/>
                </a:solidFill>
                <a:latin typeface="Times New Roman" pitchFamily="2" charset="0"/>
              </a:rPr>
            </a:br>
            <a:r>
              <a:rPr lang="en-US" altLang="en-US" sz="3600">
                <a:solidFill>
                  <a:schemeClr val="tx1"/>
                </a:solidFill>
                <a:latin typeface="Times New Roman" pitchFamily="2" charset="0"/>
              </a:rPr>
              <a:t>    </a:t>
            </a:r>
            <a:r>
              <a:rPr lang="en-US" altLang="en-US" sz="2400">
                <a:solidFill>
                  <a:schemeClr val="tx1"/>
                </a:solidFill>
                <a:latin typeface="Times New Roman" pitchFamily="2" charset="0"/>
              </a:rPr>
              <a:t>MacArthur &amp; Levin</a:t>
            </a:r>
            <a:r>
              <a:rPr lang="ja-JP" altLang="en-US" sz="2400">
                <a:solidFill>
                  <a:schemeClr val="tx1"/>
                </a:solidFill>
                <a:latin typeface="Times New Roman" pitchFamily="2" charset="0"/>
              </a:rPr>
              <a:t>’</a:t>
            </a:r>
            <a:r>
              <a:rPr lang="en-US" altLang="ja-JP" sz="2400">
                <a:solidFill>
                  <a:schemeClr val="tx1"/>
                </a:solidFill>
                <a:latin typeface="Times New Roman" pitchFamily="2" charset="0"/>
              </a:rPr>
              <a:t>s </a:t>
            </a:r>
            <a:br>
              <a:rPr lang="en-US" altLang="ja-JP" sz="2400">
                <a:solidFill>
                  <a:schemeClr val="tx1"/>
                </a:solidFill>
                <a:latin typeface="Times New Roman" pitchFamily="2" charset="0"/>
              </a:rPr>
            </a:br>
            <a:r>
              <a:rPr lang="en-US" altLang="ja-JP" sz="2400">
                <a:solidFill>
                  <a:schemeClr val="tx1"/>
                </a:solidFill>
                <a:latin typeface="Times New Roman" pitchFamily="2" charset="0"/>
              </a:rPr>
              <a:t>      Theory of Limiting Similarity</a:t>
            </a:r>
            <a:endParaRPr lang="en-US" altLang="en-US"/>
          </a:p>
        </p:txBody>
      </p:sp>
      <p:sp>
        <p:nvSpPr>
          <p:cNvPr id="54274" name="Rectangle 3">
            <a:extLst>
              <a:ext uri="{FF2B5EF4-FFF2-40B4-BE49-F238E27FC236}">
                <a16:creationId xmlns:a16="http://schemas.microsoft.com/office/drawing/2014/main" id="{FA53A7A2-6703-7C49-A249-B2CA1C16341F}"/>
              </a:ext>
            </a:extLst>
          </p:cNvPr>
          <p:cNvSpPr>
            <a:spLocks noChangeArrowheads="1"/>
          </p:cNvSpPr>
          <p:nvPr/>
        </p:nvSpPr>
        <p:spPr bwMode="auto">
          <a:xfrm>
            <a:off x="838200" y="6019800"/>
            <a:ext cx="709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Specialists are favored when resources are very different</a:t>
            </a:r>
            <a:endParaRPr lang="en-US" altLang="en-US" sz="2400" b="1"/>
          </a:p>
        </p:txBody>
      </p:sp>
      <p:pic>
        <p:nvPicPr>
          <p:cNvPr id="54275" name="Picture 4">
            <a:extLst>
              <a:ext uri="{FF2B5EF4-FFF2-40B4-BE49-F238E27FC236}">
                <a16:creationId xmlns:a16="http://schemas.microsoft.com/office/drawing/2014/main" id="{FA8C7F89-806B-6C49-9814-33559E5D7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
            <a:ext cx="1524000" cy="2209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6" name="Text Box 5">
            <a:extLst>
              <a:ext uri="{FF2B5EF4-FFF2-40B4-BE49-F238E27FC236}">
                <a16:creationId xmlns:a16="http://schemas.microsoft.com/office/drawing/2014/main" id="{2A0D7C82-7A8C-1F4F-B9F0-6A0286B0E6B9}"/>
              </a:ext>
            </a:extLst>
          </p:cNvPr>
          <p:cNvSpPr txBox="1">
            <a:spLocks noChangeArrowheads="1"/>
          </p:cNvSpPr>
          <p:nvPr/>
        </p:nvSpPr>
        <p:spPr bwMode="auto">
          <a:xfrm>
            <a:off x="136525" y="2514600"/>
            <a:ext cx="2225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Robert H. MacArthur</a:t>
            </a:r>
            <a:endParaRPr lang="en-US" altLang="en-US" sz="2400"/>
          </a:p>
        </p:txBody>
      </p:sp>
      <p:sp>
        <p:nvSpPr>
          <p:cNvPr id="54277" name="Rectangle 6">
            <a:extLst>
              <a:ext uri="{FF2B5EF4-FFF2-40B4-BE49-F238E27FC236}">
                <a16:creationId xmlns:a16="http://schemas.microsoft.com/office/drawing/2014/main" id="{711B844B-AC78-DE45-AFBC-881EB9B7E31E}"/>
              </a:ext>
            </a:extLst>
          </p:cNvPr>
          <p:cNvSpPr>
            <a:spLocks noChangeArrowheads="1"/>
          </p:cNvSpPr>
          <p:nvPr/>
        </p:nvSpPr>
        <p:spPr bwMode="auto">
          <a:xfrm>
            <a:off x="7251700" y="2590800"/>
            <a:ext cx="158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Richard Levins</a:t>
            </a:r>
          </a:p>
        </p:txBody>
      </p:sp>
      <p:pic>
        <p:nvPicPr>
          <p:cNvPr id="54278" name="Picture 7">
            <a:extLst>
              <a:ext uri="{FF2B5EF4-FFF2-40B4-BE49-F238E27FC236}">
                <a16:creationId xmlns:a16="http://schemas.microsoft.com/office/drawing/2014/main" id="{C18AFA4B-2886-3149-A65D-220C84030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8">
            <a:extLst>
              <a:ext uri="{FF2B5EF4-FFF2-40B4-BE49-F238E27FC236}">
                <a16:creationId xmlns:a16="http://schemas.microsoft.com/office/drawing/2014/main" id="{8D144EE9-91EC-B546-B6F9-A5A8BE0BC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189288"/>
            <a:ext cx="60848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9">
            <a:extLst>
              <a:ext uri="{FF2B5EF4-FFF2-40B4-BE49-F238E27FC236}">
                <a16:creationId xmlns:a16="http://schemas.microsoft.com/office/drawing/2014/main" id="{5BC28877-9BD3-AA4B-A29F-2F6D007B1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1981200" cy="2209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a:extLst>
              <a:ext uri="{FF2B5EF4-FFF2-40B4-BE49-F238E27FC236}">
                <a16:creationId xmlns:a16="http://schemas.microsoft.com/office/drawing/2014/main" id="{102FE4AD-65C1-7241-80C6-3F63198E996A}"/>
              </a:ext>
            </a:extLst>
          </p:cNvPr>
          <p:cNvSpPr txBox="1">
            <a:spLocks noChangeArrowheads="1"/>
          </p:cNvSpPr>
          <p:nvPr/>
        </p:nvSpPr>
        <p:spPr bwMode="auto">
          <a:xfrm>
            <a:off x="1066800" y="6019800"/>
            <a:ext cx="835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Generalists are favored when resources are more similar</a:t>
            </a:r>
          </a:p>
        </p:txBody>
      </p:sp>
      <p:sp>
        <p:nvSpPr>
          <p:cNvPr id="56322" name="Text Box 3">
            <a:extLst>
              <a:ext uri="{FF2B5EF4-FFF2-40B4-BE49-F238E27FC236}">
                <a16:creationId xmlns:a16="http://schemas.microsoft.com/office/drawing/2014/main" id="{5E6D2549-79EA-5F4D-AC45-8144DD44C58B}"/>
              </a:ext>
            </a:extLst>
          </p:cNvPr>
          <p:cNvSpPr txBox="1">
            <a:spLocks noChangeArrowheads="1"/>
          </p:cNvSpPr>
          <p:nvPr/>
        </p:nvSpPr>
        <p:spPr bwMode="auto">
          <a:xfrm>
            <a:off x="2743200" y="2255838"/>
            <a:ext cx="39624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50000"/>
              </a:lnSpc>
              <a:spcBef>
                <a:spcPct val="50000"/>
              </a:spcBef>
              <a:buFontTx/>
              <a:buNone/>
            </a:pPr>
            <a:r>
              <a:rPr lang="en-US" altLang="en-US" sz="2400"/>
              <a:t>      MacArthur &amp; Levin</a:t>
            </a:r>
            <a:r>
              <a:rPr lang="ja-JP" altLang="en-US" sz="2400">
                <a:latin typeface="Arial" panose="020B0604020202020204" pitchFamily="34" charset="0"/>
              </a:rPr>
              <a:t>’</a:t>
            </a:r>
            <a:r>
              <a:rPr lang="en-US" altLang="ja-JP" sz="2400"/>
              <a:t>s </a:t>
            </a:r>
          </a:p>
          <a:p>
            <a:pPr>
              <a:lnSpc>
                <a:spcPct val="50000"/>
              </a:lnSpc>
              <a:spcBef>
                <a:spcPct val="50000"/>
              </a:spcBef>
              <a:buFontTx/>
              <a:buNone/>
            </a:pPr>
            <a:r>
              <a:rPr lang="en-US" altLang="en-US" sz="2400"/>
              <a:t>Theory of Limiting Similarity</a:t>
            </a:r>
          </a:p>
        </p:txBody>
      </p:sp>
      <p:pic>
        <p:nvPicPr>
          <p:cNvPr id="56323" name="Picture 4">
            <a:extLst>
              <a:ext uri="{FF2B5EF4-FFF2-40B4-BE49-F238E27FC236}">
                <a16:creationId xmlns:a16="http://schemas.microsoft.com/office/drawing/2014/main" id="{5103412E-46F2-6540-A071-17E070ED1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981200" cy="2209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5">
            <a:extLst>
              <a:ext uri="{FF2B5EF4-FFF2-40B4-BE49-F238E27FC236}">
                <a16:creationId xmlns:a16="http://schemas.microsoft.com/office/drawing/2014/main" id="{5A9AC560-026E-B241-A16D-F35798C1B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81000"/>
            <a:ext cx="152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6">
            <a:extLst>
              <a:ext uri="{FF2B5EF4-FFF2-40B4-BE49-F238E27FC236}">
                <a16:creationId xmlns:a16="http://schemas.microsoft.com/office/drawing/2014/main" id="{6D8C1190-E2D2-4B48-907C-8050CBECFFC6}"/>
              </a:ext>
            </a:extLst>
          </p:cNvPr>
          <p:cNvSpPr>
            <a:spLocks noChangeArrowheads="1"/>
          </p:cNvSpPr>
          <p:nvPr/>
        </p:nvSpPr>
        <p:spPr bwMode="auto">
          <a:xfrm>
            <a:off x="69850" y="2519363"/>
            <a:ext cx="221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 Robert H. MacArthur</a:t>
            </a:r>
          </a:p>
        </p:txBody>
      </p:sp>
      <p:sp>
        <p:nvSpPr>
          <p:cNvPr id="56326" name="Rectangle 7">
            <a:extLst>
              <a:ext uri="{FF2B5EF4-FFF2-40B4-BE49-F238E27FC236}">
                <a16:creationId xmlns:a16="http://schemas.microsoft.com/office/drawing/2014/main" id="{C4F66901-73A7-8947-9843-A45D52484F3F}"/>
              </a:ext>
            </a:extLst>
          </p:cNvPr>
          <p:cNvSpPr>
            <a:spLocks noChangeArrowheads="1"/>
          </p:cNvSpPr>
          <p:nvPr/>
        </p:nvSpPr>
        <p:spPr bwMode="auto">
          <a:xfrm>
            <a:off x="7239000" y="2582863"/>
            <a:ext cx="1587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Richard Levins</a:t>
            </a:r>
          </a:p>
        </p:txBody>
      </p:sp>
      <p:sp>
        <p:nvSpPr>
          <p:cNvPr id="56327" name="Text Box 8">
            <a:extLst>
              <a:ext uri="{FF2B5EF4-FFF2-40B4-BE49-F238E27FC236}">
                <a16:creationId xmlns:a16="http://schemas.microsoft.com/office/drawing/2014/main" id="{232BF866-D101-DF4A-BD40-82E2138647CB}"/>
              </a:ext>
            </a:extLst>
          </p:cNvPr>
          <p:cNvSpPr txBox="1">
            <a:spLocks noChangeArrowheads="1"/>
          </p:cNvSpPr>
          <p:nvPr/>
        </p:nvSpPr>
        <p:spPr bwMode="auto">
          <a:xfrm>
            <a:off x="2286000" y="777875"/>
            <a:ext cx="4972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 	      Niche Breadth</a:t>
            </a:r>
            <a:br>
              <a:rPr lang="en-US" altLang="en-US" sz="2400"/>
            </a:br>
            <a:r>
              <a:rPr lang="en-US" altLang="en-US" sz="2400"/>
              <a:t>  Jack of all trades is a master of none</a:t>
            </a:r>
          </a:p>
        </p:txBody>
      </p:sp>
      <p:pic>
        <p:nvPicPr>
          <p:cNvPr id="56328" name="Picture 9">
            <a:extLst>
              <a:ext uri="{FF2B5EF4-FFF2-40B4-BE49-F238E27FC236}">
                <a16:creationId xmlns:a16="http://schemas.microsoft.com/office/drawing/2014/main" id="{3D468274-36CC-1548-87C6-85FC95B4B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895600"/>
            <a:ext cx="641667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 Box 10">
            <a:extLst>
              <a:ext uri="{FF2B5EF4-FFF2-40B4-BE49-F238E27FC236}">
                <a16:creationId xmlns:a16="http://schemas.microsoft.com/office/drawing/2014/main" id="{7111AD52-1C2F-7845-864F-50F84F322468}"/>
              </a:ext>
            </a:extLst>
          </p:cNvPr>
          <p:cNvSpPr txBox="1">
            <a:spLocks noChangeArrowheads="1"/>
          </p:cNvSpPr>
          <p:nvPr/>
        </p:nvSpPr>
        <p:spPr bwMode="auto">
          <a:xfrm>
            <a:off x="1828800" y="5715000"/>
            <a:ext cx="184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56330" name="Picture 11">
            <a:extLst>
              <a:ext uri="{FF2B5EF4-FFF2-40B4-BE49-F238E27FC236}">
                <a16:creationId xmlns:a16="http://schemas.microsoft.com/office/drawing/2014/main" id="{042846D0-A90F-BD42-888C-FA69438CC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81000"/>
            <a:ext cx="1524000" cy="2209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43826A91-B417-8044-BC27-D8595BB8F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724025"/>
            <a:ext cx="83978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343921EA-1200-9D47-B0B6-99DDB7DDDB9D}"/>
              </a:ext>
            </a:extLst>
          </p:cNvPr>
          <p:cNvSpPr txBox="1">
            <a:spLocks noChangeArrowheads="1"/>
          </p:cNvSpPr>
          <p:nvPr/>
        </p:nvSpPr>
        <p:spPr bwMode="auto">
          <a:xfrm>
            <a:off x="577990" y="601709"/>
            <a:ext cx="8269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Within-phenotype versus between-phenotype components</a:t>
            </a:r>
          </a:p>
          <a:p>
            <a:pPr>
              <a:spcBef>
                <a:spcPct val="0"/>
              </a:spcBef>
              <a:buFontTx/>
              <a:buNone/>
            </a:pPr>
            <a:r>
              <a:rPr lang="en-US" altLang="en-US" sz="2400" b="1" dirty="0"/>
              <a:t>of niche width. Both populations have the same niche breadth</a:t>
            </a:r>
            <a:endParaRPr lang="en-US" altLang="en-US" sz="2400" dirty="0"/>
          </a:p>
        </p:txBody>
      </p:sp>
      <p:sp>
        <p:nvSpPr>
          <p:cNvPr id="2" name="TextBox 1">
            <a:extLst>
              <a:ext uri="{FF2B5EF4-FFF2-40B4-BE49-F238E27FC236}">
                <a16:creationId xmlns:a16="http://schemas.microsoft.com/office/drawing/2014/main" id="{EA149144-2DA2-1F4A-9885-03A843B1DDF3}"/>
              </a:ext>
            </a:extLst>
          </p:cNvPr>
          <p:cNvSpPr txBox="1"/>
          <p:nvPr/>
        </p:nvSpPr>
        <p:spPr>
          <a:xfrm>
            <a:off x="762000" y="5486400"/>
            <a:ext cx="2901756" cy="830997"/>
          </a:xfrm>
          <a:prstGeom prst="rect">
            <a:avLst/>
          </a:prstGeom>
          <a:noFill/>
        </p:spPr>
        <p:txBody>
          <a:bodyPr wrap="none" rtlCol="0">
            <a:spAutoFit/>
          </a:bodyPr>
          <a:lstStyle/>
          <a:p>
            <a:r>
              <a:rPr lang="en-US" dirty="0"/>
              <a:t>Population consists of</a:t>
            </a:r>
          </a:p>
          <a:p>
            <a:r>
              <a:rPr lang="en-US" dirty="0"/>
              <a:t>three generalists</a:t>
            </a:r>
          </a:p>
        </p:txBody>
      </p:sp>
      <p:sp>
        <p:nvSpPr>
          <p:cNvPr id="3" name="TextBox 2">
            <a:extLst>
              <a:ext uri="{FF2B5EF4-FFF2-40B4-BE49-F238E27FC236}">
                <a16:creationId xmlns:a16="http://schemas.microsoft.com/office/drawing/2014/main" id="{915D3B40-38ED-1549-B5CB-8B7A468B42A4}"/>
              </a:ext>
            </a:extLst>
          </p:cNvPr>
          <p:cNvSpPr txBox="1"/>
          <p:nvPr/>
        </p:nvSpPr>
        <p:spPr>
          <a:xfrm>
            <a:off x="4953000" y="5401994"/>
            <a:ext cx="2901756" cy="1200329"/>
          </a:xfrm>
          <a:prstGeom prst="rect">
            <a:avLst/>
          </a:prstGeom>
          <a:noFill/>
        </p:spPr>
        <p:txBody>
          <a:bodyPr wrap="none" rtlCol="0">
            <a:spAutoFit/>
          </a:bodyPr>
          <a:lstStyle/>
          <a:p>
            <a:r>
              <a:rPr lang="en-US" dirty="0"/>
              <a:t>Population consists of</a:t>
            </a:r>
          </a:p>
          <a:p>
            <a:r>
              <a:rPr lang="en-US" dirty="0"/>
              <a:t>nine generalists</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3">
            <a:extLst>
              <a:ext uri="{FF2B5EF4-FFF2-40B4-BE49-F238E27FC236}">
                <a16:creationId xmlns:a16="http://schemas.microsoft.com/office/drawing/2014/main" id="{2E6DA6F6-EDD8-F24D-93F8-54F978D36486}"/>
              </a:ext>
            </a:extLst>
          </p:cNvPr>
          <p:cNvSpPr txBox="1">
            <a:spLocks noChangeArrowheads="1"/>
          </p:cNvSpPr>
          <p:nvPr/>
        </p:nvSpPr>
        <p:spPr bwMode="auto">
          <a:xfrm>
            <a:off x="0" y="3810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  Compression Hypothesis: habitats contract, diets do not</a:t>
            </a:r>
          </a:p>
        </p:txBody>
      </p:sp>
      <p:pic>
        <p:nvPicPr>
          <p:cNvPr id="62466" name="Picture 3">
            <a:extLst>
              <a:ext uri="{FF2B5EF4-FFF2-40B4-BE49-F238E27FC236}">
                <a16:creationId xmlns:a16="http://schemas.microsoft.com/office/drawing/2014/main" id="{0A3E4E1D-4D39-0B48-B2D6-D2B92CF66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5388"/>
            <a:ext cx="9144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a:extLst>
              <a:ext uri="{FF2B5EF4-FFF2-40B4-BE49-F238E27FC236}">
                <a16:creationId xmlns:a16="http://schemas.microsoft.com/office/drawing/2014/main" id="{5E6D204B-09C5-2A42-8720-72A12EE0A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70104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CACAA0A2-A475-5844-9A6F-2B126FA54E7F}"/>
              </a:ext>
            </a:extLst>
          </p:cNvPr>
          <p:cNvSpPr txBox="1">
            <a:spLocks noChangeArrowheads="1"/>
          </p:cNvSpPr>
          <p:nvPr/>
        </p:nvSpPr>
        <p:spPr bwMode="auto">
          <a:xfrm>
            <a:off x="533400" y="3048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Complementarity of Niche Dimensions, page 276</a:t>
            </a:r>
          </a:p>
        </p:txBody>
      </p:sp>
      <p:pic>
        <p:nvPicPr>
          <p:cNvPr id="64515" name="Picture 4">
            <a:extLst>
              <a:ext uri="{FF2B5EF4-FFF2-40B4-BE49-F238E27FC236}">
                <a16:creationId xmlns:a16="http://schemas.microsoft.com/office/drawing/2014/main" id="{EC86962B-D76E-A642-8AE5-C146BD6CD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936" y="76200"/>
            <a:ext cx="1911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5">
            <a:extLst>
              <a:ext uri="{FF2B5EF4-FFF2-40B4-BE49-F238E27FC236}">
                <a16:creationId xmlns:a16="http://schemas.microsoft.com/office/drawing/2014/main" id="{AC4D2478-4B4F-7E43-B12F-EBE5F09F5810}"/>
              </a:ext>
            </a:extLst>
          </p:cNvPr>
          <p:cNvSpPr txBox="1">
            <a:spLocks noChangeArrowheads="1"/>
          </p:cNvSpPr>
          <p:nvPr/>
        </p:nvSpPr>
        <p:spPr bwMode="auto">
          <a:xfrm>
            <a:off x="7086600" y="29718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dirty="0"/>
              <a:t>Thomas W. </a:t>
            </a:r>
            <a:r>
              <a:rPr lang="en-US" altLang="en-US" sz="1600" dirty="0" err="1"/>
              <a:t>Schoener</a:t>
            </a:r>
            <a:endParaRPr lang="en-US" altLang="en-US" sz="2000" dirty="0"/>
          </a:p>
        </p:txBody>
      </p:sp>
      <p:pic>
        <p:nvPicPr>
          <p:cNvPr id="64517" name="Picture 6">
            <a:extLst>
              <a:ext uri="{FF2B5EF4-FFF2-40B4-BE49-F238E27FC236}">
                <a16:creationId xmlns:a16="http://schemas.microsoft.com/office/drawing/2014/main" id="{DD145288-070F-0546-AD93-7457A5E0E4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838200"/>
            <a:ext cx="27003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7">
            <a:extLst>
              <a:ext uri="{FF2B5EF4-FFF2-40B4-BE49-F238E27FC236}">
                <a16:creationId xmlns:a16="http://schemas.microsoft.com/office/drawing/2014/main" id="{E4EB2E07-3C72-354A-BE90-191876D19451}"/>
              </a:ext>
            </a:extLst>
          </p:cNvPr>
          <p:cNvSpPr txBox="1">
            <a:spLocks noChangeArrowheads="1"/>
          </p:cNvSpPr>
          <p:nvPr/>
        </p:nvSpPr>
        <p:spPr bwMode="auto">
          <a:xfrm>
            <a:off x="6019800" y="1828800"/>
            <a:ext cx="9605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i="1" dirty="0"/>
              <a:t>Anolis</a:t>
            </a:r>
          </a:p>
          <a:p>
            <a:pPr>
              <a:spcBef>
                <a:spcPct val="0"/>
              </a:spcBef>
              <a:buFontTx/>
              <a:buNone/>
            </a:pPr>
            <a:r>
              <a:rPr lang="en-US" altLang="en-US" sz="1800" b="1" dirty="0"/>
              <a:t>Species </a:t>
            </a:r>
          </a:p>
          <a:p>
            <a:pPr>
              <a:spcBef>
                <a:spcPct val="0"/>
              </a:spcBef>
              <a:buFontTx/>
              <a:buNone/>
            </a:pPr>
            <a:r>
              <a:rPr lang="en-US" altLang="en-US" sz="1800" b="1" dirty="0"/>
              <a:t>Pairs</a:t>
            </a:r>
            <a:endParaRPr lang="en-US" altLang="en-US" sz="2400" dirty="0"/>
          </a:p>
        </p:txBody>
      </p:sp>
      <p:pic>
        <p:nvPicPr>
          <p:cNvPr id="64519" name="Picture 10" descr="AnolisFlipped.GIF">
            <a:extLst>
              <a:ext uri="{FF2B5EF4-FFF2-40B4-BE49-F238E27FC236}">
                <a16:creationId xmlns:a16="http://schemas.microsoft.com/office/drawing/2014/main" id="{B172116F-56C3-1D4D-8B67-892C605FC4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2200" y="301752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PeriodicTable ofElements.jpg">
            <a:extLst>
              <a:ext uri="{FF2B5EF4-FFF2-40B4-BE49-F238E27FC236}">
                <a16:creationId xmlns:a16="http://schemas.microsoft.com/office/drawing/2014/main" id="{FD9C404E-0E2E-AF4D-9C24-A05B753467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8305800"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a:extLst>
              <a:ext uri="{FF2B5EF4-FFF2-40B4-BE49-F238E27FC236}">
                <a16:creationId xmlns:a16="http://schemas.microsoft.com/office/drawing/2014/main" id="{9A3623CB-CB58-6145-BBDF-E5FE12388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76200"/>
            <a:ext cx="65944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1">
            <a:extLst>
              <a:ext uri="{FF2B5EF4-FFF2-40B4-BE49-F238E27FC236}">
                <a16:creationId xmlns:a16="http://schemas.microsoft.com/office/drawing/2014/main" id="{7975BAB0-0FC1-7C46-9604-AB1CA8D3B837}"/>
              </a:ext>
            </a:extLst>
          </p:cNvPr>
          <p:cNvSpPr txBox="1">
            <a:spLocks noChangeArrowheads="1"/>
          </p:cNvSpPr>
          <p:nvPr/>
        </p:nvSpPr>
        <p:spPr bwMode="auto">
          <a:xfrm>
            <a:off x="3063875" y="6248400"/>
            <a:ext cx="356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Periodic table of niches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a:extLst>
              <a:ext uri="{FF2B5EF4-FFF2-40B4-BE49-F238E27FC236}">
                <a16:creationId xmlns:a16="http://schemas.microsoft.com/office/drawing/2014/main" id="{24E6CBE3-46A1-604E-AEDB-FEDFEAD8A4DB}"/>
              </a:ext>
            </a:extLst>
          </p:cNvPr>
          <p:cNvSpPr txBox="1">
            <a:spLocks noChangeArrowheads="1"/>
          </p:cNvSpPr>
          <p:nvPr/>
        </p:nvSpPr>
        <p:spPr bwMode="auto">
          <a:xfrm>
            <a:off x="457200" y="0"/>
            <a:ext cx="91440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endParaRPr lang="en-US" altLang="en-US" sz="2400"/>
          </a:p>
          <a:p>
            <a:pPr>
              <a:lnSpc>
                <a:spcPct val="110000"/>
              </a:lnSpc>
              <a:spcBef>
                <a:spcPct val="0"/>
              </a:spcBef>
              <a:buFontTx/>
              <a:buNone/>
            </a:pPr>
            <a:r>
              <a:rPr lang="en-US" altLang="en-US" sz="2400"/>
              <a:t>Resource matrices of utilization coefficients</a:t>
            </a:r>
          </a:p>
          <a:p>
            <a:pPr>
              <a:lnSpc>
                <a:spcPct val="110000"/>
              </a:lnSpc>
              <a:spcBef>
                <a:spcPct val="0"/>
              </a:spcBef>
              <a:buFontTx/>
              <a:buNone/>
            </a:pPr>
            <a:endParaRPr lang="en-US" altLang="en-US" sz="2400"/>
          </a:p>
          <a:p>
            <a:pPr>
              <a:lnSpc>
                <a:spcPct val="110000"/>
              </a:lnSpc>
              <a:spcBef>
                <a:spcPct val="0"/>
              </a:spcBef>
              <a:buFontTx/>
              <a:buNone/>
            </a:pPr>
            <a:r>
              <a:rPr lang="en-US" altLang="en-US" sz="2400"/>
              <a:t>Niche dynamics</a:t>
            </a:r>
          </a:p>
          <a:p>
            <a:pPr>
              <a:lnSpc>
                <a:spcPct val="110000"/>
              </a:lnSpc>
              <a:spcBef>
                <a:spcPct val="0"/>
              </a:spcBef>
              <a:buFontTx/>
              <a:buNone/>
            </a:pPr>
            <a:endParaRPr lang="en-US" altLang="en-US" sz="2400"/>
          </a:p>
          <a:p>
            <a:pPr>
              <a:lnSpc>
                <a:spcPct val="110000"/>
              </a:lnSpc>
              <a:spcBef>
                <a:spcPct val="0"/>
              </a:spcBef>
              <a:buFontTx/>
              <a:buNone/>
            </a:pPr>
            <a:r>
              <a:rPr lang="en-US" altLang="en-US" sz="2400"/>
              <a:t>Niche dimensionality and diffuse competition</a:t>
            </a:r>
          </a:p>
          <a:p>
            <a:pPr>
              <a:lnSpc>
                <a:spcPct val="110000"/>
              </a:lnSpc>
              <a:spcBef>
                <a:spcPct val="0"/>
              </a:spcBef>
              <a:buFontTx/>
              <a:buNone/>
            </a:pPr>
            <a:endParaRPr lang="en-US" altLang="en-US" sz="2400"/>
          </a:p>
          <a:p>
            <a:pPr>
              <a:lnSpc>
                <a:spcPct val="110000"/>
              </a:lnSpc>
              <a:spcBef>
                <a:spcPct val="0"/>
              </a:spcBef>
              <a:buFontTx/>
              <a:buNone/>
            </a:pPr>
            <a:r>
              <a:rPr lang="en-US" altLang="en-US" sz="2400"/>
              <a:t>Complementarity of niche dimensions</a:t>
            </a:r>
          </a:p>
          <a:p>
            <a:pPr>
              <a:lnSpc>
                <a:spcPct val="110000"/>
              </a:lnSpc>
              <a:spcBef>
                <a:spcPct val="0"/>
              </a:spcBef>
              <a:buFontTx/>
              <a:buNone/>
            </a:pPr>
            <a:endParaRPr lang="en-US" altLang="en-US" sz="2400"/>
          </a:p>
          <a:p>
            <a:pPr>
              <a:lnSpc>
                <a:spcPct val="110000"/>
              </a:lnSpc>
              <a:spcBef>
                <a:spcPct val="0"/>
              </a:spcBef>
              <a:buFontTx/>
              <a:buNone/>
            </a:pPr>
            <a:r>
              <a:rPr lang="en-US" altLang="en-US" sz="2400"/>
              <a:t>Niche Breadth: Specialization versus generalization.</a:t>
            </a:r>
          </a:p>
          <a:p>
            <a:pPr>
              <a:lnSpc>
                <a:spcPct val="110000"/>
              </a:lnSpc>
              <a:spcBef>
                <a:spcPct val="0"/>
              </a:spcBef>
              <a:buFontTx/>
              <a:buNone/>
            </a:pPr>
            <a:r>
              <a:rPr lang="en-US" altLang="en-US" sz="2400"/>
              <a:t>	Similar resources favor specialists, </a:t>
            </a:r>
          </a:p>
          <a:p>
            <a:pPr>
              <a:lnSpc>
                <a:spcPct val="110000"/>
              </a:lnSpc>
              <a:spcBef>
                <a:spcPct val="0"/>
              </a:spcBef>
              <a:buFontTx/>
              <a:buNone/>
            </a:pPr>
            <a:r>
              <a:rPr lang="en-US" altLang="en-US" sz="2400"/>
              <a:t>	Different resources favor generalists</a:t>
            </a:r>
          </a:p>
          <a:p>
            <a:pPr>
              <a:lnSpc>
                <a:spcPct val="110000"/>
              </a:lnSpc>
              <a:spcBef>
                <a:spcPct val="0"/>
              </a:spcBef>
              <a:buFontTx/>
              <a:buNone/>
            </a:pPr>
            <a:endParaRPr lang="en-US" altLang="en-US" sz="2400"/>
          </a:p>
          <a:p>
            <a:pPr>
              <a:lnSpc>
                <a:spcPct val="110000"/>
              </a:lnSpc>
              <a:spcBef>
                <a:spcPct val="0"/>
              </a:spcBef>
              <a:buFontTx/>
              <a:buNone/>
            </a:pPr>
            <a:r>
              <a:rPr lang="en-US" altLang="en-US" sz="2400"/>
              <a:t>Periodic table of lizard niches (many dimensions)</a:t>
            </a:r>
          </a:p>
          <a:p>
            <a:pPr>
              <a:lnSpc>
                <a:spcPct val="110000"/>
              </a:lnSpc>
              <a:spcBef>
                <a:spcPct val="0"/>
              </a:spcBef>
              <a:buFontTx/>
              <a:buNone/>
            </a:pPr>
            <a:r>
              <a:rPr lang="en-US" altLang="en-US" sz="2400"/>
              <a:t>Thermoregulatory axis: thermoconformers —&gt; thermoregulators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5D7F0B-121E-FF48-B9D7-8B38DC11879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69682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1">
            <a:extLst>
              <a:ext uri="{FF2B5EF4-FFF2-40B4-BE49-F238E27FC236}">
                <a16:creationId xmlns:a16="http://schemas.microsoft.com/office/drawing/2014/main" id="{4724C076-DDF6-3F4B-881B-BCB4989341FD}"/>
              </a:ext>
            </a:extLst>
          </p:cNvPr>
          <p:cNvSpPr txBox="1">
            <a:spLocks noChangeArrowheads="1"/>
          </p:cNvSpPr>
          <p:nvPr/>
        </p:nvSpPr>
        <p:spPr bwMode="auto">
          <a:xfrm>
            <a:off x="454025" y="6134100"/>
            <a:ext cx="7459663" cy="5238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400" b="1" dirty="0">
                <a:latin typeface="+mj-lt"/>
              </a:rPr>
              <a:t>1993. Chapter 9 (pp. 121-154) in E. D. </a:t>
            </a:r>
            <a:r>
              <a:rPr lang="en-US" sz="1400" b="1" dirty="0" err="1">
                <a:latin typeface="+mj-lt"/>
              </a:rPr>
              <a:t>Valakos</a:t>
            </a:r>
            <a:r>
              <a:rPr lang="en-US" sz="1400" b="1" dirty="0">
                <a:latin typeface="+mj-lt"/>
              </a:rPr>
              <a:t>, W. Bohme, V. Perez-</a:t>
            </a:r>
            <a:r>
              <a:rPr lang="en-US" sz="1400" b="1" dirty="0" err="1">
                <a:latin typeface="+mj-lt"/>
              </a:rPr>
              <a:t>Mellado</a:t>
            </a:r>
            <a:r>
              <a:rPr lang="en-US" sz="1400" b="1" dirty="0">
                <a:latin typeface="+mj-lt"/>
              </a:rPr>
              <a:t>, and P. </a:t>
            </a:r>
            <a:r>
              <a:rPr lang="en-US" sz="1400" b="1" dirty="0" err="1">
                <a:latin typeface="+mj-lt"/>
              </a:rPr>
              <a:t>Maragou</a:t>
            </a:r>
            <a:r>
              <a:rPr lang="en-US" sz="1400" b="1" dirty="0">
                <a:latin typeface="+mj-lt"/>
              </a:rPr>
              <a:t> (eds.) </a:t>
            </a:r>
            <a:r>
              <a:rPr lang="en-US" sz="1400" b="1" i="1" dirty="0">
                <a:latin typeface="+mj-lt"/>
              </a:rPr>
              <a:t> </a:t>
            </a:r>
          </a:p>
          <a:p>
            <a:pPr eaLnBrk="1" hangingPunct="1">
              <a:defRPr/>
            </a:pPr>
            <a:r>
              <a:rPr lang="en-US" sz="1400" b="1" i="1" dirty="0" err="1">
                <a:latin typeface="+mj-lt"/>
              </a:rPr>
              <a:t>Lacertids</a:t>
            </a:r>
            <a:r>
              <a:rPr lang="en-US" sz="1400" b="1" i="1" dirty="0">
                <a:latin typeface="+mj-lt"/>
              </a:rPr>
              <a:t> of the Mediterranean Basin</a:t>
            </a:r>
            <a:r>
              <a:rPr lang="en-US" sz="1400" b="1" dirty="0">
                <a:latin typeface="+mj-lt"/>
              </a:rPr>
              <a:t>.  Hellenic Zoological Society. University of Athens, Greece. </a:t>
            </a:r>
          </a:p>
        </p:txBody>
      </p:sp>
      <p:sp>
        <p:nvSpPr>
          <p:cNvPr id="31746" name="Rectangle 1">
            <a:extLst>
              <a:ext uri="{FF2B5EF4-FFF2-40B4-BE49-F238E27FC236}">
                <a16:creationId xmlns:a16="http://schemas.microsoft.com/office/drawing/2014/main" id="{DD12EBB8-FB8C-C847-903D-72C50CABD7BB}"/>
              </a:ext>
            </a:extLst>
          </p:cNvPr>
          <p:cNvSpPr>
            <a:spLocks noChangeArrowheads="1"/>
          </p:cNvSpPr>
          <p:nvPr/>
        </p:nvSpPr>
        <p:spPr bwMode="auto">
          <a:xfrm>
            <a:off x="2286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t> 							   </a:t>
            </a:r>
            <a:endParaRPr lang="en-US" altLang="en-US" sz="1800"/>
          </a:p>
        </p:txBody>
      </p:sp>
      <p:sp>
        <p:nvSpPr>
          <p:cNvPr id="31747" name="Rectangle 2">
            <a:extLst>
              <a:ext uri="{FF2B5EF4-FFF2-40B4-BE49-F238E27FC236}">
                <a16:creationId xmlns:a16="http://schemas.microsoft.com/office/drawing/2014/main" id="{230D5C8C-0514-9341-88F0-B52AE77660B7}"/>
              </a:ext>
            </a:extLst>
          </p:cNvPr>
          <p:cNvSpPr>
            <a:spLocks noChangeArrowheads="1"/>
          </p:cNvSpPr>
          <p:nvPr/>
        </p:nvSpPr>
        <p:spPr bwMode="auto">
          <a:xfrm>
            <a:off x="65088" y="206375"/>
            <a:ext cx="84328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latin typeface="Times" pitchFamily="2" charset="0"/>
              </a:rPr>
              <a:t>Many Dimensions of the Lizard Niche</a:t>
            </a:r>
            <a:br>
              <a:rPr lang="en-US" altLang="en-US" sz="2800" b="1" dirty="0">
                <a:latin typeface="Times" pitchFamily="2" charset="0"/>
              </a:rPr>
            </a:br>
            <a:br>
              <a:rPr lang="en-US" altLang="en-US" sz="2800" b="1" dirty="0">
                <a:latin typeface="Times" pitchFamily="2" charset="0"/>
              </a:rPr>
            </a:br>
            <a:r>
              <a:rPr lang="en-US" altLang="en-US" sz="1800" b="1" dirty="0">
                <a:latin typeface="Times" pitchFamily="2" charset="0"/>
              </a:rPr>
              <a:t>1. Spatial Niche</a:t>
            </a:r>
            <a:br>
              <a:rPr lang="en-US" altLang="en-US" sz="1800" b="1" dirty="0"/>
            </a:br>
            <a:r>
              <a:rPr lang="en-US" altLang="en-US" sz="1800" b="1" dirty="0"/>
              <a:t>	</a:t>
            </a:r>
            <a:r>
              <a:rPr lang="en-US" altLang="en-US" sz="1800" dirty="0">
                <a:latin typeface="Times" pitchFamily="2" charset="0"/>
              </a:rPr>
              <a:t>Habitat</a:t>
            </a:r>
            <a:br>
              <a:rPr lang="en-US" altLang="en-US" sz="1800" dirty="0">
                <a:latin typeface="Times" pitchFamily="2" charset="0"/>
              </a:rPr>
            </a:br>
            <a:r>
              <a:rPr lang="en-US" altLang="en-US" sz="1800" dirty="0">
                <a:latin typeface="Times" pitchFamily="2" charset="0"/>
              </a:rPr>
              <a:t>	      deserts, shrubby habitats, forests, grasslands, etc.</a:t>
            </a:r>
            <a:br>
              <a:rPr lang="en-US" altLang="en-US" sz="1800" dirty="0">
                <a:latin typeface="Times" pitchFamily="2" charset="0"/>
              </a:rPr>
            </a:br>
            <a:r>
              <a:rPr lang="en-US" altLang="en-US" sz="1800" dirty="0">
                <a:latin typeface="Times" pitchFamily="2" charset="0"/>
              </a:rPr>
              <a:t>	      </a:t>
            </a:r>
            <a:r>
              <a:rPr lang="en-US" altLang="en-US" sz="1800" dirty="0" err="1">
                <a:latin typeface="Times" pitchFamily="2" charset="0"/>
              </a:rPr>
              <a:t>sandridges</a:t>
            </a:r>
            <a:br>
              <a:rPr lang="en-US" altLang="en-US" sz="1800" dirty="0">
                <a:latin typeface="Times" pitchFamily="2" charset="0"/>
              </a:rPr>
            </a:br>
            <a:r>
              <a:rPr lang="en-US" altLang="en-US" sz="1800" dirty="0">
                <a:latin typeface="Times" pitchFamily="2" charset="0"/>
              </a:rPr>
              <a:t>	      sandplains</a:t>
            </a:r>
            <a:br>
              <a:rPr lang="en-US" altLang="en-US" sz="1800" dirty="0">
                <a:latin typeface="Times" pitchFamily="2" charset="0"/>
              </a:rPr>
            </a:br>
            <a:r>
              <a:rPr lang="en-US" altLang="en-US" sz="1800" dirty="0">
                <a:latin typeface="Times" pitchFamily="2" charset="0"/>
              </a:rPr>
              <a:t>	      rocky outcrops</a:t>
            </a:r>
            <a:br>
              <a:rPr lang="en-US" altLang="en-US" sz="1800" dirty="0">
                <a:latin typeface="Times" pitchFamily="2" charset="0"/>
              </a:rPr>
            </a:br>
            <a:br>
              <a:rPr lang="en-US" altLang="en-US" sz="1800" dirty="0">
                <a:latin typeface="Times" pitchFamily="2" charset="0"/>
              </a:rPr>
            </a:br>
            <a:r>
              <a:rPr lang="en-US" altLang="en-US" sz="1800" dirty="0">
                <a:latin typeface="Times" pitchFamily="2" charset="0"/>
              </a:rPr>
              <a:t>	Microhabitat</a:t>
            </a:r>
            <a:br>
              <a:rPr lang="en-US" altLang="en-US" sz="1800" dirty="0">
                <a:latin typeface="Times" pitchFamily="2" charset="0"/>
              </a:rPr>
            </a:br>
            <a:r>
              <a:rPr lang="en-US" altLang="en-US" sz="1800" dirty="0">
                <a:latin typeface="Times" pitchFamily="2" charset="0"/>
              </a:rPr>
              <a:t>	      arboreal —&gt; terrestrial</a:t>
            </a:r>
            <a:br>
              <a:rPr lang="en-US" altLang="en-US" sz="1800" dirty="0">
                <a:latin typeface="Times" pitchFamily="2" charset="0"/>
              </a:rPr>
            </a:br>
            <a:r>
              <a:rPr lang="en-US" altLang="en-US" sz="1800" dirty="0">
                <a:latin typeface="Times" pitchFamily="2" charset="0"/>
              </a:rPr>
              <a:t>	      open versus vegetation</a:t>
            </a:r>
            <a:br>
              <a:rPr lang="en-US" altLang="en-US" sz="1800" dirty="0">
                <a:latin typeface="Times" pitchFamily="2" charset="0"/>
              </a:rPr>
            </a:br>
            <a:r>
              <a:rPr lang="en-US" altLang="en-US" sz="1800" dirty="0">
                <a:latin typeface="Times" pitchFamily="2" charset="0"/>
              </a:rPr>
              <a:t>	      fossoriality (subterranean, </a:t>
            </a:r>
            <a:r>
              <a:rPr lang="en-US" altLang="en-US" sz="1800" b="1" dirty="0">
                <a:latin typeface="Times" pitchFamily="2" charset="0"/>
              </a:rPr>
              <a:t>reduced limbs</a:t>
            </a:r>
            <a:r>
              <a:rPr lang="en-US" altLang="en-US" sz="1800" dirty="0">
                <a:latin typeface="Times" pitchFamily="2" charset="0"/>
              </a:rPr>
              <a:t>)		</a:t>
            </a:r>
            <a:br>
              <a:rPr lang="en-US" altLang="en-US" sz="1800" dirty="0">
                <a:latin typeface="Times" pitchFamily="2" charset="0"/>
              </a:rPr>
            </a:br>
            <a:r>
              <a:rPr lang="en-US" altLang="en-US" sz="1800" dirty="0">
                <a:latin typeface="Times" pitchFamily="2" charset="0"/>
              </a:rPr>
              <a:t>	      aquatic</a:t>
            </a:r>
            <a:br>
              <a:rPr lang="en-US" altLang="en-US" sz="1800" dirty="0">
                <a:latin typeface="Times" pitchFamily="2" charset="0"/>
              </a:rPr>
            </a:br>
            <a:r>
              <a:rPr lang="en-US" altLang="en-US" sz="1800" dirty="0">
                <a:latin typeface="Times" pitchFamily="2" charset="0"/>
              </a:rPr>
              <a:t>	      diurnal, nocturnal retreats</a:t>
            </a:r>
            <a:br>
              <a:rPr lang="en-US" altLang="en-US" sz="1800" dirty="0">
                <a:latin typeface="Times" pitchFamily="2" charset="0"/>
              </a:rPr>
            </a:br>
            <a:br>
              <a:rPr lang="en-US" altLang="en-US" sz="1800" b="1" dirty="0">
                <a:latin typeface="Times" pitchFamily="2" charset="0"/>
              </a:rPr>
            </a:br>
            <a:r>
              <a:rPr lang="en-US" altLang="en-US" sz="1800" b="1" dirty="0">
                <a:latin typeface="Times" pitchFamily="2" charset="0"/>
              </a:rPr>
              <a:t>	Anatomical Correlates -- Convergent Evolution</a:t>
            </a:r>
            <a:br>
              <a:rPr lang="en-US" altLang="en-US" sz="1800" b="1" dirty="0">
                <a:latin typeface="Times" pitchFamily="2" charset="0"/>
              </a:rPr>
            </a:br>
            <a:r>
              <a:rPr lang="en-US" altLang="en-US" sz="1800" b="1" dirty="0">
                <a:latin typeface="Times" pitchFamily="2" charset="0"/>
              </a:rPr>
              <a:t>	      size, head proportions, leg lengths, tail length,</a:t>
            </a:r>
            <a:br>
              <a:rPr lang="en-US" altLang="en-US" sz="1800" b="1" dirty="0">
                <a:latin typeface="Times" pitchFamily="2" charset="0"/>
              </a:rPr>
            </a:br>
            <a:r>
              <a:rPr lang="en-US" altLang="en-US" sz="1800" b="1" dirty="0">
                <a:latin typeface="Times" pitchFamily="2" charset="0"/>
              </a:rPr>
              <a:t>	      toe lamellae, shovel snouts, prehensile tails</a:t>
            </a:r>
            <a:endParaRPr lang="en-US" altLang="en-US" sz="1800" dirty="0">
              <a:latin typeface="Times" pitchFamily="2" charset="0"/>
            </a:endParaRPr>
          </a:p>
        </p:txBody>
      </p:sp>
      <p:pic>
        <p:nvPicPr>
          <p:cNvPr id="31748" name="Picture 5" descr="Polychrus_acutirostris-3.gif">
            <a:extLst>
              <a:ext uri="{FF2B5EF4-FFF2-40B4-BE49-F238E27FC236}">
                <a16:creationId xmlns:a16="http://schemas.microsoft.com/office/drawing/2014/main" id="{15938F6F-0575-1646-80F1-F27DF37FB6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330994"/>
            <a:ext cx="537686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Chameleo.gif">
            <a:extLst>
              <a:ext uri="{FF2B5EF4-FFF2-40B4-BE49-F238E27FC236}">
                <a16:creationId xmlns:a16="http://schemas.microsoft.com/office/drawing/2014/main" id="{B127DC3E-B400-B84D-B134-D64B87B53E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8081" y="3262084"/>
            <a:ext cx="4135438"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descr="Africa.gif">
            <a:extLst>
              <a:ext uri="{FF2B5EF4-FFF2-40B4-BE49-F238E27FC236}">
                <a16:creationId xmlns:a16="http://schemas.microsoft.com/office/drawing/2014/main" id="{29118452-4D60-4944-B8E0-C519C0FADE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3200" y="3648075"/>
            <a:ext cx="13208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4">
            <a:extLst>
              <a:ext uri="{FF2B5EF4-FFF2-40B4-BE49-F238E27FC236}">
                <a16:creationId xmlns:a16="http://schemas.microsoft.com/office/drawing/2014/main" id="{8B835F6B-C375-5F4E-A379-12F6B52D7BCA}"/>
              </a:ext>
            </a:extLst>
          </p:cNvPr>
          <p:cNvSpPr>
            <a:spLocks noChangeArrowheads="1"/>
          </p:cNvSpPr>
          <p:nvPr/>
        </p:nvSpPr>
        <p:spPr bwMode="auto">
          <a:xfrm>
            <a:off x="5859463" y="4953000"/>
            <a:ext cx="1989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dirty="0" err="1">
                <a:latin typeface="Times New Roman" pitchFamily="2" charset="0"/>
              </a:rPr>
              <a:t>Chamaeleo</a:t>
            </a:r>
            <a:r>
              <a:rPr lang="en-US" altLang="en-US" sz="1800" i="1" dirty="0">
                <a:latin typeface="Times New Roman" pitchFamily="2" charset="0"/>
              </a:rPr>
              <a:t> </a:t>
            </a:r>
            <a:r>
              <a:rPr lang="en-US" altLang="en-US" sz="1800" i="1" dirty="0" err="1">
                <a:latin typeface="Times New Roman" pitchFamily="2" charset="0"/>
              </a:rPr>
              <a:t>dilepis</a:t>
            </a:r>
            <a:endParaRPr lang="en-US" altLang="en-US" sz="1800" i="1" dirty="0">
              <a:latin typeface="Times New Roman" pitchFamily="2" charset="0"/>
            </a:endParaRPr>
          </a:p>
        </p:txBody>
      </p:sp>
      <p:sp>
        <p:nvSpPr>
          <p:cNvPr id="31752" name="TextBox 9">
            <a:extLst>
              <a:ext uri="{FF2B5EF4-FFF2-40B4-BE49-F238E27FC236}">
                <a16:creationId xmlns:a16="http://schemas.microsoft.com/office/drawing/2014/main" id="{B626BB04-E460-804F-A35E-62BB9BB06F49}"/>
              </a:ext>
            </a:extLst>
          </p:cNvPr>
          <p:cNvSpPr txBox="1">
            <a:spLocks noChangeArrowheads="1"/>
          </p:cNvSpPr>
          <p:nvPr/>
        </p:nvSpPr>
        <p:spPr bwMode="auto">
          <a:xfrm rot="20340000">
            <a:off x="5676140" y="1466391"/>
            <a:ext cx="2363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dirty="0" err="1">
                <a:latin typeface="Times New Roman" pitchFamily="2" charset="0"/>
              </a:rPr>
              <a:t>Polychrus</a:t>
            </a:r>
            <a:r>
              <a:rPr lang="en-US" altLang="en-US" sz="1800" i="1" dirty="0">
                <a:latin typeface="Times New Roman" pitchFamily="2" charset="0"/>
              </a:rPr>
              <a:t> </a:t>
            </a:r>
            <a:r>
              <a:rPr lang="en-US" altLang="en-US" sz="1800" i="1" dirty="0" err="1">
                <a:latin typeface="Times New Roman" pitchFamily="2" charset="0"/>
              </a:rPr>
              <a:t>acutirostrus</a:t>
            </a:r>
            <a:endParaRPr lang="en-US" altLang="en-US" sz="1800" i="1" dirty="0">
              <a:latin typeface="Times New Roman" pitchFamily="2" charset="0"/>
            </a:endParaRPr>
          </a:p>
          <a:p>
            <a:pPr eaLnBrk="1" hangingPunct="1">
              <a:spcBef>
                <a:spcPct val="0"/>
              </a:spcBef>
              <a:buFontTx/>
              <a:buNone/>
            </a:pPr>
            <a:endParaRPr lang="en-US" altLang="en-US" sz="1800" dirty="0"/>
          </a:p>
        </p:txBody>
      </p:sp>
      <p:pic>
        <p:nvPicPr>
          <p:cNvPr id="31753" name="Picture 9" descr="South_America.gif">
            <a:extLst>
              <a:ext uri="{FF2B5EF4-FFF2-40B4-BE49-F238E27FC236}">
                <a16:creationId xmlns:a16="http://schemas.microsoft.com/office/drawing/2014/main" id="{8A8D300C-D5BD-5B49-896E-803F427BA7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47000" y="1597025"/>
            <a:ext cx="12446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4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164819-A1EC-764D-B704-EF028498C8F2}"/>
              </a:ext>
            </a:extLst>
          </p:cNvPr>
          <p:cNvSpPr>
            <a:spLocks noGrp="1" noChangeArrowheads="1"/>
          </p:cNvSpPr>
          <p:nvPr>
            <p:ph type="title"/>
          </p:nvPr>
        </p:nvSpPr>
        <p:spPr>
          <a:xfrm>
            <a:off x="76200" y="0"/>
            <a:ext cx="9144000" cy="6858000"/>
          </a:xfrm>
          <a:solidFill>
            <a:srgbClr val="FFFFFF">
              <a:alpha val="50195"/>
            </a:srgbClr>
          </a:solidFill>
        </p:spPr>
        <p:txBody>
          <a:bodyPr/>
          <a:lstStyle/>
          <a:p>
            <a:pPr algn="l">
              <a:lnSpc>
                <a:spcPct val="120000"/>
              </a:lnSpc>
            </a:pPr>
            <a:r>
              <a:rPr lang="en-US" altLang="en-US" sz="2800" dirty="0">
                <a:solidFill>
                  <a:schemeClr val="tx1"/>
                </a:solidFill>
              </a:rPr>
              <a:t>	   	</a:t>
            </a:r>
            <a:br>
              <a:rPr lang="en-US" altLang="en-US" sz="2800" dirty="0">
                <a:solidFill>
                  <a:schemeClr val="tx1"/>
                </a:solidFill>
              </a:rPr>
            </a:br>
            <a:r>
              <a:rPr lang="en-US" altLang="en-US" sz="2800" dirty="0">
                <a:solidFill>
                  <a:schemeClr val="tx1"/>
                </a:solidFill>
              </a:rPr>
              <a:t>		</a:t>
            </a:r>
            <a:r>
              <a:rPr lang="en-US" altLang="en-US" sz="2800" b="1" dirty="0">
                <a:solidFill>
                  <a:schemeClr val="tx1"/>
                </a:solidFill>
              </a:rPr>
              <a:t>Four Possible Cases of Competition</a:t>
            </a:r>
            <a:br>
              <a:rPr lang="en-US" altLang="en-US" sz="2800" b="1" dirty="0">
                <a:solidFill>
                  <a:schemeClr val="tx1"/>
                </a:solidFill>
              </a:rPr>
            </a:br>
            <a:r>
              <a:rPr lang="en-US" altLang="en-US" sz="2800" b="1" dirty="0">
                <a:solidFill>
                  <a:schemeClr val="tx1"/>
                </a:solidFill>
              </a:rPr>
              <a:t>	                  Under the </a:t>
            </a:r>
            <a:r>
              <a:rPr lang="en-US" altLang="en-US" sz="2800" b="1" dirty="0" err="1">
                <a:solidFill>
                  <a:schemeClr val="tx1"/>
                </a:solidFill>
              </a:rPr>
              <a:t>Lotka</a:t>
            </a:r>
            <a:r>
              <a:rPr lang="en-US" altLang="en-US" sz="2800" b="1" dirty="0">
                <a:solidFill>
                  <a:schemeClr val="tx1"/>
                </a:solidFill>
              </a:rPr>
              <a:t>–Volterra </a:t>
            </a:r>
            <a:br>
              <a:rPr lang="en-US" altLang="en-US" sz="2800" b="1" dirty="0">
                <a:solidFill>
                  <a:schemeClr val="tx1"/>
                </a:solidFill>
              </a:rPr>
            </a:br>
            <a:r>
              <a:rPr lang="en-US" altLang="en-US" sz="2800" b="1" dirty="0">
                <a:solidFill>
                  <a:schemeClr val="tx1"/>
                </a:solidFill>
              </a:rPr>
              <a:t>                      	Competition Equations</a:t>
            </a:r>
            <a:br>
              <a:rPr lang="en-US" altLang="en-US" sz="2800" b="1" dirty="0">
                <a:solidFill>
                  <a:schemeClr val="tx1"/>
                </a:solidFill>
              </a:rPr>
            </a:br>
            <a:br>
              <a:rPr lang="en-US" altLang="en-US" sz="2800" b="1" dirty="0">
                <a:solidFill>
                  <a:schemeClr val="tx1"/>
                </a:solidFill>
              </a:rPr>
            </a:br>
            <a:r>
              <a:rPr lang="en-US" altLang="en-US" sz="2000" b="1" dirty="0">
                <a:solidFill>
                  <a:schemeClr val="tx1"/>
                </a:solidFill>
              </a:rPr>
              <a:t>_____________________________________________________________________</a:t>
            </a:r>
            <a:br>
              <a:rPr lang="en-US" altLang="en-US" sz="2000" b="1" dirty="0">
                <a:solidFill>
                  <a:schemeClr val="tx1"/>
                </a:solidFill>
              </a:rPr>
            </a:br>
            <a:r>
              <a:rPr lang="en-US" altLang="en-US" sz="2000" dirty="0">
                <a:solidFill>
                  <a:schemeClr val="tx1"/>
                </a:solidFill>
              </a:rPr>
              <a:t>		 	   </a:t>
            </a:r>
            <a:r>
              <a:rPr lang="en-US" altLang="en-US" sz="2000" b="1" dirty="0">
                <a:solidFill>
                  <a:schemeClr val="tx1"/>
                </a:solidFill>
              </a:rPr>
              <a:t>Species 1 can contain	     Species 1 cannot contain</a:t>
            </a:r>
            <a:br>
              <a:rPr lang="en-US" altLang="en-US" sz="2000" b="1" dirty="0">
                <a:solidFill>
                  <a:schemeClr val="tx1"/>
                </a:solidFill>
              </a:rPr>
            </a:br>
            <a:r>
              <a:rPr lang="en-US" altLang="en-US" sz="2000" b="1" dirty="0">
                <a:solidFill>
                  <a:schemeClr val="tx1"/>
                </a:solidFill>
              </a:rPr>
              <a:t>		 	   Species 2 </a:t>
            </a:r>
            <a:r>
              <a:rPr lang="en-US" altLang="en-US" sz="2000" dirty="0">
                <a:solidFill>
                  <a:schemeClr val="tx1"/>
                </a:solidFill>
              </a:rPr>
              <a:t>(</a:t>
            </a:r>
            <a:r>
              <a:rPr lang="en-US" altLang="en-US" sz="2000" i="1" dirty="0">
                <a:solidFill>
                  <a:schemeClr val="tx1"/>
                </a:solidFill>
              </a:rPr>
              <a:t>K</a:t>
            </a:r>
            <a:r>
              <a:rPr lang="en-US" altLang="en-US" sz="2000" baseline="-25000" dirty="0">
                <a:solidFill>
                  <a:schemeClr val="tx1"/>
                </a:solidFill>
              </a:rPr>
              <a:t>2</a:t>
            </a:r>
            <a:r>
              <a:rPr lang="en-US" altLang="en-US" sz="2000" dirty="0">
                <a:solidFill>
                  <a:schemeClr val="tx1"/>
                </a:solidFill>
              </a:rPr>
              <a:t>/</a:t>
            </a:r>
            <a:r>
              <a:rPr lang="en-US" altLang="en-US" sz="2000" dirty="0">
                <a:solidFill>
                  <a:schemeClr val="tx1"/>
                </a:solidFill>
                <a:latin typeface="Symbol" pitchFamily="2" charset="2"/>
              </a:rPr>
              <a:t>a</a:t>
            </a:r>
            <a:r>
              <a:rPr lang="en-US" altLang="en-US" sz="2000" baseline="-25000" dirty="0">
                <a:solidFill>
                  <a:schemeClr val="tx1"/>
                </a:solidFill>
              </a:rPr>
              <a:t>21</a:t>
            </a:r>
            <a:r>
              <a:rPr lang="en-US" altLang="en-US" sz="2000" dirty="0">
                <a:solidFill>
                  <a:schemeClr val="tx1"/>
                </a:solidFill>
              </a:rPr>
              <a:t> &lt; </a:t>
            </a:r>
            <a:r>
              <a:rPr lang="en-US" altLang="en-US" sz="2000" i="1" dirty="0">
                <a:solidFill>
                  <a:schemeClr val="tx1"/>
                </a:solidFill>
              </a:rPr>
              <a:t>K</a:t>
            </a:r>
            <a:r>
              <a:rPr lang="en-US" altLang="en-US" sz="2000" dirty="0">
                <a:solidFill>
                  <a:schemeClr val="tx1"/>
                </a:solidFill>
              </a:rPr>
              <a:t> </a:t>
            </a:r>
            <a:r>
              <a:rPr lang="en-US" altLang="en-US" sz="2000" baseline="-25000" dirty="0">
                <a:solidFill>
                  <a:schemeClr val="tx1"/>
                </a:solidFill>
              </a:rPr>
              <a:t>1</a:t>
            </a:r>
            <a:r>
              <a:rPr lang="en-US" altLang="en-US" sz="2000" dirty="0">
                <a:solidFill>
                  <a:schemeClr val="tx1"/>
                </a:solidFill>
              </a:rPr>
              <a:t>)	    </a:t>
            </a:r>
            <a:r>
              <a:rPr lang="en-US" altLang="en-US" sz="2000" b="1" dirty="0">
                <a:solidFill>
                  <a:schemeClr val="tx1"/>
                </a:solidFill>
              </a:rPr>
              <a:t>Species 2 </a:t>
            </a:r>
            <a:r>
              <a:rPr lang="en-US" altLang="en-US" sz="2000" dirty="0">
                <a:solidFill>
                  <a:schemeClr val="tx1"/>
                </a:solidFill>
              </a:rPr>
              <a:t>(</a:t>
            </a:r>
            <a:r>
              <a:rPr lang="en-US" altLang="en-US" sz="2000" i="1" dirty="0">
                <a:solidFill>
                  <a:schemeClr val="tx1"/>
                </a:solidFill>
              </a:rPr>
              <a:t>K</a:t>
            </a:r>
            <a:r>
              <a:rPr lang="en-US" altLang="en-US" sz="2000" baseline="-25000" dirty="0">
                <a:solidFill>
                  <a:schemeClr val="tx1"/>
                </a:solidFill>
              </a:rPr>
              <a:t>2</a:t>
            </a:r>
            <a:r>
              <a:rPr lang="en-US" altLang="en-US" sz="2000" dirty="0">
                <a:solidFill>
                  <a:schemeClr val="tx1"/>
                </a:solidFill>
              </a:rPr>
              <a:t>/</a:t>
            </a:r>
            <a:r>
              <a:rPr lang="en-US" altLang="en-US" sz="2000" dirty="0">
                <a:solidFill>
                  <a:schemeClr val="tx1"/>
                </a:solidFill>
                <a:latin typeface="Symbol" pitchFamily="2" charset="2"/>
              </a:rPr>
              <a:t>a</a:t>
            </a:r>
            <a:r>
              <a:rPr lang="en-US" altLang="en-US" sz="2000" baseline="-25000" dirty="0">
                <a:solidFill>
                  <a:schemeClr val="tx1"/>
                </a:solidFill>
              </a:rPr>
              <a:t>21</a:t>
            </a:r>
            <a:r>
              <a:rPr lang="en-US" altLang="en-US" sz="2000" dirty="0">
                <a:solidFill>
                  <a:schemeClr val="tx1"/>
                </a:solidFill>
              </a:rPr>
              <a:t> &gt; </a:t>
            </a:r>
            <a:r>
              <a:rPr lang="en-US" altLang="en-US" sz="2000" i="1" dirty="0">
                <a:solidFill>
                  <a:schemeClr val="tx1"/>
                </a:solidFill>
              </a:rPr>
              <a:t>K</a:t>
            </a:r>
            <a:r>
              <a:rPr lang="en-US" altLang="en-US" sz="2000" dirty="0">
                <a:solidFill>
                  <a:schemeClr val="tx1"/>
                </a:solidFill>
              </a:rPr>
              <a:t> </a:t>
            </a:r>
            <a:r>
              <a:rPr lang="en-US" altLang="en-US" sz="2000" baseline="-25000" dirty="0">
                <a:solidFill>
                  <a:schemeClr val="tx1"/>
                </a:solidFill>
              </a:rPr>
              <a:t>1</a:t>
            </a:r>
            <a:r>
              <a:rPr lang="en-US" altLang="en-US" sz="2000" dirty="0">
                <a:solidFill>
                  <a:schemeClr val="tx1"/>
                </a:solidFill>
              </a:rPr>
              <a:t>)	</a:t>
            </a:r>
            <a:br>
              <a:rPr lang="en-US" altLang="en-US" sz="2000" dirty="0">
                <a:solidFill>
                  <a:schemeClr val="tx1"/>
                </a:solidFill>
              </a:rPr>
            </a:br>
            <a:r>
              <a:rPr lang="en-US" altLang="en-US" sz="2000" b="1" dirty="0">
                <a:solidFill>
                  <a:schemeClr val="tx1"/>
                </a:solidFill>
              </a:rPr>
              <a:t>______________________________________________________________________     </a:t>
            </a:r>
            <a:br>
              <a:rPr lang="en-US" altLang="en-US" sz="2000" b="1" dirty="0">
                <a:solidFill>
                  <a:schemeClr val="tx1"/>
                </a:solidFill>
              </a:rPr>
            </a:br>
            <a:r>
              <a:rPr lang="en-US" altLang="en-US" sz="2000" b="1" dirty="0">
                <a:solidFill>
                  <a:schemeClr val="tx1"/>
                </a:solidFill>
              </a:rPr>
              <a:t>   Species 2 can contain</a:t>
            </a:r>
            <a:r>
              <a:rPr lang="en-US" altLang="en-US" sz="2000" dirty="0">
                <a:solidFill>
                  <a:schemeClr val="tx1"/>
                </a:solidFill>
              </a:rPr>
              <a:t>	   Case 3: Either species	    Case 2: Species 2</a:t>
            </a:r>
            <a:br>
              <a:rPr lang="en-US" altLang="en-US" sz="2000" dirty="0">
                <a:solidFill>
                  <a:schemeClr val="tx1"/>
                </a:solidFill>
              </a:rPr>
            </a:br>
            <a:r>
              <a:rPr lang="en-US" altLang="en-US" sz="2000" dirty="0">
                <a:solidFill>
                  <a:schemeClr val="tx1"/>
                </a:solidFill>
              </a:rPr>
              <a:t>   </a:t>
            </a:r>
            <a:r>
              <a:rPr lang="en-US" altLang="en-US" sz="2000" b="1" dirty="0">
                <a:solidFill>
                  <a:schemeClr val="tx1"/>
                </a:solidFill>
              </a:rPr>
              <a:t>Species 1 </a:t>
            </a:r>
            <a:r>
              <a:rPr lang="en-US" altLang="en-US" sz="2000" dirty="0">
                <a:solidFill>
                  <a:schemeClr val="tx1"/>
                </a:solidFill>
              </a:rPr>
              <a:t>(</a:t>
            </a:r>
            <a:r>
              <a:rPr lang="en-US" altLang="en-US" sz="2000" i="1" dirty="0">
                <a:solidFill>
                  <a:schemeClr val="tx1"/>
                </a:solidFill>
              </a:rPr>
              <a:t>K</a:t>
            </a:r>
            <a:r>
              <a:rPr lang="en-US" altLang="en-US" sz="2000" baseline="-25000" dirty="0">
                <a:solidFill>
                  <a:schemeClr val="tx1"/>
                </a:solidFill>
              </a:rPr>
              <a:t>1</a:t>
            </a:r>
            <a:r>
              <a:rPr lang="en-US" altLang="en-US" sz="2000" dirty="0">
                <a:solidFill>
                  <a:schemeClr val="tx1"/>
                </a:solidFill>
              </a:rPr>
              <a:t>/</a:t>
            </a:r>
            <a:r>
              <a:rPr lang="en-US" altLang="en-US" sz="2000" dirty="0">
                <a:solidFill>
                  <a:schemeClr val="tx1"/>
                </a:solidFill>
                <a:latin typeface="Symbol" pitchFamily="2" charset="2"/>
              </a:rPr>
              <a:t>a</a:t>
            </a:r>
            <a:r>
              <a:rPr lang="en-US" altLang="en-US" sz="2000" baseline="-25000" dirty="0">
                <a:solidFill>
                  <a:schemeClr val="tx1"/>
                </a:solidFill>
              </a:rPr>
              <a:t>12</a:t>
            </a:r>
            <a:r>
              <a:rPr lang="en-US" altLang="en-US" sz="2000" dirty="0">
                <a:solidFill>
                  <a:schemeClr val="tx1"/>
                </a:solidFill>
              </a:rPr>
              <a:t> &lt; </a:t>
            </a:r>
            <a:r>
              <a:rPr lang="en-US" altLang="en-US" sz="2000" i="1" dirty="0">
                <a:solidFill>
                  <a:schemeClr val="tx1"/>
                </a:solidFill>
              </a:rPr>
              <a:t>K</a:t>
            </a:r>
            <a:r>
              <a:rPr lang="en-US" altLang="en-US" sz="2000" baseline="-25000" dirty="0">
                <a:solidFill>
                  <a:schemeClr val="tx1"/>
                </a:solidFill>
              </a:rPr>
              <a:t>2</a:t>
            </a:r>
            <a:r>
              <a:rPr lang="en-US" altLang="en-US" sz="2000" dirty="0">
                <a:solidFill>
                  <a:schemeClr val="tx1"/>
                </a:solidFill>
              </a:rPr>
              <a:t>)	                can win		 	 always wins</a:t>
            </a:r>
            <a:br>
              <a:rPr lang="en-US" altLang="en-US" sz="2000" dirty="0">
                <a:solidFill>
                  <a:schemeClr val="tx1"/>
                </a:solidFill>
              </a:rPr>
            </a:br>
            <a:r>
              <a:rPr lang="en-US" altLang="en-US" sz="2000" b="1" dirty="0">
                <a:solidFill>
                  <a:schemeClr val="tx1"/>
                </a:solidFill>
              </a:rPr>
              <a:t>______________________________________________________________________     </a:t>
            </a:r>
            <a:br>
              <a:rPr lang="en-US" altLang="en-US" sz="2000" b="1" dirty="0">
                <a:solidFill>
                  <a:schemeClr val="tx1"/>
                </a:solidFill>
              </a:rPr>
            </a:br>
            <a:r>
              <a:rPr lang="en-US" altLang="en-US" sz="2000" b="1" dirty="0">
                <a:solidFill>
                  <a:schemeClr val="tx1"/>
                </a:solidFill>
              </a:rPr>
              <a:t>  Species 2 cannot contain  </a:t>
            </a:r>
            <a:r>
              <a:rPr lang="en-US" altLang="en-US" sz="2000" dirty="0">
                <a:solidFill>
                  <a:schemeClr val="tx1"/>
                </a:solidFill>
              </a:rPr>
              <a:t> Case 1:  Species 1	    Case 4: Neither</a:t>
            </a:r>
            <a:br>
              <a:rPr lang="en-US" altLang="en-US" sz="2000" dirty="0">
                <a:solidFill>
                  <a:schemeClr val="tx1"/>
                </a:solidFill>
              </a:rPr>
            </a:br>
            <a:r>
              <a:rPr lang="en-US" altLang="en-US" sz="2000" dirty="0">
                <a:solidFill>
                  <a:schemeClr val="tx1"/>
                </a:solidFill>
              </a:rPr>
              <a:t>  </a:t>
            </a:r>
            <a:r>
              <a:rPr lang="en-US" altLang="en-US" sz="2000" b="1" dirty="0">
                <a:solidFill>
                  <a:schemeClr val="tx1"/>
                </a:solidFill>
              </a:rPr>
              <a:t> Species 1 </a:t>
            </a:r>
            <a:r>
              <a:rPr lang="en-US" altLang="en-US" sz="2000" dirty="0">
                <a:solidFill>
                  <a:schemeClr val="tx1"/>
                </a:solidFill>
              </a:rPr>
              <a:t>(</a:t>
            </a:r>
            <a:r>
              <a:rPr lang="en-US" altLang="en-US" sz="2000" i="1" dirty="0">
                <a:solidFill>
                  <a:schemeClr val="tx1"/>
                </a:solidFill>
              </a:rPr>
              <a:t>K</a:t>
            </a:r>
            <a:r>
              <a:rPr lang="en-US" altLang="en-US" sz="2000" baseline="-25000" dirty="0">
                <a:solidFill>
                  <a:schemeClr val="tx1"/>
                </a:solidFill>
              </a:rPr>
              <a:t>1</a:t>
            </a:r>
            <a:r>
              <a:rPr lang="en-US" altLang="en-US" sz="2000" dirty="0">
                <a:solidFill>
                  <a:schemeClr val="tx1"/>
                </a:solidFill>
              </a:rPr>
              <a:t>/</a:t>
            </a:r>
            <a:r>
              <a:rPr lang="en-US" altLang="en-US" sz="2000" dirty="0">
                <a:solidFill>
                  <a:schemeClr val="tx1"/>
                </a:solidFill>
                <a:latin typeface="Symbol" pitchFamily="2" charset="2"/>
              </a:rPr>
              <a:t>a</a:t>
            </a:r>
            <a:r>
              <a:rPr lang="en-US" altLang="en-US" sz="2000" baseline="-25000" dirty="0">
                <a:solidFill>
                  <a:schemeClr val="tx1"/>
                </a:solidFill>
              </a:rPr>
              <a:t>12</a:t>
            </a:r>
            <a:r>
              <a:rPr lang="en-US" altLang="en-US" sz="2000" dirty="0">
                <a:solidFill>
                  <a:schemeClr val="tx1"/>
                </a:solidFill>
              </a:rPr>
              <a:t> &gt; </a:t>
            </a:r>
            <a:r>
              <a:rPr lang="en-US" altLang="en-US" sz="2000" i="1" dirty="0">
                <a:solidFill>
                  <a:schemeClr val="tx1"/>
                </a:solidFill>
              </a:rPr>
              <a:t>K</a:t>
            </a:r>
            <a:r>
              <a:rPr lang="en-US" altLang="en-US" sz="2000" baseline="-25000" dirty="0">
                <a:solidFill>
                  <a:schemeClr val="tx1"/>
                </a:solidFill>
              </a:rPr>
              <a:t>2</a:t>
            </a:r>
            <a:r>
              <a:rPr lang="en-US" altLang="en-US" sz="2000" dirty="0">
                <a:solidFill>
                  <a:schemeClr val="tx1"/>
                </a:solidFill>
              </a:rPr>
              <a:t>)	               always wins	              can contain the other;</a:t>
            </a:r>
            <a:br>
              <a:rPr lang="en-US" altLang="en-US" sz="2000" dirty="0">
                <a:solidFill>
                  <a:schemeClr val="tx1"/>
                </a:solidFill>
              </a:rPr>
            </a:br>
            <a:r>
              <a:rPr lang="en-US" altLang="en-US" sz="2000" dirty="0">
                <a:solidFill>
                  <a:schemeClr val="tx1"/>
                </a:solidFill>
              </a:rPr>
              <a:t>			 			              </a:t>
            </a:r>
            <a:r>
              <a:rPr lang="en-US" altLang="en-US" sz="2000" b="1" dirty="0">
                <a:solidFill>
                  <a:schemeClr val="tx1"/>
                </a:solidFill>
              </a:rPr>
              <a:t>stable coexistence</a:t>
            </a:r>
            <a:br>
              <a:rPr lang="en-US" altLang="en-US" sz="2000" b="1" dirty="0">
                <a:solidFill>
                  <a:schemeClr val="tx1"/>
                </a:solidFill>
              </a:rPr>
            </a:br>
            <a:r>
              <a:rPr lang="en-US" altLang="en-US" sz="2000" b="1" dirty="0">
                <a:solidFill>
                  <a:schemeClr val="tx1"/>
                </a:solidFill>
              </a:rPr>
              <a:t>______________________________________________________________________</a:t>
            </a:r>
            <a:endParaRPr lang="en-US" altLang="en-US" dirty="0"/>
          </a:p>
        </p:txBody>
      </p:sp>
      <p:pic>
        <p:nvPicPr>
          <p:cNvPr id="19458" name="Picture 3">
            <a:extLst>
              <a:ext uri="{FF2B5EF4-FFF2-40B4-BE49-F238E27FC236}">
                <a16:creationId xmlns:a16="http://schemas.microsoft.com/office/drawing/2014/main" id="{7CF65FDB-01E1-744A-A53A-8F7DB2AA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43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a:extLst>
              <a:ext uri="{FF2B5EF4-FFF2-40B4-BE49-F238E27FC236}">
                <a16:creationId xmlns:a16="http://schemas.microsoft.com/office/drawing/2014/main" id="{1A091588-E346-0949-AAF0-19B81FAA1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
            <a:ext cx="14954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5">
            <a:extLst>
              <a:ext uri="{FF2B5EF4-FFF2-40B4-BE49-F238E27FC236}">
                <a16:creationId xmlns:a16="http://schemas.microsoft.com/office/drawing/2014/main" id="{FD3931EE-235D-8842-A065-E4959D08F082}"/>
              </a:ext>
            </a:extLst>
          </p:cNvPr>
          <p:cNvSpPr txBox="1">
            <a:spLocks noChangeArrowheads="1"/>
          </p:cNvSpPr>
          <p:nvPr/>
        </p:nvSpPr>
        <p:spPr bwMode="auto">
          <a:xfrm>
            <a:off x="152400" y="23622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a:t> Alfred Lotka</a:t>
            </a:r>
            <a:endParaRPr lang="en-US" altLang="en-US" sz="2400"/>
          </a:p>
        </p:txBody>
      </p:sp>
      <p:sp>
        <p:nvSpPr>
          <p:cNvPr id="19461" name="Text Box 6">
            <a:extLst>
              <a:ext uri="{FF2B5EF4-FFF2-40B4-BE49-F238E27FC236}">
                <a16:creationId xmlns:a16="http://schemas.microsoft.com/office/drawing/2014/main" id="{A98FC60A-AC4C-914D-9953-5559B005882A}"/>
              </a:ext>
            </a:extLst>
          </p:cNvPr>
          <p:cNvSpPr txBox="1">
            <a:spLocks noChangeArrowheads="1"/>
          </p:cNvSpPr>
          <p:nvPr/>
        </p:nvSpPr>
        <p:spPr bwMode="auto">
          <a:xfrm>
            <a:off x="7543800" y="2111375"/>
            <a:ext cx="1409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Vito Volterra</a:t>
            </a:r>
            <a:endParaRPr lang="en-US" altLang="en-US" sz="2400"/>
          </a:p>
        </p:txBody>
      </p:sp>
      <p:cxnSp>
        <p:nvCxnSpPr>
          <p:cNvPr id="19462" name="Straight Connector 6">
            <a:extLst>
              <a:ext uri="{FF2B5EF4-FFF2-40B4-BE49-F238E27FC236}">
                <a16:creationId xmlns:a16="http://schemas.microsoft.com/office/drawing/2014/main" id="{2493B72B-7D1D-6142-8C5A-392642EF3DA3}"/>
              </a:ext>
            </a:extLst>
          </p:cNvPr>
          <p:cNvCxnSpPr>
            <a:cxnSpLocks noChangeShapeType="1"/>
          </p:cNvCxnSpPr>
          <p:nvPr/>
        </p:nvCxnSpPr>
        <p:spPr bwMode="auto">
          <a:xfrm>
            <a:off x="2971800" y="3048000"/>
            <a:ext cx="76200" cy="3657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463" name="Straight Connector 13">
            <a:extLst>
              <a:ext uri="{FF2B5EF4-FFF2-40B4-BE49-F238E27FC236}">
                <a16:creationId xmlns:a16="http://schemas.microsoft.com/office/drawing/2014/main" id="{9025A1D0-4ED5-FA4C-B264-7269FAECF3AF}"/>
              </a:ext>
            </a:extLst>
          </p:cNvPr>
          <p:cNvCxnSpPr>
            <a:cxnSpLocks noChangeShapeType="1"/>
          </p:cNvCxnSpPr>
          <p:nvPr/>
        </p:nvCxnSpPr>
        <p:spPr bwMode="auto">
          <a:xfrm>
            <a:off x="8915400" y="3048000"/>
            <a:ext cx="76200" cy="3657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464" name="Straight Connector 14">
            <a:extLst>
              <a:ext uri="{FF2B5EF4-FFF2-40B4-BE49-F238E27FC236}">
                <a16:creationId xmlns:a16="http://schemas.microsoft.com/office/drawing/2014/main" id="{439A26D1-E139-9042-82DC-61540CA268AD}"/>
              </a:ext>
            </a:extLst>
          </p:cNvPr>
          <p:cNvCxnSpPr>
            <a:cxnSpLocks noChangeShapeType="1"/>
          </p:cNvCxnSpPr>
          <p:nvPr/>
        </p:nvCxnSpPr>
        <p:spPr bwMode="auto">
          <a:xfrm>
            <a:off x="5715000" y="3048000"/>
            <a:ext cx="76200" cy="3657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465" name="Straight Connector 15">
            <a:extLst>
              <a:ext uri="{FF2B5EF4-FFF2-40B4-BE49-F238E27FC236}">
                <a16:creationId xmlns:a16="http://schemas.microsoft.com/office/drawing/2014/main" id="{EA51D21F-2869-014C-9F0D-A450FD27E791}"/>
              </a:ext>
            </a:extLst>
          </p:cNvPr>
          <p:cNvCxnSpPr>
            <a:cxnSpLocks noChangeShapeType="1"/>
          </p:cNvCxnSpPr>
          <p:nvPr/>
        </p:nvCxnSpPr>
        <p:spPr bwMode="auto">
          <a:xfrm>
            <a:off x="152400" y="3048000"/>
            <a:ext cx="76200" cy="3657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8C850E85-3309-9B45-8EBC-5F3620D9E5E1}"/>
              </a:ext>
            </a:extLst>
          </p:cNvPr>
          <p:cNvSpPr>
            <a:spLocks noGrp="1"/>
          </p:cNvSpPr>
          <p:nvPr>
            <p:ph type="title"/>
          </p:nvPr>
        </p:nvSpPr>
        <p:spPr>
          <a:xfrm>
            <a:off x="808038" y="176213"/>
            <a:ext cx="8077200" cy="4800600"/>
          </a:xfrm>
        </p:spPr>
        <p:txBody>
          <a:bodyPr/>
          <a:lstStyle/>
          <a:p>
            <a:pPr algn="l">
              <a:lnSpc>
                <a:spcPct val="130000"/>
              </a:lnSpc>
            </a:pPr>
            <a:br>
              <a:rPr lang="en-US" altLang="en-US" sz="1800" b="1">
                <a:latin typeface="Times New Roman" pitchFamily="2" charset="0"/>
                <a:ea typeface="ＭＳ Ｐゴシック" panose="020B0600070205080204" pitchFamily="34" charset="-128"/>
              </a:rPr>
            </a:br>
            <a:br>
              <a:rPr lang="en-US" altLang="en-US" sz="1800" b="1">
                <a:latin typeface="Times New Roman" pitchFamily="2" charset="0"/>
                <a:ea typeface="ＭＳ Ｐゴシック" panose="020B0600070205080204" pitchFamily="34" charset="-128"/>
              </a:rPr>
            </a:br>
            <a:br>
              <a:rPr lang="en-US" altLang="en-US" sz="1800" b="1">
                <a:latin typeface="Times New Roman" pitchFamily="2" charset="0"/>
                <a:ea typeface="ＭＳ Ｐゴシック" panose="020B0600070205080204" pitchFamily="34" charset="-128"/>
              </a:rPr>
            </a:br>
            <a:br>
              <a:rPr lang="en-US" altLang="en-US" sz="1800" b="1">
                <a:latin typeface="Times New Roman" pitchFamily="2" charset="0"/>
                <a:ea typeface="ＭＳ Ｐゴシック" panose="020B0600070205080204" pitchFamily="34" charset="-128"/>
              </a:rPr>
            </a:br>
            <a:br>
              <a:rPr lang="en-US" altLang="en-US" sz="1800" b="1">
                <a:latin typeface="Times New Roman" pitchFamily="2" charset="0"/>
                <a:ea typeface="ＭＳ Ｐゴシック" panose="020B0600070205080204" pitchFamily="34" charset="-128"/>
              </a:rPr>
            </a:br>
            <a:br>
              <a:rPr lang="en-US" altLang="en-US" sz="1800" b="1">
                <a:latin typeface="Times New Roman" pitchFamily="2" charset="0"/>
                <a:ea typeface="ＭＳ Ｐゴシック" panose="020B0600070205080204" pitchFamily="34" charset="-128"/>
              </a:rPr>
            </a:br>
            <a:r>
              <a:rPr lang="en-US" altLang="en-US" sz="2400" b="1">
                <a:ea typeface="ＭＳ Ｐゴシック" panose="020B0600070205080204" pitchFamily="34" charset="-128"/>
              </a:rPr>
              <a:t>Many Dimensions of the Lizard Niche (continued)</a:t>
            </a:r>
            <a:br>
              <a:rPr lang="en-US" altLang="en-US" sz="1800" b="1">
                <a:ea typeface="ＭＳ Ｐゴシック" panose="020B0600070205080204" pitchFamily="34" charset="-128"/>
              </a:rPr>
            </a:br>
            <a:br>
              <a:rPr lang="en-US" altLang="en-US" sz="1800" b="1">
                <a:ea typeface="ＭＳ Ｐゴシック" panose="020B0600070205080204" pitchFamily="34" charset="-128"/>
              </a:rPr>
            </a:br>
            <a:r>
              <a:rPr lang="en-US" altLang="en-US" sz="1800" b="1">
                <a:ea typeface="ＭＳ Ｐゴシック" panose="020B0600070205080204" pitchFamily="34" charset="-128"/>
              </a:rPr>
              <a:t>2. Temporal Niche</a:t>
            </a:r>
            <a:br>
              <a:rPr lang="en-US" altLang="en-US" sz="1800" b="1">
                <a:ea typeface="ＭＳ Ｐゴシック" panose="020B0600070205080204" pitchFamily="34" charset="-128"/>
              </a:rPr>
            </a:br>
            <a:r>
              <a:rPr lang="en-US" altLang="en-US" sz="1800">
                <a:ea typeface="ＭＳ Ｐゴシック" panose="020B0600070205080204" pitchFamily="34" charset="-128"/>
              </a:rPr>
              <a:t>          Time of Activity</a:t>
            </a:r>
            <a:br>
              <a:rPr lang="en-US" altLang="en-US" sz="1800">
                <a:ea typeface="ＭＳ Ｐゴシック" panose="020B0600070205080204" pitchFamily="34" charset="-128"/>
              </a:rPr>
            </a:br>
            <a:r>
              <a:rPr lang="en-US" altLang="en-US" sz="1800">
                <a:ea typeface="ＭＳ Ｐゴシック" panose="020B0600070205080204" pitchFamily="34" charset="-128"/>
              </a:rPr>
              <a:t>          Nocturnal versus Diurnal species</a:t>
            </a:r>
            <a:br>
              <a:rPr lang="en-US" altLang="en-US" sz="1800">
                <a:ea typeface="ＭＳ Ｐゴシック" panose="020B0600070205080204" pitchFamily="34" charset="-128"/>
              </a:rPr>
            </a:br>
            <a:r>
              <a:rPr lang="en-US" altLang="en-US" sz="1800">
                <a:ea typeface="ＭＳ Ｐゴシック" panose="020B0600070205080204" pitchFamily="34" charset="-128"/>
              </a:rPr>
              <a:t>          </a:t>
            </a:r>
            <a:r>
              <a:rPr lang="en-US" altLang="en-US" sz="1800" b="1">
                <a:ea typeface="ＭＳ Ｐゴシック" panose="020B0600070205080204" pitchFamily="34" charset="-128"/>
              </a:rPr>
              <a:t>Thermoregulatory tactics continuum </a:t>
            </a:r>
            <a:br>
              <a:rPr lang="en-US" altLang="en-US" sz="1800" b="1">
                <a:ea typeface="ＭＳ Ｐゴシック" panose="020B0600070205080204" pitchFamily="34" charset="-128"/>
              </a:rPr>
            </a:br>
            <a:r>
              <a:rPr lang="en-US" altLang="en-US" sz="1800" b="1">
                <a:ea typeface="ＭＳ Ｐゴシック" panose="020B0600070205080204" pitchFamily="34" charset="-128"/>
              </a:rPr>
              <a:t>          (thermoconformers—&gt; thermoregulators)</a:t>
            </a:r>
            <a:br>
              <a:rPr lang="en-US" altLang="en-US" sz="1800" b="1">
                <a:ea typeface="ＭＳ Ｐゴシック" panose="020B0600070205080204" pitchFamily="34" charset="-128"/>
              </a:rPr>
            </a:br>
            <a:br>
              <a:rPr lang="en-US" altLang="en-US" sz="1800">
                <a:ea typeface="ＭＳ Ｐゴシック" panose="020B0600070205080204" pitchFamily="34" charset="-128"/>
              </a:rPr>
            </a:br>
            <a:r>
              <a:rPr lang="en-US" altLang="en-US" sz="1800" b="1">
                <a:ea typeface="ＭＳ Ｐゴシック" panose="020B0600070205080204" pitchFamily="34" charset="-128"/>
              </a:rPr>
              <a:t>3. Trophic Niche</a:t>
            </a:r>
            <a:br>
              <a:rPr lang="en-US" altLang="en-US" sz="1800" b="1">
                <a:ea typeface="ＭＳ Ｐゴシック" panose="020B0600070205080204" pitchFamily="34" charset="-128"/>
              </a:rPr>
            </a:br>
            <a:r>
              <a:rPr lang="en-US" altLang="en-US" sz="1800">
                <a:ea typeface="ＭＳ Ｐゴシック" panose="020B0600070205080204" pitchFamily="34" charset="-128"/>
              </a:rPr>
              <a:t>          Sit&amp;Wait -- Ambush; Widely Foraging -- Active</a:t>
            </a:r>
            <a:br>
              <a:rPr lang="en-US" altLang="en-US" sz="1800">
                <a:ea typeface="ＭＳ Ｐゴシック" panose="020B0600070205080204" pitchFamily="34" charset="-128"/>
              </a:rPr>
            </a:br>
            <a:r>
              <a:rPr lang="en-US" altLang="en-US" sz="1800">
                <a:ea typeface="ＭＳ Ｐゴシック" panose="020B0600070205080204" pitchFamily="34" charset="-128"/>
              </a:rPr>
              <a:t>	 Dietary Niche Breadth: generalists —&gt; specialists </a:t>
            </a:r>
            <a:br>
              <a:rPr lang="en-US" altLang="en-US" sz="1800">
                <a:ea typeface="ＭＳ Ｐゴシック" panose="020B0600070205080204" pitchFamily="34" charset="-128"/>
              </a:rPr>
            </a:br>
            <a:r>
              <a:rPr lang="en-US" altLang="en-US" sz="1800">
                <a:ea typeface="ＭＳ Ｐゴシック" panose="020B0600070205080204" pitchFamily="34" charset="-128"/>
              </a:rPr>
              <a:t>				ants</a:t>
            </a:r>
            <a:br>
              <a:rPr lang="en-US" altLang="en-US" sz="1800">
                <a:ea typeface="ＭＳ Ｐゴシック" panose="020B0600070205080204" pitchFamily="34" charset="-128"/>
              </a:rPr>
            </a:br>
            <a:r>
              <a:rPr lang="en-US" altLang="en-US" sz="1800">
                <a:ea typeface="ＭＳ Ｐゴシック" panose="020B0600070205080204" pitchFamily="34" charset="-128"/>
              </a:rPr>
              <a:t>				termites</a:t>
            </a:r>
            <a:br>
              <a:rPr lang="en-US" altLang="en-US" sz="1800">
                <a:ea typeface="ＭＳ Ｐゴシック" panose="020B0600070205080204" pitchFamily="34" charset="-128"/>
              </a:rPr>
            </a:br>
            <a:r>
              <a:rPr lang="en-US" altLang="en-US" sz="1800">
                <a:ea typeface="ＭＳ Ｐゴシック" panose="020B0600070205080204" pitchFamily="34" charset="-128"/>
              </a:rPr>
              <a:t>				arachnids</a:t>
            </a:r>
            <a:br>
              <a:rPr lang="en-US" altLang="en-US" sz="1800">
                <a:ea typeface="ＭＳ Ｐゴシック" panose="020B0600070205080204" pitchFamily="34" charset="-128"/>
              </a:rPr>
            </a:br>
            <a:r>
              <a:rPr lang="en-US" altLang="en-US" sz="1800">
                <a:ea typeface="ＭＳ Ｐゴシック" panose="020B0600070205080204" pitchFamily="34" charset="-128"/>
              </a:rPr>
              <a:t>				large insects</a:t>
            </a:r>
            <a:br>
              <a:rPr lang="en-US" altLang="en-US" sz="1800">
                <a:ea typeface="ＭＳ Ｐゴシック" panose="020B0600070205080204" pitchFamily="34" charset="-128"/>
              </a:rPr>
            </a:br>
            <a:r>
              <a:rPr lang="en-US" altLang="en-US" sz="1800">
                <a:ea typeface="ＭＳ Ｐゴシック" panose="020B0600070205080204" pitchFamily="34" charset="-128"/>
              </a:rPr>
              <a:t>				insect larvae</a:t>
            </a:r>
            <a:br>
              <a:rPr lang="en-US" altLang="en-US" sz="1800">
                <a:ea typeface="ＭＳ Ｐゴシック" panose="020B0600070205080204" pitchFamily="34" charset="-128"/>
              </a:rPr>
            </a:br>
            <a:r>
              <a:rPr lang="en-US" altLang="en-US" sz="1800">
                <a:ea typeface="ＭＳ Ｐゴシック" panose="020B0600070205080204" pitchFamily="34" charset="-128"/>
              </a:rPr>
              <a:t>				vertebrates</a:t>
            </a:r>
            <a:br>
              <a:rPr lang="en-US" altLang="en-US" sz="1800">
                <a:ea typeface="ＭＳ Ｐゴシック" panose="020B0600070205080204" pitchFamily="34" charset="-128"/>
              </a:rPr>
            </a:br>
            <a:r>
              <a:rPr lang="en-US" altLang="en-US" sz="1800">
                <a:ea typeface="ＭＳ Ｐゴシック" panose="020B0600070205080204" pitchFamily="34" charset="-128"/>
              </a:rPr>
              <a:t>				some plant foods</a:t>
            </a:r>
            <a:br>
              <a:rPr lang="en-US" altLang="en-US" sz="1800">
                <a:ea typeface="ＭＳ Ｐゴシック" panose="020B0600070205080204" pitchFamily="34" charset="-128"/>
              </a:rPr>
            </a:br>
            <a:br>
              <a:rPr lang="en-US" altLang="en-US" sz="1800" b="1">
                <a:latin typeface="Times New Roman" pitchFamily="2" charset="0"/>
                <a:ea typeface="ＭＳ Ｐゴシック" panose="020B0600070205080204" pitchFamily="34" charset="-128"/>
              </a:rPr>
            </a:br>
            <a:endParaRPr lang="en-US" altLang="en-US" sz="1800" b="1">
              <a:latin typeface="Times New Roman" pitchFamily="2" charset="0"/>
              <a:ea typeface="ＭＳ Ｐゴシック" panose="020B0600070205080204" pitchFamily="34" charset="-128"/>
            </a:endParaRPr>
          </a:p>
        </p:txBody>
      </p:sp>
      <p:pic>
        <p:nvPicPr>
          <p:cNvPr id="33794" name="Picture 7" descr="ant.gif">
            <a:extLst>
              <a:ext uri="{FF2B5EF4-FFF2-40B4-BE49-F238E27FC236}">
                <a16:creationId xmlns:a16="http://schemas.microsoft.com/office/drawing/2014/main" id="{A53FA60D-1685-4045-93F9-018D4CD34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20000" flipH="1">
            <a:off x="1808163" y="4114800"/>
            <a:ext cx="771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8" descr="Termite.gif">
            <a:extLst>
              <a:ext uri="{FF2B5EF4-FFF2-40B4-BE49-F238E27FC236}">
                <a16:creationId xmlns:a16="http://schemas.microsoft.com/office/drawing/2014/main" id="{D73DADD2-C969-3243-8BF3-24ACE44EA0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55788" y="4394200"/>
            <a:ext cx="6826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scorpion.gif">
            <a:extLst>
              <a:ext uri="{FF2B5EF4-FFF2-40B4-BE49-F238E27FC236}">
                <a16:creationId xmlns:a16="http://schemas.microsoft.com/office/drawing/2014/main" id="{12EF78B9-BA3B-4C45-9D4D-DF065C05E1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700000" flipH="1">
            <a:off x="1866900" y="4683125"/>
            <a:ext cx="8667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0" descr="Menetia.gif">
            <a:extLst>
              <a:ext uri="{FF2B5EF4-FFF2-40B4-BE49-F238E27FC236}">
                <a16:creationId xmlns:a16="http://schemas.microsoft.com/office/drawing/2014/main" id="{E2014D3F-A0CD-544C-834E-3079D5119D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50875" y="5891213"/>
            <a:ext cx="19589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descr="Leaf.gif">
            <a:extLst>
              <a:ext uri="{FF2B5EF4-FFF2-40B4-BE49-F238E27FC236}">
                <a16:creationId xmlns:a16="http://schemas.microsoft.com/office/drawing/2014/main" id="{B81A365E-7780-A243-A371-D48873D66E8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55788" y="6286500"/>
            <a:ext cx="7826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2" descr="LarreaFlower.gif">
            <a:extLst>
              <a:ext uri="{FF2B5EF4-FFF2-40B4-BE49-F238E27FC236}">
                <a16:creationId xmlns:a16="http://schemas.microsoft.com/office/drawing/2014/main" id="{EECB78D7-B550-EB4E-8CDE-E1D47B3D35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7088" y="6218238"/>
            <a:ext cx="8604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3" descr="Larva.gif">
            <a:extLst>
              <a:ext uri="{FF2B5EF4-FFF2-40B4-BE49-F238E27FC236}">
                <a16:creationId xmlns:a16="http://schemas.microsoft.com/office/drawing/2014/main" id="{3D98C9E6-A2C7-6A42-B05F-9B1A30C84F9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93863" y="5602288"/>
            <a:ext cx="8588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4" descr="spider.gif">
            <a:extLst>
              <a:ext uri="{FF2B5EF4-FFF2-40B4-BE49-F238E27FC236}">
                <a16:creationId xmlns:a16="http://schemas.microsoft.com/office/drawing/2014/main" id="{7FAC77BE-A93E-3D46-A6C6-66797639C52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41425" y="4581525"/>
            <a:ext cx="7985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5" descr="roach.gif">
            <a:extLst>
              <a:ext uri="{FF2B5EF4-FFF2-40B4-BE49-F238E27FC236}">
                <a16:creationId xmlns:a16="http://schemas.microsoft.com/office/drawing/2014/main" id="{918A2280-5AE1-F243-B7F9-CFE385D8BA5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7800" y="5005388"/>
            <a:ext cx="77311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6" descr="Grasshopper.gif">
            <a:extLst>
              <a:ext uri="{FF2B5EF4-FFF2-40B4-BE49-F238E27FC236}">
                <a16:creationId xmlns:a16="http://schemas.microsoft.com/office/drawing/2014/main" id="{DAFACA80-3E38-8C44-8CAB-D41889B23977}"/>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17675" y="5175250"/>
            <a:ext cx="8826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Rectangle 2">
            <a:extLst>
              <a:ext uri="{FF2B5EF4-FFF2-40B4-BE49-F238E27FC236}">
                <a16:creationId xmlns:a16="http://schemas.microsoft.com/office/drawing/2014/main" id="{E992D3CE-F29F-C841-B2C7-9DFEFD361E4D}"/>
              </a:ext>
            </a:extLst>
          </p:cNvPr>
          <p:cNvSpPr>
            <a:spLocks noChangeArrowheads="1"/>
          </p:cNvSpPr>
          <p:nvPr/>
        </p:nvSpPr>
        <p:spPr bwMode="auto">
          <a:xfrm>
            <a:off x="6221413" y="2084388"/>
            <a:ext cx="1858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a:latin typeface="Times New Roman" pitchFamily="2" charset="0"/>
              </a:rPr>
              <a:t>Nucras tessellata</a:t>
            </a:r>
          </a:p>
        </p:txBody>
      </p:sp>
      <p:pic>
        <p:nvPicPr>
          <p:cNvPr id="33805" name="Picture 18" descr="Ichnotropis-Clear-Large-ERP.psd">
            <a:extLst>
              <a:ext uri="{FF2B5EF4-FFF2-40B4-BE49-F238E27FC236}">
                <a16:creationId xmlns:a16="http://schemas.microsoft.com/office/drawing/2014/main" id="{3A6B1D59-72F2-2543-871C-83A26C29EFC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300000">
            <a:off x="3297238" y="2363788"/>
            <a:ext cx="39179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Rectangle 3">
            <a:extLst>
              <a:ext uri="{FF2B5EF4-FFF2-40B4-BE49-F238E27FC236}">
                <a16:creationId xmlns:a16="http://schemas.microsoft.com/office/drawing/2014/main" id="{68223A7B-EA90-0E4C-B398-3E223E3E3677}"/>
              </a:ext>
            </a:extLst>
          </p:cNvPr>
          <p:cNvSpPr>
            <a:spLocks noChangeArrowheads="1"/>
          </p:cNvSpPr>
          <p:nvPr/>
        </p:nvSpPr>
        <p:spPr bwMode="auto">
          <a:xfrm>
            <a:off x="3660775" y="3003550"/>
            <a:ext cx="217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a:latin typeface="Times New Roman" pitchFamily="2" charset="0"/>
              </a:rPr>
              <a:t>Meroles squamulosa</a:t>
            </a:r>
          </a:p>
        </p:txBody>
      </p:sp>
      <p:pic>
        <p:nvPicPr>
          <p:cNvPr id="33807" name="Picture 1" descr="Beetle.gif">
            <a:extLst>
              <a:ext uri="{FF2B5EF4-FFF2-40B4-BE49-F238E27FC236}">
                <a16:creationId xmlns:a16="http://schemas.microsoft.com/office/drawing/2014/main" id="{06C31212-04C9-E644-89AF-C50887EC02E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27088" y="5137150"/>
            <a:ext cx="8604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9" descr="scorpion.gif">
            <a:extLst>
              <a:ext uri="{FF2B5EF4-FFF2-40B4-BE49-F238E27FC236}">
                <a16:creationId xmlns:a16="http://schemas.microsoft.com/office/drawing/2014/main" id="{9F165DCD-7AEF-C443-B5FA-785C05C3C3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700000" flipH="1">
            <a:off x="4403725" y="454025"/>
            <a:ext cx="120332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20" descr="Termite.gif">
            <a:extLst>
              <a:ext uri="{FF2B5EF4-FFF2-40B4-BE49-F238E27FC236}">
                <a16:creationId xmlns:a16="http://schemas.microsoft.com/office/drawing/2014/main" id="{ABE6CF06-8D96-5145-A884-622DB73A65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0113" y="2511425"/>
            <a:ext cx="6826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4" descr="nucras-Clear.gif">
            <a:extLst>
              <a:ext uri="{FF2B5EF4-FFF2-40B4-BE49-F238E27FC236}">
                <a16:creationId xmlns:a16="http://schemas.microsoft.com/office/drawing/2014/main" id="{A45A8BD1-D224-B648-A7F4-3A05E3C6435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429250" y="584200"/>
            <a:ext cx="3760788"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5" descr="Africa.gif">
            <a:extLst>
              <a:ext uri="{FF2B5EF4-FFF2-40B4-BE49-F238E27FC236}">
                <a16:creationId xmlns:a16="http://schemas.microsoft.com/office/drawing/2014/main" id="{4F8E0B2B-2E43-9741-93F3-1DE791F44BB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86638" y="3824288"/>
            <a:ext cx="1528762"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73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1">
            <a:extLst>
              <a:ext uri="{FF2B5EF4-FFF2-40B4-BE49-F238E27FC236}">
                <a16:creationId xmlns:a16="http://schemas.microsoft.com/office/drawing/2014/main" id="{3DE2C82D-118C-E145-A78A-30937D087AC1}"/>
              </a:ext>
            </a:extLst>
          </p:cNvPr>
          <p:cNvSpPr txBox="1">
            <a:spLocks noChangeArrowheads="1"/>
          </p:cNvSpPr>
          <p:nvPr/>
        </p:nvSpPr>
        <p:spPr bwMode="auto">
          <a:xfrm>
            <a:off x="152400" y="122238"/>
            <a:ext cx="8585200" cy="6616700"/>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600" b="1" dirty="0">
                <a:latin typeface="+mj-lt"/>
                <a:cs typeface="Times New Roman" charset="0"/>
              </a:rPr>
              <a:t>Trophic Dimension: Foraging Mode and Diet</a:t>
            </a:r>
          </a:p>
          <a:p>
            <a:pPr eaLnBrk="1" hangingPunct="1">
              <a:lnSpc>
                <a:spcPct val="80000"/>
              </a:lnSpc>
              <a:defRPr/>
            </a:pPr>
            <a:endParaRPr lang="en-US" dirty="0">
              <a:latin typeface="+mj-lt"/>
              <a:cs typeface="Times New Roman" charset="0"/>
            </a:endParaRPr>
          </a:p>
          <a:p>
            <a:pPr eaLnBrk="1" hangingPunct="1">
              <a:lnSpc>
                <a:spcPct val="120000"/>
              </a:lnSpc>
              <a:defRPr/>
            </a:pPr>
            <a:r>
              <a:rPr lang="en-US" dirty="0">
                <a:latin typeface="+mj-lt"/>
                <a:cs typeface="Times New Roman" charset="0"/>
              </a:rPr>
              <a:t>Foraging mode included as a component of the trophic niche </a:t>
            </a:r>
          </a:p>
          <a:p>
            <a:pPr eaLnBrk="1" hangingPunct="1">
              <a:lnSpc>
                <a:spcPct val="120000"/>
              </a:lnSpc>
              <a:defRPr/>
            </a:pPr>
            <a:r>
              <a:rPr lang="en-US" dirty="0">
                <a:latin typeface="+mj-lt"/>
                <a:cs typeface="Times New Roman" charset="0"/>
              </a:rPr>
              <a:t>Dimension, </a:t>
            </a:r>
            <a:r>
              <a:rPr lang="en-US" dirty="0" err="1">
                <a:latin typeface="+mj-lt"/>
                <a:cs typeface="Times New Roman" charset="0"/>
              </a:rPr>
              <a:t>iguanians</a:t>
            </a:r>
            <a:r>
              <a:rPr lang="en-US" dirty="0">
                <a:latin typeface="+mj-lt"/>
                <a:cs typeface="Times New Roman" charset="0"/>
              </a:rPr>
              <a:t> are sit-and-wait ambush predators, geckos</a:t>
            </a:r>
          </a:p>
          <a:p>
            <a:pPr eaLnBrk="1" hangingPunct="1">
              <a:lnSpc>
                <a:spcPct val="120000"/>
              </a:lnSpc>
              <a:defRPr/>
            </a:pPr>
            <a:r>
              <a:rPr lang="en-US" dirty="0">
                <a:latin typeface="+mj-lt"/>
                <a:cs typeface="Times New Roman" charset="0"/>
              </a:rPr>
              <a:t>and herbivores plus a few other taxa as intermediate, and </a:t>
            </a:r>
          </a:p>
          <a:p>
            <a:pPr eaLnBrk="1" hangingPunct="1">
              <a:lnSpc>
                <a:spcPct val="120000"/>
              </a:lnSpc>
              <a:defRPr/>
            </a:pPr>
            <a:r>
              <a:rPr lang="en-US" dirty="0" err="1">
                <a:latin typeface="+mj-lt"/>
                <a:cs typeface="Times New Roman" charset="0"/>
              </a:rPr>
              <a:t>anguimorphs</a:t>
            </a:r>
            <a:r>
              <a:rPr lang="en-US" dirty="0">
                <a:latin typeface="+mj-lt"/>
                <a:cs typeface="Times New Roman" charset="0"/>
              </a:rPr>
              <a:t> are widely foraging active predators. Foraging mode </a:t>
            </a:r>
          </a:p>
          <a:p>
            <a:pPr eaLnBrk="1" hangingPunct="1">
              <a:lnSpc>
                <a:spcPct val="120000"/>
              </a:lnSpc>
              <a:defRPr/>
            </a:pPr>
            <a:r>
              <a:rPr lang="en-US" dirty="0">
                <a:latin typeface="+mj-lt"/>
                <a:cs typeface="Times New Roman" charset="0"/>
              </a:rPr>
              <a:t>strongly affects diet (</a:t>
            </a:r>
            <a:r>
              <a:rPr lang="en-US" dirty="0" err="1">
                <a:latin typeface="+mj-lt"/>
                <a:cs typeface="Times New Roman" charset="0"/>
              </a:rPr>
              <a:t>Vitt</a:t>
            </a:r>
            <a:r>
              <a:rPr lang="en-US" dirty="0">
                <a:latin typeface="+mj-lt"/>
                <a:cs typeface="Times New Roman" charset="0"/>
              </a:rPr>
              <a:t> and </a:t>
            </a:r>
            <a:r>
              <a:rPr lang="en-US" dirty="0" err="1">
                <a:latin typeface="+mj-lt"/>
                <a:cs typeface="Times New Roman" charset="0"/>
              </a:rPr>
              <a:t>Pianka</a:t>
            </a:r>
            <a:r>
              <a:rPr lang="en-US" dirty="0">
                <a:latin typeface="+mj-lt"/>
                <a:cs typeface="Times New Roman" charset="0"/>
              </a:rPr>
              <a:t> 2005).</a:t>
            </a:r>
          </a:p>
          <a:p>
            <a:pPr eaLnBrk="1" hangingPunct="1">
              <a:defRPr/>
            </a:pPr>
            <a:endParaRPr lang="en-US" dirty="0">
              <a:latin typeface="+mj-lt"/>
              <a:cs typeface="Times New Roman" charset="0"/>
            </a:endParaRPr>
          </a:p>
          <a:p>
            <a:pPr eaLnBrk="1" hangingPunct="1">
              <a:lnSpc>
                <a:spcPct val="120000"/>
              </a:lnSpc>
              <a:defRPr/>
            </a:pPr>
            <a:r>
              <a:rPr lang="en-US" dirty="0">
                <a:latin typeface="+mj-lt"/>
                <a:cs typeface="Times New Roman" charset="0"/>
              </a:rPr>
              <a:t>1) ants </a:t>
            </a:r>
          </a:p>
          <a:p>
            <a:pPr eaLnBrk="1" hangingPunct="1">
              <a:lnSpc>
                <a:spcPct val="120000"/>
              </a:lnSpc>
              <a:defRPr/>
            </a:pPr>
            <a:r>
              <a:rPr lang="en-US" dirty="0">
                <a:latin typeface="+mj-lt"/>
                <a:cs typeface="Times New Roman" charset="0"/>
              </a:rPr>
              <a:t>2) termites </a:t>
            </a:r>
          </a:p>
          <a:p>
            <a:pPr eaLnBrk="1" hangingPunct="1">
              <a:lnSpc>
                <a:spcPct val="120000"/>
              </a:lnSpc>
              <a:defRPr/>
            </a:pPr>
            <a:r>
              <a:rPr lang="en-US" dirty="0">
                <a:latin typeface="+mj-lt"/>
                <a:cs typeface="Times New Roman" charset="0"/>
              </a:rPr>
              <a:t>3) </a:t>
            </a:r>
            <a:r>
              <a:rPr lang="en-AU" dirty="0">
                <a:latin typeface="+mj-lt"/>
                <a:cs typeface="Times New Roman" charset="0"/>
              </a:rPr>
              <a:t>arachnids </a:t>
            </a:r>
          </a:p>
          <a:p>
            <a:pPr eaLnBrk="1" hangingPunct="1">
              <a:lnSpc>
                <a:spcPct val="120000"/>
              </a:lnSpc>
              <a:defRPr/>
            </a:pPr>
            <a:r>
              <a:rPr lang="en-AU" dirty="0">
                <a:latin typeface="+mj-lt"/>
                <a:cs typeface="Times New Roman" charset="0"/>
              </a:rPr>
              <a:t>4) large insects (</a:t>
            </a:r>
            <a:r>
              <a:rPr lang="en-US" dirty="0">
                <a:latin typeface="+mj-lt"/>
                <a:cs typeface="Times New Roman" charset="0"/>
              </a:rPr>
              <a:t>beetles, bugs, </a:t>
            </a:r>
            <a:r>
              <a:rPr lang="en-AU" dirty="0">
                <a:latin typeface="+mj-lt"/>
                <a:cs typeface="Times New Roman" charset="0"/>
              </a:rPr>
              <a:t>roaches, and </a:t>
            </a:r>
            <a:r>
              <a:rPr lang="en-AU" dirty="0" err="1">
                <a:latin typeface="+mj-lt"/>
                <a:cs typeface="Times New Roman" charset="0"/>
              </a:rPr>
              <a:t>orthopterans</a:t>
            </a:r>
            <a:r>
              <a:rPr lang="en-AU" dirty="0">
                <a:latin typeface="+mj-lt"/>
                <a:cs typeface="Times New Roman" charset="0"/>
              </a:rPr>
              <a:t>)</a:t>
            </a:r>
            <a:endParaRPr lang="en-US" dirty="0">
              <a:latin typeface="+mj-lt"/>
              <a:cs typeface="Times New Roman" charset="0"/>
            </a:endParaRPr>
          </a:p>
          <a:p>
            <a:pPr eaLnBrk="1" hangingPunct="1">
              <a:lnSpc>
                <a:spcPct val="120000"/>
              </a:lnSpc>
              <a:defRPr/>
            </a:pPr>
            <a:r>
              <a:rPr lang="en-US" dirty="0">
                <a:latin typeface="+mj-lt"/>
                <a:cs typeface="Times New Roman" charset="0"/>
              </a:rPr>
              <a:t>5) insect larvae, pupae, and eggs </a:t>
            </a:r>
          </a:p>
          <a:p>
            <a:pPr eaLnBrk="1" hangingPunct="1">
              <a:lnSpc>
                <a:spcPct val="120000"/>
              </a:lnSpc>
              <a:defRPr/>
            </a:pPr>
            <a:r>
              <a:rPr lang="en-US" dirty="0">
                <a:latin typeface="+mj-lt"/>
                <a:cs typeface="Times New Roman" charset="0"/>
              </a:rPr>
              <a:t>6) </a:t>
            </a:r>
            <a:r>
              <a:rPr lang="en-AU" dirty="0">
                <a:latin typeface="+mj-lt"/>
                <a:cs typeface="Times New Roman" charset="0"/>
              </a:rPr>
              <a:t>vertebrates </a:t>
            </a:r>
          </a:p>
          <a:p>
            <a:pPr eaLnBrk="1" hangingPunct="1">
              <a:lnSpc>
                <a:spcPct val="120000"/>
              </a:lnSpc>
              <a:defRPr/>
            </a:pPr>
            <a:r>
              <a:rPr lang="en-AU" dirty="0">
                <a:latin typeface="+mj-lt"/>
                <a:cs typeface="Times New Roman" charset="0"/>
              </a:rPr>
              <a:t>7) plants</a:t>
            </a:r>
            <a:endParaRPr lang="en-US" dirty="0">
              <a:latin typeface="+mj-lt"/>
              <a:cs typeface="Times New Roman" charset="0"/>
            </a:endParaRPr>
          </a:p>
        </p:txBody>
      </p:sp>
      <p:pic>
        <p:nvPicPr>
          <p:cNvPr id="35842" name="Picture 5" descr="roach.gif">
            <a:extLst>
              <a:ext uri="{FF2B5EF4-FFF2-40B4-BE49-F238E27FC236}">
                <a16:creationId xmlns:a16="http://schemas.microsoft.com/office/drawing/2014/main" id="{6574887C-8A17-EC46-A334-6FC8EAB4B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5487" y="4017963"/>
            <a:ext cx="1563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scorpion.gif">
            <a:extLst>
              <a:ext uri="{FF2B5EF4-FFF2-40B4-BE49-F238E27FC236}">
                <a16:creationId xmlns:a16="http://schemas.microsoft.com/office/drawing/2014/main" id="{334A939A-5D52-AB40-8E49-66552BC92E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3512" y="3787775"/>
            <a:ext cx="19240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4" descr="ant.gif">
            <a:extLst>
              <a:ext uri="{FF2B5EF4-FFF2-40B4-BE49-F238E27FC236}">
                <a16:creationId xmlns:a16="http://schemas.microsoft.com/office/drawing/2014/main" id="{D537CA5C-2D63-0F49-87DA-3E6968A794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180000">
            <a:off x="1204912" y="3495675"/>
            <a:ext cx="16954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5" descr="Beetle.gif">
            <a:extLst>
              <a:ext uri="{FF2B5EF4-FFF2-40B4-BE49-F238E27FC236}">
                <a16:creationId xmlns:a16="http://schemas.microsoft.com/office/drawing/2014/main" id="{CA4CCA36-E4FF-694E-A6D9-64D6F2359EB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9125" y="4244975"/>
            <a:ext cx="14747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6" descr="Termite.gif">
            <a:extLst>
              <a:ext uri="{FF2B5EF4-FFF2-40B4-BE49-F238E27FC236}">
                <a16:creationId xmlns:a16="http://schemas.microsoft.com/office/drawing/2014/main" id="{F29ECC66-EE69-144F-BFAA-8C3F5E2495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82762" y="3978275"/>
            <a:ext cx="14478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descr="spider.gif">
            <a:extLst>
              <a:ext uri="{FF2B5EF4-FFF2-40B4-BE49-F238E27FC236}">
                <a16:creationId xmlns:a16="http://schemas.microsoft.com/office/drawing/2014/main" id="{DBA6D35C-B3F3-E740-9815-346BBB4143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35287" y="3630613"/>
            <a:ext cx="17414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3" descr="Grasshopper.gif">
            <a:extLst>
              <a:ext uri="{FF2B5EF4-FFF2-40B4-BE49-F238E27FC236}">
                <a16:creationId xmlns:a16="http://schemas.microsoft.com/office/drawing/2014/main" id="{56294D3E-020C-8446-B6DD-E0E45233BDA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23075" y="3457575"/>
            <a:ext cx="2205037"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7" descr="Menetia.gif">
            <a:extLst>
              <a:ext uri="{FF2B5EF4-FFF2-40B4-BE49-F238E27FC236}">
                <a16:creationId xmlns:a16="http://schemas.microsoft.com/office/drawing/2014/main" id="{DE552D7C-D5CF-D849-A7E4-B491E89FD19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36775" y="5922963"/>
            <a:ext cx="25273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8" descr="LarreaFlower.gif">
            <a:extLst>
              <a:ext uri="{FF2B5EF4-FFF2-40B4-BE49-F238E27FC236}">
                <a16:creationId xmlns:a16="http://schemas.microsoft.com/office/drawing/2014/main" id="{C1EA7F6A-AD52-C54A-B647-1ABDD4E5D50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76775" y="5907088"/>
            <a:ext cx="12207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9" descr="Leaf.gif">
            <a:extLst>
              <a:ext uri="{FF2B5EF4-FFF2-40B4-BE49-F238E27FC236}">
                <a16:creationId xmlns:a16="http://schemas.microsoft.com/office/drawing/2014/main" id="{6BE6BD87-C10A-1D45-AED1-92899B13DC1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87500" y="6257925"/>
            <a:ext cx="1098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0" descr="EdiblePlant.gif">
            <a:extLst>
              <a:ext uri="{FF2B5EF4-FFF2-40B4-BE49-F238E27FC236}">
                <a16:creationId xmlns:a16="http://schemas.microsoft.com/office/drawing/2014/main" id="{52455A10-A7D4-0542-BA5D-4BC2AA70136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flipV="1">
            <a:off x="6264275" y="5491163"/>
            <a:ext cx="26590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1" descr="Larva.gif">
            <a:extLst>
              <a:ext uri="{FF2B5EF4-FFF2-40B4-BE49-F238E27FC236}">
                <a16:creationId xmlns:a16="http://schemas.microsoft.com/office/drawing/2014/main" id="{B5BBAD89-4424-2640-A168-92CB80ADA08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00562" y="5503863"/>
            <a:ext cx="13303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42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0F76CDD-ED67-5641-91E4-885FF6D70C0D}"/>
              </a:ext>
            </a:extLst>
          </p:cNvPr>
          <p:cNvSpPr>
            <a:spLocks noGrp="1"/>
          </p:cNvSpPr>
          <p:nvPr>
            <p:ph type="title"/>
          </p:nvPr>
        </p:nvSpPr>
        <p:spPr>
          <a:xfrm>
            <a:off x="165100" y="144463"/>
            <a:ext cx="7924800" cy="5562600"/>
          </a:xfrm>
        </p:spPr>
        <p:txBody>
          <a:bodyPr/>
          <a:lstStyle/>
          <a:p>
            <a:pPr algn="l"/>
            <a:r>
              <a:rPr lang="en-US" altLang="en-US" sz="2200" b="1" dirty="0">
                <a:ea typeface="ＭＳ Ｐゴシック" panose="020B0600070205080204" pitchFamily="34" charset="-128"/>
              </a:rPr>
              <a:t>Many Dimensions of the Lizard Niche (continued)</a:t>
            </a:r>
            <a:br>
              <a:rPr lang="en-US" altLang="en-US" sz="1800" b="1" dirty="0">
                <a:ea typeface="ＭＳ Ｐゴシック" panose="020B0600070205080204" pitchFamily="34" charset="-128"/>
              </a:rPr>
            </a:br>
            <a:br>
              <a:rPr lang="en-US" altLang="en-US" sz="1800" b="1" dirty="0">
                <a:ea typeface="ＭＳ Ｐゴシック" panose="020B0600070205080204" pitchFamily="34" charset="-128"/>
              </a:rPr>
            </a:br>
            <a:r>
              <a:rPr lang="en-US" altLang="en-US" sz="1800" b="1" dirty="0">
                <a:ea typeface="ＭＳ Ｐゴシック" panose="020B0600070205080204" pitchFamily="34" charset="-128"/>
              </a:rPr>
              <a:t>3. Trophic Niche (continued)</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a:t>
            </a:r>
            <a:r>
              <a:rPr lang="en-US" altLang="en-US" sz="1800" b="1" dirty="0">
                <a:ea typeface="ＭＳ Ｐゴシック" panose="020B0600070205080204" pitchFamily="34" charset="-128"/>
              </a:rPr>
              <a:t>Anatomical Correlates -- head length</a:t>
            </a:r>
            <a:r>
              <a:rPr lang="en-US" altLang="en-US" sz="1800" dirty="0">
                <a:ea typeface="ＭＳ Ｐゴシック" panose="020B0600070205080204" pitchFamily="34" charset="-128"/>
              </a:rPr>
              <a:t> x prey size, hinged teeth</a:t>
            </a:r>
            <a:br>
              <a:rPr lang="en-US" altLang="en-US" sz="1800" dirty="0">
                <a:ea typeface="ＭＳ Ｐゴシック" panose="020B0600070205080204" pitchFamily="34" charset="-128"/>
              </a:rPr>
            </a:b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Mode of Foraging</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ambush hunters,  sit-and-wait predators</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active, widely-foraging predators</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search vs. pursuit, energetic costs &amp; profits, etc.</a:t>
            </a:r>
            <a:br>
              <a:rPr lang="en-US" altLang="en-US" sz="4000" dirty="0">
                <a:ea typeface="ＭＳ Ｐゴシック" panose="020B0600070205080204" pitchFamily="34" charset="-128"/>
              </a:rPr>
            </a:br>
            <a:br>
              <a:rPr lang="en-US" altLang="en-US" sz="1800" dirty="0">
                <a:ea typeface="ＭＳ Ｐゴシック" panose="020B0600070205080204" pitchFamily="34" charset="-128"/>
              </a:rPr>
            </a:br>
            <a:r>
              <a:rPr lang="en-US" altLang="en-US" sz="1800" b="1" dirty="0">
                <a:ea typeface="ＭＳ Ｐゴシック" panose="020B0600070205080204" pitchFamily="34" charset="-128"/>
              </a:rPr>
              <a:t>4. Reproductive Tactics</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clutch size, reproductive effort (relative clutch mass), 		</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expenditure per progeny, early vs. delayed reproduction,</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clutch frequency, </a:t>
            </a:r>
            <a:r>
              <a:rPr lang="en-US" altLang="en-US" sz="1800" dirty="0" err="1">
                <a:ea typeface="ＭＳ Ｐゴシック" panose="020B0600070205080204" pitchFamily="34" charset="-128"/>
              </a:rPr>
              <a:t>viviparity</a:t>
            </a:r>
            <a:br>
              <a:rPr lang="en-US" altLang="en-US" sz="1800" dirty="0">
                <a:ea typeface="ＭＳ Ｐゴシック" panose="020B0600070205080204" pitchFamily="34" charset="-128"/>
              </a:rPr>
            </a:br>
            <a:br>
              <a:rPr lang="en-US" altLang="en-US" sz="1800" dirty="0">
                <a:ea typeface="ＭＳ Ｐゴシック" panose="020B0600070205080204" pitchFamily="34" charset="-128"/>
              </a:rPr>
            </a:br>
            <a:r>
              <a:rPr lang="en-US" altLang="en-US" sz="1800" b="1" dirty="0">
                <a:ea typeface="ＭＳ Ｐゴシック" panose="020B0600070205080204" pitchFamily="34" charset="-128"/>
              </a:rPr>
              <a:t>5. Predator Escape Tactics</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speed (</a:t>
            </a:r>
            <a:r>
              <a:rPr lang="en-US" altLang="en-US" sz="1800" b="1" dirty="0">
                <a:ea typeface="ＭＳ Ｐゴシック" panose="020B0600070205080204" pitchFamily="34" charset="-128"/>
              </a:rPr>
              <a:t>leg length</a:t>
            </a:r>
            <a:r>
              <a:rPr lang="en-US" altLang="en-US" sz="1800" dirty="0">
                <a:ea typeface="ＭＳ Ｐゴシック" panose="020B0600070205080204" pitchFamily="34" charset="-128"/>
              </a:rPr>
              <a:t>), wariness, agility, </a:t>
            </a:r>
            <a:r>
              <a:rPr lang="en-US" altLang="en-US" sz="1800" b="1" dirty="0">
                <a:ea typeface="ＭＳ Ｐゴシック" panose="020B0600070205080204" pitchFamily="34" charset="-128"/>
              </a:rPr>
              <a:t>body shape</a:t>
            </a:r>
            <a:r>
              <a:rPr lang="en-US" altLang="en-US" sz="1800" dirty="0">
                <a:ea typeface="ＭＳ Ｐゴシック" panose="020B0600070205080204" pitchFamily="34" charset="-128"/>
              </a:rPr>
              <a:t>, mimicry, </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	 camouflage, spines, </a:t>
            </a:r>
            <a:r>
              <a:rPr lang="en-US" altLang="en-US" sz="1800" b="1" dirty="0">
                <a:ea typeface="ＭＳ Ｐゴシック" panose="020B0600070205080204" pitchFamily="34" charset="-128"/>
              </a:rPr>
              <a:t>tail length</a:t>
            </a:r>
            <a:r>
              <a:rPr lang="en-US" altLang="en-US" sz="1800" dirty="0">
                <a:ea typeface="ＭＳ Ｐゴシック" panose="020B0600070205080204" pitchFamily="34" charset="-128"/>
              </a:rPr>
              <a:t>, tail autotomy</a:t>
            </a:r>
            <a:br>
              <a:rPr lang="en-US" altLang="en-US" sz="1800" b="1" dirty="0">
                <a:ea typeface="ＭＳ Ｐゴシック" panose="020B0600070205080204" pitchFamily="34" charset="-128"/>
              </a:rPr>
            </a:br>
            <a:endParaRPr lang="en-US" altLang="en-US" sz="1800" b="1" dirty="0">
              <a:ea typeface="ＭＳ Ｐゴシック" panose="020B0600070205080204" pitchFamily="34" charset="-128"/>
            </a:endParaRPr>
          </a:p>
        </p:txBody>
      </p:sp>
      <p:sp>
        <p:nvSpPr>
          <p:cNvPr id="37890" name="TextBox 3">
            <a:extLst>
              <a:ext uri="{FF2B5EF4-FFF2-40B4-BE49-F238E27FC236}">
                <a16:creationId xmlns:a16="http://schemas.microsoft.com/office/drawing/2014/main" id="{03FCC290-1D53-EC40-AA67-CA3B7C696DB5}"/>
              </a:ext>
            </a:extLst>
          </p:cNvPr>
          <p:cNvSpPr txBox="1">
            <a:spLocks noChangeArrowheads="1"/>
          </p:cNvSpPr>
          <p:nvPr/>
        </p:nvSpPr>
        <p:spPr bwMode="auto">
          <a:xfrm>
            <a:off x="6308725" y="2209800"/>
            <a:ext cx="161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dirty="0" err="1">
                <a:latin typeface="Times New Roman" pitchFamily="2" charset="0"/>
              </a:rPr>
              <a:t>Lialis</a:t>
            </a:r>
            <a:r>
              <a:rPr lang="en-US" altLang="en-US" sz="1800" i="1" dirty="0">
                <a:latin typeface="Times New Roman" pitchFamily="2" charset="0"/>
              </a:rPr>
              <a:t> </a:t>
            </a:r>
            <a:r>
              <a:rPr lang="en-US" altLang="en-US" sz="1800" i="1" dirty="0" err="1">
                <a:latin typeface="Times New Roman" pitchFamily="2" charset="0"/>
              </a:rPr>
              <a:t>burtonis</a:t>
            </a:r>
            <a:endParaRPr lang="en-US" altLang="en-US" sz="1800" i="1" dirty="0">
              <a:latin typeface="Times New Roman" pitchFamily="2" charset="0"/>
            </a:endParaRPr>
          </a:p>
        </p:txBody>
      </p:sp>
      <p:pic>
        <p:nvPicPr>
          <p:cNvPr id="37891" name="Picture 4" descr="V_gouldi-flipped.gif">
            <a:extLst>
              <a:ext uri="{FF2B5EF4-FFF2-40B4-BE49-F238E27FC236}">
                <a16:creationId xmlns:a16="http://schemas.microsoft.com/office/drawing/2014/main" id="{7370A86D-F633-7240-A781-045666326D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5324475"/>
            <a:ext cx="57023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5">
            <a:extLst>
              <a:ext uri="{FF2B5EF4-FFF2-40B4-BE49-F238E27FC236}">
                <a16:creationId xmlns:a16="http://schemas.microsoft.com/office/drawing/2014/main" id="{069690FF-874A-AA44-A3A9-62EE0E28656C}"/>
              </a:ext>
            </a:extLst>
          </p:cNvPr>
          <p:cNvSpPr txBox="1">
            <a:spLocks noChangeArrowheads="1"/>
          </p:cNvSpPr>
          <p:nvPr/>
        </p:nvSpPr>
        <p:spPr bwMode="auto">
          <a:xfrm>
            <a:off x="5413375" y="5673725"/>
            <a:ext cx="17319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a:latin typeface="Times New Roman" pitchFamily="2" charset="0"/>
              </a:rPr>
              <a:t>Varanus gouldii</a:t>
            </a:r>
          </a:p>
          <a:p>
            <a:pPr eaLnBrk="1" hangingPunct="1">
              <a:spcBef>
                <a:spcPct val="0"/>
              </a:spcBef>
              <a:buFontTx/>
              <a:buNone/>
            </a:pPr>
            <a:endParaRPr lang="en-US" altLang="en-US" sz="1800"/>
          </a:p>
        </p:txBody>
      </p:sp>
      <p:pic>
        <p:nvPicPr>
          <p:cNvPr id="37893" name="Picture 6" descr="C_helenae-flipped.gif">
            <a:extLst>
              <a:ext uri="{FF2B5EF4-FFF2-40B4-BE49-F238E27FC236}">
                <a16:creationId xmlns:a16="http://schemas.microsoft.com/office/drawing/2014/main" id="{1E3547BC-10FD-6344-BF91-75EA31121C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960813"/>
            <a:ext cx="4284662"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7">
            <a:extLst>
              <a:ext uri="{FF2B5EF4-FFF2-40B4-BE49-F238E27FC236}">
                <a16:creationId xmlns:a16="http://schemas.microsoft.com/office/drawing/2014/main" id="{427977B8-A054-3C47-9228-A20A0422E5D9}"/>
              </a:ext>
            </a:extLst>
          </p:cNvPr>
          <p:cNvSpPr txBox="1">
            <a:spLocks noChangeArrowheads="1"/>
          </p:cNvSpPr>
          <p:nvPr/>
        </p:nvSpPr>
        <p:spPr bwMode="auto">
          <a:xfrm>
            <a:off x="7269163" y="4041775"/>
            <a:ext cx="1860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a:latin typeface="Times New Roman" pitchFamily="2" charset="0"/>
              </a:rPr>
              <a:t>Ctenotus helenae</a:t>
            </a:r>
          </a:p>
          <a:p>
            <a:pPr eaLnBrk="1" hangingPunct="1">
              <a:spcBef>
                <a:spcPct val="0"/>
              </a:spcBef>
              <a:buFontTx/>
              <a:buNone/>
            </a:pPr>
            <a:endParaRPr lang="en-US" altLang="en-US" sz="1800">
              <a:latin typeface="Times New Roman" pitchFamily="2" charset="0"/>
            </a:endParaRPr>
          </a:p>
        </p:txBody>
      </p:sp>
      <p:pic>
        <p:nvPicPr>
          <p:cNvPr id="37896" name="Picture 9" descr="Oz8.gif">
            <a:extLst>
              <a:ext uri="{FF2B5EF4-FFF2-40B4-BE49-F238E27FC236}">
                <a16:creationId xmlns:a16="http://schemas.microsoft.com/office/drawing/2014/main" id="{D6B7DBB9-2268-EF43-9D9F-1F20A99061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3412" y="128759"/>
            <a:ext cx="22129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7" descr="Ctenotus_piankai-clear.gif">
            <a:extLst>
              <a:ext uri="{FF2B5EF4-FFF2-40B4-BE49-F238E27FC236}">
                <a16:creationId xmlns:a16="http://schemas.microsoft.com/office/drawing/2014/main" id="{ADD8FFAD-F02B-9E44-9EAF-7368E17C7A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1942" y="2563019"/>
            <a:ext cx="2424112"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Box 1">
            <a:extLst>
              <a:ext uri="{FF2B5EF4-FFF2-40B4-BE49-F238E27FC236}">
                <a16:creationId xmlns:a16="http://schemas.microsoft.com/office/drawing/2014/main" id="{E872AE4B-10C2-FD40-9FCB-C2C59257A513}"/>
              </a:ext>
            </a:extLst>
          </p:cNvPr>
          <p:cNvSpPr txBox="1">
            <a:spLocks noChangeArrowheads="1"/>
          </p:cNvSpPr>
          <p:nvPr/>
        </p:nvSpPr>
        <p:spPr bwMode="auto">
          <a:xfrm>
            <a:off x="7640638" y="3070225"/>
            <a:ext cx="11858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i="1">
                <a:latin typeface="Times New Roman" pitchFamily="2" charset="0"/>
              </a:rPr>
              <a:t>Ctenotus</a:t>
            </a:r>
          </a:p>
          <a:p>
            <a:pPr eaLnBrk="1" hangingPunct="1">
              <a:spcBef>
                <a:spcPct val="0"/>
              </a:spcBef>
              <a:buFontTx/>
              <a:buNone/>
            </a:pPr>
            <a:r>
              <a:rPr lang="en-US" altLang="en-US" sz="1800" i="1">
                <a:latin typeface="Times New Roman" pitchFamily="2" charset="0"/>
              </a:rPr>
              <a:t>    piankai</a:t>
            </a:r>
          </a:p>
          <a:p>
            <a:pPr eaLnBrk="1" hangingPunct="1">
              <a:spcBef>
                <a:spcPct val="0"/>
              </a:spcBef>
              <a:buFontTx/>
              <a:buNone/>
            </a:pPr>
            <a:endParaRPr lang="en-US" altLang="en-US" sz="1800"/>
          </a:p>
        </p:txBody>
      </p:sp>
      <p:pic>
        <p:nvPicPr>
          <p:cNvPr id="13" name="Picture 8" descr="Lialis.gif">
            <a:extLst>
              <a:ext uri="{FF2B5EF4-FFF2-40B4-BE49-F238E27FC236}">
                <a16:creationId xmlns:a16="http://schemas.microsoft.com/office/drawing/2014/main" id="{59850CC6-9788-1449-9109-3DE56725DD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37500" y="1405418"/>
            <a:ext cx="5392213" cy="12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1">
            <a:extLst>
              <a:ext uri="{FF2B5EF4-FFF2-40B4-BE49-F238E27FC236}">
                <a16:creationId xmlns:a16="http://schemas.microsoft.com/office/drawing/2014/main" id="{CB35DBCB-1418-3F4B-800C-7AA5FA8C2929}"/>
              </a:ext>
            </a:extLst>
          </p:cNvPr>
          <p:cNvSpPr txBox="1">
            <a:spLocks noChangeArrowheads="1"/>
          </p:cNvSpPr>
          <p:nvPr/>
        </p:nvSpPr>
        <p:spPr bwMode="auto">
          <a:xfrm>
            <a:off x="493713" y="952500"/>
            <a:ext cx="52800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Times" pitchFamily="2" charset="0"/>
              </a:rPr>
              <a:t>Armor (including osteoderms)</a:t>
            </a:r>
          </a:p>
          <a:p>
            <a:pPr eaLnBrk="1" hangingPunct="1">
              <a:spcBef>
                <a:spcPct val="0"/>
              </a:spcBef>
              <a:buFontTx/>
              <a:buNone/>
            </a:pPr>
            <a:r>
              <a:rPr lang="en-US" altLang="en-US" sz="2400" dirty="0" err="1">
                <a:latin typeface="Times" pitchFamily="2" charset="0"/>
              </a:rPr>
              <a:t>Crypsis</a:t>
            </a:r>
            <a:endParaRPr lang="en-US" altLang="en-US" sz="2400" dirty="0">
              <a:latin typeface="Times" pitchFamily="2" charset="0"/>
            </a:endParaRPr>
          </a:p>
          <a:p>
            <a:pPr eaLnBrk="1" hangingPunct="1">
              <a:spcBef>
                <a:spcPct val="0"/>
              </a:spcBef>
              <a:buFontTx/>
              <a:buNone/>
            </a:pPr>
            <a:r>
              <a:rPr lang="en-US" altLang="en-US" sz="2400" dirty="0">
                <a:latin typeface="Times" pitchFamily="2" charset="0"/>
              </a:rPr>
              <a:t>Color change</a:t>
            </a:r>
          </a:p>
          <a:p>
            <a:pPr eaLnBrk="1" hangingPunct="1">
              <a:spcBef>
                <a:spcPct val="0"/>
              </a:spcBef>
              <a:buFontTx/>
              <a:buNone/>
            </a:pPr>
            <a:r>
              <a:rPr lang="en-US" altLang="en-US" sz="2400" dirty="0">
                <a:latin typeface="Times" pitchFamily="2" charset="0"/>
              </a:rPr>
              <a:t>Tail Colors</a:t>
            </a:r>
          </a:p>
          <a:p>
            <a:pPr eaLnBrk="1" hangingPunct="1">
              <a:spcBef>
                <a:spcPct val="0"/>
              </a:spcBef>
              <a:buFontTx/>
              <a:buNone/>
            </a:pPr>
            <a:r>
              <a:rPr lang="en-US" altLang="en-US" sz="2400" dirty="0">
                <a:latin typeface="Times" pitchFamily="2" charset="0"/>
              </a:rPr>
              <a:t>Autotomy</a:t>
            </a:r>
          </a:p>
          <a:p>
            <a:pPr eaLnBrk="1" hangingPunct="1">
              <a:spcBef>
                <a:spcPct val="0"/>
              </a:spcBef>
              <a:buFontTx/>
              <a:buNone/>
            </a:pPr>
            <a:r>
              <a:rPr lang="en-US" altLang="en-US" sz="2400" dirty="0">
                <a:latin typeface="Times" pitchFamily="2" charset="0"/>
              </a:rPr>
              <a:t>Mimicry</a:t>
            </a:r>
          </a:p>
          <a:p>
            <a:pPr eaLnBrk="1" hangingPunct="1">
              <a:spcBef>
                <a:spcPct val="0"/>
              </a:spcBef>
              <a:buFontTx/>
              <a:buNone/>
            </a:pPr>
            <a:r>
              <a:rPr lang="en-US" altLang="en-US" sz="2400" dirty="0">
                <a:latin typeface="Times" pitchFamily="2" charset="0"/>
              </a:rPr>
              <a:t>Saltation</a:t>
            </a:r>
          </a:p>
          <a:p>
            <a:pPr eaLnBrk="1" hangingPunct="1">
              <a:spcBef>
                <a:spcPct val="0"/>
              </a:spcBef>
              <a:buFontTx/>
              <a:buNone/>
            </a:pPr>
            <a:r>
              <a:rPr lang="en-US" altLang="en-US" sz="2400" dirty="0" err="1">
                <a:latin typeface="Times" pitchFamily="2" charset="0"/>
              </a:rPr>
              <a:t>Thanatosis</a:t>
            </a:r>
            <a:endParaRPr lang="en-US" altLang="en-US" sz="2400" dirty="0">
              <a:latin typeface="Times" pitchFamily="2" charset="0"/>
            </a:endParaRPr>
          </a:p>
          <a:p>
            <a:pPr eaLnBrk="1" hangingPunct="1">
              <a:spcBef>
                <a:spcPct val="0"/>
              </a:spcBef>
              <a:buFontTx/>
              <a:buNone/>
            </a:pPr>
            <a:r>
              <a:rPr lang="en-US" altLang="en-US" sz="2400" dirty="0">
                <a:latin typeface="Times" pitchFamily="2" charset="0"/>
              </a:rPr>
              <a:t>Spines</a:t>
            </a:r>
          </a:p>
          <a:p>
            <a:pPr eaLnBrk="1" hangingPunct="1">
              <a:spcBef>
                <a:spcPct val="0"/>
              </a:spcBef>
              <a:buFontTx/>
              <a:buNone/>
            </a:pPr>
            <a:r>
              <a:rPr lang="en-US" altLang="en-US" sz="2400" dirty="0">
                <a:latin typeface="Times" pitchFamily="2" charset="0"/>
              </a:rPr>
              <a:t>Mucous — Australian </a:t>
            </a:r>
            <a:r>
              <a:rPr lang="en-US" altLang="en-US" sz="2400" i="1" dirty="0" err="1">
                <a:latin typeface="Times" pitchFamily="2" charset="0"/>
              </a:rPr>
              <a:t>Strophurus</a:t>
            </a:r>
            <a:r>
              <a:rPr lang="en-US" altLang="en-US" sz="2400" dirty="0">
                <a:latin typeface="Times" pitchFamily="2" charset="0"/>
              </a:rPr>
              <a:t> geckos</a:t>
            </a:r>
          </a:p>
          <a:p>
            <a:pPr eaLnBrk="1" hangingPunct="1">
              <a:spcBef>
                <a:spcPct val="0"/>
              </a:spcBef>
              <a:buFontTx/>
              <a:buNone/>
            </a:pPr>
            <a:r>
              <a:rPr lang="en-US" altLang="en-US" sz="2400" dirty="0">
                <a:latin typeface="Times" pitchFamily="2" charset="0"/>
              </a:rPr>
              <a:t>Bite</a:t>
            </a:r>
          </a:p>
          <a:p>
            <a:pPr eaLnBrk="1" hangingPunct="1">
              <a:spcBef>
                <a:spcPct val="0"/>
              </a:spcBef>
              <a:buFontTx/>
              <a:buNone/>
            </a:pPr>
            <a:r>
              <a:rPr lang="en-US" altLang="en-US" sz="2400" dirty="0">
                <a:latin typeface="Times" pitchFamily="2" charset="0"/>
              </a:rPr>
              <a:t>Flee</a:t>
            </a:r>
          </a:p>
          <a:p>
            <a:pPr eaLnBrk="1" hangingPunct="1">
              <a:spcBef>
                <a:spcPct val="0"/>
              </a:spcBef>
              <a:buFontTx/>
              <a:buNone/>
            </a:pPr>
            <a:r>
              <a:rPr lang="en-US" altLang="en-US" sz="2400" dirty="0">
                <a:latin typeface="Times" pitchFamily="2" charset="0"/>
              </a:rPr>
              <a:t>Threat</a:t>
            </a:r>
          </a:p>
          <a:p>
            <a:pPr eaLnBrk="1" hangingPunct="1">
              <a:spcBef>
                <a:spcPct val="0"/>
              </a:spcBef>
              <a:buFontTx/>
              <a:buNone/>
            </a:pPr>
            <a:r>
              <a:rPr lang="en-US" altLang="en-US" sz="2400" dirty="0">
                <a:latin typeface="Times" pitchFamily="2" charset="0"/>
              </a:rPr>
              <a:t>Venom </a:t>
            </a:r>
          </a:p>
        </p:txBody>
      </p:sp>
      <p:sp>
        <p:nvSpPr>
          <p:cNvPr id="43010" name="TextBox 2">
            <a:extLst>
              <a:ext uri="{FF2B5EF4-FFF2-40B4-BE49-F238E27FC236}">
                <a16:creationId xmlns:a16="http://schemas.microsoft.com/office/drawing/2014/main" id="{9E0000E3-B791-384D-9071-2408E153A2DF}"/>
              </a:ext>
            </a:extLst>
          </p:cNvPr>
          <p:cNvSpPr txBox="1">
            <a:spLocks noChangeArrowheads="1"/>
          </p:cNvSpPr>
          <p:nvPr/>
        </p:nvSpPr>
        <p:spPr bwMode="auto">
          <a:xfrm>
            <a:off x="423863" y="314325"/>
            <a:ext cx="2854325" cy="862013"/>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200" b="1" dirty="0">
                <a:latin typeface="+mj-lt"/>
                <a:cs typeface="Times New Roman" charset="0"/>
              </a:rPr>
              <a:t>Defense Tactics</a:t>
            </a:r>
          </a:p>
          <a:p>
            <a:pPr eaLnBrk="1" hangingPunct="1">
              <a:defRPr/>
            </a:pPr>
            <a:endParaRPr lang="en-US" sz="1800" dirty="0"/>
          </a:p>
        </p:txBody>
      </p:sp>
      <p:pic>
        <p:nvPicPr>
          <p:cNvPr id="39939" name="Picture 3">
            <a:extLst>
              <a:ext uri="{FF2B5EF4-FFF2-40B4-BE49-F238E27FC236}">
                <a16:creationId xmlns:a16="http://schemas.microsoft.com/office/drawing/2014/main" id="{01930EBA-E340-5446-8841-02B02B67BF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60638"/>
            <a:ext cx="43989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images.jpeg">
            <a:extLst>
              <a:ext uri="{FF2B5EF4-FFF2-40B4-BE49-F238E27FC236}">
                <a16:creationId xmlns:a16="http://schemas.microsoft.com/office/drawing/2014/main" id="{25626D68-B7C6-5E45-B0FF-7AABB41A87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770438"/>
            <a:ext cx="314166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osteoderm.jpg">
            <a:extLst>
              <a:ext uri="{FF2B5EF4-FFF2-40B4-BE49-F238E27FC236}">
                <a16:creationId xmlns:a16="http://schemas.microsoft.com/office/drawing/2014/main" id="{71461AFE-D001-2543-B714-2C33E42146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7213" y="-212725"/>
            <a:ext cx="22367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descr="Threat.jpg">
            <a:extLst>
              <a:ext uri="{FF2B5EF4-FFF2-40B4-BE49-F238E27FC236}">
                <a16:creationId xmlns:a16="http://schemas.microsoft.com/office/drawing/2014/main" id="{9123B79B-F667-0F4D-8E7D-44903F4077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1500" y="4770438"/>
            <a:ext cx="25400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a:extLst>
              <a:ext uri="{FF2B5EF4-FFF2-40B4-BE49-F238E27FC236}">
                <a16:creationId xmlns:a16="http://schemas.microsoft.com/office/drawing/2014/main" id="{2838EC86-9CB5-DF42-9BC0-4B8448E69B3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38650" y="0"/>
            <a:ext cx="246856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1" descr="blue-tail-skink.gif">
            <a:extLst>
              <a:ext uri="{FF2B5EF4-FFF2-40B4-BE49-F238E27FC236}">
                <a16:creationId xmlns:a16="http://schemas.microsoft.com/office/drawing/2014/main" id="{ECE7A5C0-4563-E740-B955-E89637A3FB7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480000">
            <a:off x="3946525" y="1433513"/>
            <a:ext cx="29146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2" descr="Thanatosis.gif">
            <a:extLst>
              <a:ext uri="{FF2B5EF4-FFF2-40B4-BE49-F238E27FC236}">
                <a16:creationId xmlns:a16="http://schemas.microsoft.com/office/drawing/2014/main" id="{43AF072D-DA55-D349-8479-68B2DC4C88E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05100" y="1816100"/>
            <a:ext cx="15287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3">
            <a:extLst>
              <a:ext uri="{FF2B5EF4-FFF2-40B4-BE49-F238E27FC236}">
                <a16:creationId xmlns:a16="http://schemas.microsoft.com/office/drawing/2014/main" id="{963F859D-BFB3-F54E-84AD-CCAFDDA973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97700" y="1409700"/>
            <a:ext cx="21463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12">
            <a:extLst>
              <a:ext uri="{FF2B5EF4-FFF2-40B4-BE49-F238E27FC236}">
                <a16:creationId xmlns:a16="http://schemas.microsoft.com/office/drawing/2014/main" id="{AE1107D1-48C1-B64B-9AE9-A1D5651E4135}"/>
              </a:ext>
            </a:extLst>
          </p:cNvPr>
          <p:cNvSpPr>
            <a:spLocks noChangeShapeType="1"/>
          </p:cNvSpPr>
          <p:nvPr/>
        </p:nvSpPr>
        <p:spPr bwMode="auto">
          <a:xfrm flipH="1">
            <a:off x="1987550" y="3779838"/>
            <a:ext cx="671513" cy="0"/>
          </a:xfrm>
          <a:prstGeom prst="line">
            <a:avLst/>
          </a:prstGeom>
          <a:noFill/>
          <a:ln w="25400">
            <a:solidFill>
              <a:schemeClr val="tx1"/>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wrap="none" anchor="ctr"/>
          <a:lstStyle/>
          <a:p>
            <a:pPr eaLnBrk="1" hangingPunct="1">
              <a:defRPr/>
            </a:pPr>
            <a:endParaRPr lang="en-US"/>
          </a:p>
        </p:txBody>
      </p:sp>
    </p:spTree>
    <p:extLst>
      <p:ext uri="{BB962C8B-B14F-4D97-AF65-F5344CB8AC3E}">
        <p14:creationId xmlns:p14="http://schemas.microsoft.com/office/powerpoint/2010/main" val="2602065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5" name="TextBox 1">
            <a:extLst>
              <a:ext uri="{FF2B5EF4-FFF2-40B4-BE49-F238E27FC236}">
                <a16:creationId xmlns:a16="http://schemas.microsoft.com/office/drawing/2014/main" id="{01C473D6-CE2A-DD4D-A129-E3598427F01E}"/>
              </a:ext>
            </a:extLst>
          </p:cNvPr>
          <p:cNvSpPr txBox="1">
            <a:spLocks noChangeArrowheads="1"/>
          </p:cNvSpPr>
          <p:nvPr/>
        </p:nvSpPr>
        <p:spPr bwMode="auto">
          <a:xfrm>
            <a:off x="763588" y="781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2" name="tailsquirt copy.mov">
            <a:hlinkClick r:id="" action="ppaction://media"/>
            <a:extLst>
              <a:ext uri="{FF2B5EF4-FFF2-40B4-BE49-F238E27FC236}">
                <a16:creationId xmlns:a16="http://schemas.microsoft.com/office/drawing/2014/main" id="{D6780BF0-791C-5D41-B473-2EAD6C768B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2801" y="0"/>
            <a:ext cx="10668000" cy="6000750"/>
          </a:xfrm>
          <a:prstGeom prst="rect">
            <a:avLst/>
          </a:prstGeom>
        </p:spPr>
      </p:pic>
    </p:spTree>
    <p:extLst>
      <p:ext uri="{BB962C8B-B14F-4D97-AF65-F5344CB8AC3E}">
        <p14:creationId xmlns:p14="http://schemas.microsoft.com/office/powerpoint/2010/main" val="332050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a:extLst>
              <a:ext uri="{FF2B5EF4-FFF2-40B4-BE49-F238E27FC236}">
                <a16:creationId xmlns:a16="http://schemas.microsoft.com/office/drawing/2014/main" id="{01C473D6-CE2A-DD4D-A129-E3598427F01E}"/>
              </a:ext>
            </a:extLst>
          </p:cNvPr>
          <p:cNvSpPr txBox="1">
            <a:spLocks noChangeArrowheads="1"/>
          </p:cNvSpPr>
          <p:nvPr/>
        </p:nvSpPr>
        <p:spPr bwMode="auto">
          <a:xfrm>
            <a:off x="763588" y="781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41986" name="Picture 2">
            <a:extLst>
              <a:ext uri="{FF2B5EF4-FFF2-40B4-BE49-F238E27FC236}">
                <a16:creationId xmlns:a16="http://schemas.microsoft.com/office/drawing/2014/main" id="{3C929F4D-24C3-174B-A607-7168E4452D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693738"/>
            <a:ext cx="9023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 descr="Table1.tif">
            <a:extLst>
              <a:ext uri="{FF2B5EF4-FFF2-40B4-BE49-F238E27FC236}">
                <a16:creationId xmlns:a16="http://schemas.microsoft.com/office/drawing/2014/main" id="{5C404528-4325-6D48-8138-D1077B51F1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1868488"/>
            <a:ext cx="9042401"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743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a:extLst>
              <a:ext uri="{FF2B5EF4-FFF2-40B4-BE49-F238E27FC236}">
                <a16:creationId xmlns:a16="http://schemas.microsoft.com/office/drawing/2014/main" id="{84A88B22-9837-AB48-AE37-7F4A52AD3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822325"/>
            <a:ext cx="25908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3">
            <a:extLst>
              <a:ext uri="{FF2B5EF4-FFF2-40B4-BE49-F238E27FC236}">
                <a16:creationId xmlns:a16="http://schemas.microsoft.com/office/drawing/2014/main" id="{7DAC9D43-422B-E844-85A3-9432A08BB33B}"/>
              </a:ext>
            </a:extLst>
          </p:cNvPr>
          <p:cNvSpPr txBox="1">
            <a:spLocks noChangeArrowheads="1"/>
          </p:cNvSpPr>
          <p:nvPr/>
        </p:nvSpPr>
        <p:spPr bwMode="auto">
          <a:xfrm>
            <a:off x="593725" y="330200"/>
            <a:ext cx="800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latin typeface="Times New Roman" pitchFamily="2" charset="0"/>
              </a:rPr>
              <a:t>  </a:t>
            </a:r>
            <a:r>
              <a:rPr lang="en-US" altLang="en-US" sz="2000" b="1">
                <a:latin typeface="Times New Roman" pitchFamily="2" charset="0"/>
              </a:rPr>
              <a:t>Passive thermoconformer                                   Active Thermoregulator</a:t>
            </a:r>
            <a:endParaRPr lang="en-US" altLang="en-US" sz="2400" b="1">
              <a:latin typeface="Times New Roman" pitchFamily="2" charset="0"/>
            </a:endParaRPr>
          </a:p>
        </p:txBody>
      </p:sp>
      <p:sp>
        <p:nvSpPr>
          <p:cNvPr id="72707" name="Text Box 4">
            <a:extLst>
              <a:ext uri="{FF2B5EF4-FFF2-40B4-BE49-F238E27FC236}">
                <a16:creationId xmlns:a16="http://schemas.microsoft.com/office/drawing/2014/main" id="{799A3EB1-AF0E-584B-91A0-32A54BCB7712}"/>
              </a:ext>
            </a:extLst>
          </p:cNvPr>
          <p:cNvSpPr txBox="1">
            <a:spLocks noChangeArrowheads="1"/>
          </p:cNvSpPr>
          <p:nvPr/>
        </p:nvSpPr>
        <p:spPr bwMode="auto">
          <a:xfrm>
            <a:off x="887413" y="2808288"/>
            <a:ext cx="252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i="1">
                <a:latin typeface="Times New Roman" pitchFamily="2" charset="0"/>
              </a:rPr>
              <a:t>  Nephrurus laevissimus</a:t>
            </a:r>
            <a:endParaRPr lang="en-US" altLang="en-US" sz="2400">
              <a:latin typeface="Times New Roman" pitchFamily="2" charset="0"/>
            </a:endParaRPr>
          </a:p>
        </p:txBody>
      </p:sp>
      <p:pic>
        <p:nvPicPr>
          <p:cNvPr id="72708" name="Picture 7">
            <a:extLst>
              <a:ext uri="{FF2B5EF4-FFF2-40B4-BE49-F238E27FC236}">
                <a16:creationId xmlns:a16="http://schemas.microsoft.com/office/drawing/2014/main" id="{E2F26FD4-5D6D-1F44-A005-4FB164055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950" y="808038"/>
            <a:ext cx="32004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a:extLst>
              <a:ext uri="{FF2B5EF4-FFF2-40B4-BE49-F238E27FC236}">
                <a16:creationId xmlns:a16="http://schemas.microsoft.com/office/drawing/2014/main" id="{BE6C7C41-5685-1547-9F69-A6EC56149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786063"/>
            <a:ext cx="594360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11">
            <a:extLst>
              <a:ext uri="{FF2B5EF4-FFF2-40B4-BE49-F238E27FC236}">
                <a16:creationId xmlns:a16="http://schemas.microsoft.com/office/drawing/2014/main" id="{873AF055-40D3-554E-8AAA-9B4168B6F68D}"/>
              </a:ext>
            </a:extLst>
          </p:cNvPr>
          <p:cNvSpPr>
            <a:spLocks noChangeArrowheads="1"/>
          </p:cNvSpPr>
          <p:nvPr/>
        </p:nvSpPr>
        <p:spPr bwMode="auto">
          <a:xfrm>
            <a:off x="6053138" y="2822575"/>
            <a:ext cx="2316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i="1">
                <a:latin typeface="Times New Roman" pitchFamily="2" charset="0"/>
              </a:rPr>
              <a:t> Ctenophorus isolepis</a:t>
            </a:r>
          </a:p>
        </p:txBody>
      </p:sp>
      <p:sp>
        <p:nvSpPr>
          <p:cNvPr id="72711" name="Line 12">
            <a:extLst>
              <a:ext uri="{FF2B5EF4-FFF2-40B4-BE49-F238E27FC236}">
                <a16:creationId xmlns:a16="http://schemas.microsoft.com/office/drawing/2014/main" id="{AEF070CA-C50F-FB49-A541-5CCBEEE72F00}"/>
              </a:ext>
            </a:extLst>
          </p:cNvPr>
          <p:cNvSpPr>
            <a:spLocks noChangeShapeType="1"/>
          </p:cNvSpPr>
          <p:nvPr/>
        </p:nvSpPr>
        <p:spPr bwMode="auto">
          <a:xfrm flipV="1">
            <a:off x="7150100" y="3625850"/>
            <a:ext cx="1092200" cy="2319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2" name="Text Box 13">
            <a:extLst>
              <a:ext uri="{FF2B5EF4-FFF2-40B4-BE49-F238E27FC236}">
                <a16:creationId xmlns:a16="http://schemas.microsoft.com/office/drawing/2014/main" id="{0096A906-D2D1-1B4A-BEEF-9A48C5F25E1F}"/>
              </a:ext>
            </a:extLst>
          </p:cNvPr>
          <p:cNvSpPr txBox="1">
            <a:spLocks noChangeArrowheads="1"/>
          </p:cNvSpPr>
          <p:nvPr/>
        </p:nvSpPr>
        <p:spPr bwMode="auto">
          <a:xfrm>
            <a:off x="3810000" y="539750"/>
            <a:ext cx="1744663"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60000"/>
              </a:lnSpc>
              <a:spcBef>
                <a:spcPct val="50000"/>
              </a:spcBef>
              <a:buFontTx/>
              <a:buNone/>
            </a:pPr>
            <a:r>
              <a:rPr lang="en-US" altLang="en-US" sz="2000" b="1">
                <a:latin typeface="Times New Roman" pitchFamily="2" charset="0"/>
              </a:rPr>
              <a:t>  </a:t>
            </a:r>
          </a:p>
          <a:p>
            <a:pPr>
              <a:lnSpc>
                <a:spcPct val="60000"/>
              </a:lnSpc>
              <a:spcBef>
                <a:spcPct val="50000"/>
              </a:spcBef>
              <a:buFontTx/>
              <a:buNone/>
            </a:pPr>
            <a:r>
              <a:rPr lang="en-US" altLang="en-US" sz="2000" b="1">
                <a:latin typeface="Times New Roman" pitchFamily="2" charset="0"/>
              </a:rPr>
              <a:t>    Slope of</a:t>
            </a:r>
          </a:p>
          <a:p>
            <a:pPr>
              <a:lnSpc>
                <a:spcPct val="55000"/>
              </a:lnSpc>
              <a:spcBef>
                <a:spcPct val="50000"/>
              </a:spcBef>
              <a:buFontTx/>
              <a:buNone/>
            </a:pPr>
            <a:r>
              <a:rPr lang="en-US" altLang="en-US" sz="2000" b="1">
                <a:latin typeface="Times New Roman" pitchFamily="2" charset="0"/>
              </a:rPr>
              <a:t> Regression</a:t>
            </a:r>
          </a:p>
          <a:p>
            <a:pPr>
              <a:lnSpc>
                <a:spcPct val="55000"/>
              </a:lnSpc>
              <a:spcBef>
                <a:spcPct val="50000"/>
              </a:spcBef>
              <a:buFontTx/>
              <a:buNone/>
            </a:pPr>
            <a:r>
              <a:rPr lang="en-US" altLang="en-US" sz="2000" b="1">
                <a:latin typeface="Times New Roman" pitchFamily="2" charset="0"/>
              </a:rPr>
              <a:t>(one to zero)</a:t>
            </a:r>
            <a:endParaRPr lang="en-US" altLang="en-US" sz="2400" b="1">
              <a:latin typeface="Times New Roman" pitchFamily="2" charset="0"/>
            </a:endParaRPr>
          </a:p>
          <a:p>
            <a:pPr>
              <a:lnSpc>
                <a:spcPct val="55000"/>
              </a:lnSpc>
              <a:spcBef>
                <a:spcPct val="50000"/>
              </a:spcBef>
              <a:buFontTx/>
              <a:buNone/>
            </a:pPr>
            <a:endParaRPr lang="en-US" altLang="en-US" sz="2400" b="1">
              <a:latin typeface="Times New Roman" pitchFamily="2" charset="0"/>
            </a:endParaRPr>
          </a:p>
        </p:txBody>
      </p:sp>
      <p:sp>
        <p:nvSpPr>
          <p:cNvPr id="72713" name="TextBox 1">
            <a:extLst>
              <a:ext uri="{FF2B5EF4-FFF2-40B4-BE49-F238E27FC236}">
                <a16:creationId xmlns:a16="http://schemas.microsoft.com/office/drawing/2014/main" id="{98275A17-A005-5E44-B759-A5618D8A93B5}"/>
              </a:ext>
            </a:extLst>
          </p:cNvPr>
          <p:cNvSpPr txBox="1">
            <a:spLocks noChangeArrowheads="1"/>
          </p:cNvSpPr>
          <p:nvPr/>
        </p:nvSpPr>
        <p:spPr bwMode="auto">
          <a:xfrm>
            <a:off x="7313613" y="5291138"/>
            <a:ext cx="1611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latin typeface="Times New Roman" pitchFamily="2" charset="0"/>
              </a:rPr>
              <a:t>      </a:t>
            </a:r>
            <a:r>
              <a:rPr lang="en-US" altLang="en-US" sz="1400" b="1">
                <a:latin typeface="Times New Roman" pitchFamily="2" charset="0"/>
              </a:rPr>
              <a:t>  Passive</a:t>
            </a:r>
          </a:p>
          <a:p>
            <a:pPr>
              <a:spcBef>
                <a:spcPct val="0"/>
              </a:spcBef>
              <a:buFontTx/>
              <a:buNone/>
            </a:pPr>
            <a:r>
              <a:rPr lang="en-US" altLang="en-US" sz="1400" b="1">
                <a:latin typeface="Times New Roman" pitchFamily="2" charset="0"/>
              </a:rPr>
              <a:t>Thermoconformer</a:t>
            </a:r>
          </a:p>
        </p:txBody>
      </p:sp>
      <p:sp>
        <p:nvSpPr>
          <p:cNvPr id="72714" name="TextBox 2">
            <a:extLst>
              <a:ext uri="{FF2B5EF4-FFF2-40B4-BE49-F238E27FC236}">
                <a16:creationId xmlns:a16="http://schemas.microsoft.com/office/drawing/2014/main" id="{8BD28763-8B72-7741-AD60-37C31C1FF0EF}"/>
              </a:ext>
            </a:extLst>
          </p:cNvPr>
          <p:cNvSpPr txBox="1">
            <a:spLocks noChangeArrowheads="1"/>
          </p:cNvSpPr>
          <p:nvPr/>
        </p:nvSpPr>
        <p:spPr bwMode="auto">
          <a:xfrm rot="-900000">
            <a:off x="5137150" y="4583113"/>
            <a:ext cx="8540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latin typeface="Times New Roman" pitchFamily="2" charset="0"/>
              </a:rPr>
              <a:t>Thermo-</a:t>
            </a:r>
          </a:p>
          <a:p>
            <a:pPr>
              <a:spcBef>
                <a:spcPct val="0"/>
              </a:spcBef>
              <a:buFontTx/>
              <a:buNone/>
            </a:pPr>
            <a:r>
              <a:rPr lang="en-US" altLang="en-US" sz="1400">
                <a:latin typeface="Times New Roman" pitchFamily="2" charset="0"/>
              </a:rPr>
              <a:t>regulator</a:t>
            </a:r>
          </a:p>
        </p:txBody>
      </p:sp>
      <p:pic>
        <p:nvPicPr>
          <p:cNvPr id="72715" name="Picture 12" descr="Oz8.gif">
            <a:extLst>
              <a:ext uri="{FF2B5EF4-FFF2-40B4-BE49-F238E27FC236}">
                <a16:creationId xmlns:a16="http://schemas.microsoft.com/office/drawing/2014/main" id="{71EB42D7-ACC8-FD45-9553-7E96D8683A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3638" y="1741488"/>
            <a:ext cx="171291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5">
            <a:extLst>
              <a:ext uri="{FF2B5EF4-FFF2-40B4-BE49-F238E27FC236}">
                <a16:creationId xmlns:a16="http://schemas.microsoft.com/office/drawing/2014/main" id="{320A0F51-2A64-A044-8195-0B7E8EF4D812}"/>
              </a:ext>
            </a:extLst>
          </p:cNvPr>
          <p:cNvPicPr>
            <a:picLocks noChangeAspect="1" noChangeArrowheads="1"/>
          </p:cNvPicPr>
          <p:nvPr/>
        </p:nvPicPr>
        <p:blipFill>
          <a:blip r:embed="rId7">
            <a:lum contrast="100000"/>
            <a:extLst>
              <a:ext uri="{28A0092B-C50C-407E-A947-70E740481C1C}">
                <a14:useLocalDpi xmlns:a14="http://schemas.microsoft.com/office/drawing/2010/main" val="0"/>
              </a:ext>
            </a:extLst>
          </a:blip>
          <a:srcRect/>
          <a:stretch>
            <a:fillRect/>
          </a:stretch>
        </p:blipFill>
        <p:spPr bwMode="auto">
          <a:xfrm>
            <a:off x="55563" y="2514600"/>
            <a:ext cx="384492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a:extLst>
              <a:ext uri="{FF2B5EF4-FFF2-40B4-BE49-F238E27FC236}">
                <a16:creationId xmlns:a16="http://schemas.microsoft.com/office/drawing/2014/main" id="{EB5D07C3-56F4-BA47-AC86-0F45839FB69B}"/>
              </a:ext>
            </a:extLst>
          </p:cNvPr>
          <p:cNvSpPr txBox="1">
            <a:spLocks noChangeArrowheads="1"/>
          </p:cNvSpPr>
          <p:nvPr/>
        </p:nvSpPr>
        <p:spPr bwMode="auto">
          <a:xfrm>
            <a:off x="974725" y="746125"/>
            <a:ext cx="664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latin typeface="Times New Roman" pitchFamily="2" charset="0"/>
            </a:endParaRPr>
          </a:p>
        </p:txBody>
      </p:sp>
      <p:sp>
        <p:nvSpPr>
          <p:cNvPr id="74754" name="Text Box 3">
            <a:extLst>
              <a:ext uri="{FF2B5EF4-FFF2-40B4-BE49-F238E27FC236}">
                <a16:creationId xmlns:a16="http://schemas.microsoft.com/office/drawing/2014/main" id="{DC415E9B-5DF1-6041-8976-C2642733C7FD}"/>
              </a:ext>
            </a:extLst>
          </p:cNvPr>
          <p:cNvSpPr txBox="1">
            <a:spLocks noChangeArrowheads="1"/>
          </p:cNvSpPr>
          <p:nvPr/>
        </p:nvSpPr>
        <p:spPr bwMode="auto">
          <a:xfrm>
            <a:off x="700088" y="746125"/>
            <a:ext cx="83629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latin typeface="Times New Roman" pitchFamily="2" charset="0"/>
            </a:endParaRPr>
          </a:p>
          <a:p>
            <a:pPr>
              <a:spcBef>
                <a:spcPct val="0"/>
              </a:spcBef>
              <a:buFontTx/>
              <a:buNone/>
            </a:pPr>
            <a:endParaRPr lang="en-US" altLang="en-US" sz="2400">
              <a:latin typeface="Times New Roman" pitchFamily="2" charset="0"/>
            </a:endParaRPr>
          </a:p>
          <a:p>
            <a:pPr>
              <a:lnSpc>
                <a:spcPct val="130000"/>
              </a:lnSpc>
              <a:spcBef>
                <a:spcPct val="0"/>
              </a:spcBef>
              <a:buFontTx/>
              <a:buNone/>
            </a:pPr>
            <a:endParaRPr lang="en-US" altLang="en-US" sz="2400">
              <a:latin typeface="Times New Roman" pitchFamily="2" charset="0"/>
            </a:endParaRPr>
          </a:p>
        </p:txBody>
      </p:sp>
      <p:pic>
        <p:nvPicPr>
          <p:cNvPr id="74755" name="Picture 2">
            <a:extLst>
              <a:ext uri="{FF2B5EF4-FFF2-40B4-BE49-F238E27FC236}">
                <a16:creationId xmlns:a16="http://schemas.microsoft.com/office/drawing/2014/main" id="{BD1BC4D1-9D66-C245-9F70-0633E139A4E2}"/>
              </a:ext>
            </a:extLst>
          </p:cNvPr>
          <p:cNvPicPr>
            <a:picLocks noChangeAspect="1" noChangeArrowheads="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228600" y="731838"/>
            <a:ext cx="604202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a:extLst>
              <a:ext uri="{FF2B5EF4-FFF2-40B4-BE49-F238E27FC236}">
                <a16:creationId xmlns:a16="http://schemas.microsoft.com/office/drawing/2014/main" id="{D80274A1-E0F1-6647-8699-D782A34FD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81000"/>
            <a:ext cx="27209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a:extLst>
              <a:ext uri="{FF2B5EF4-FFF2-40B4-BE49-F238E27FC236}">
                <a16:creationId xmlns:a16="http://schemas.microsoft.com/office/drawing/2014/main" id="{9013E02E-8A86-9B4F-A3FF-EDA183ED2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662238"/>
            <a:ext cx="25908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5">
            <a:extLst>
              <a:ext uri="{FF2B5EF4-FFF2-40B4-BE49-F238E27FC236}">
                <a16:creationId xmlns:a16="http://schemas.microsoft.com/office/drawing/2014/main" id="{F290E2E0-FFE4-9442-B92E-0B0DE6EA68B9}"/>
              </a:ext>
            </a:extLst>
          </p:cNvPr>
          <p:cNvSpPr txBox="1">
            <a:spLocks noChangeArrowheads="1"/>
          </p:cNvSpPr>
          <p:nvPr/>
        </p:nvSpPr>
        <p:spPr bwMode="auto">
          <a:xfrm>
            <a:off x="6765925" y="2133600"/>
            <a:ext cx="152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i="1">
                <a:latin typeface="Times New Roman" pitchFamily="2" charset="0"/>
              </a:rPr>
              <a:t>Ctenotus leae</a:t>
            </a:r>
          </a:p>
        </p:txBody>
      </p:sp>
      <p:sp>
        <p:nvSpPr>
          <p:cNvPr id="74759" name="Text Box 6">
            <a:extLst>
              <a:ext uri="{FF2B5EF4-FFF2-40B4-BE49-F238E27FC236}">
                <a16:creationId xmlns:a16="http://schemas.microsoft.com/office/drawing/2014/main" id="{0AE46FDB-114C-2144-B56F-EB3BD5EA9824}"/>
              </a:ext>
            </a:extLst>
          </p:cNvPr>
          <p:cNvSpPr txBox="1">
            <a:spLocks noChangeArrowheads="1"/>
          </p:cNvSpPr>
          <p:nvPr/>
        </p:nvSpPr>
        <p:spPr bwMode="auto">
          <a:xfrm>
            <a:off x="6553200" y="6324600"/>
            <a:ext cx="1892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i="1">
                <a:latin typeface="Times New Roman" pitchFamily="2" charset="0"/>
              </a:rPr>
              <a:t> Ctenotus piankai</a:t>
            </a:r>
          </a:p>
        </p:txBody>
      </p:sp>
      <p:sp>
        <p:nvSpPr>
          <p:cNvPr id="74760" name="TextBox 1">
            <a:extLst>
              <a:ext uri="{FF2B5EF4-FFF2-40B4-BE49-F238E27FC236}">
                <a16:creationId xmlns:a16="http://schemas.microsoft.com/office/drawing/2014/main" id="{0DA7F236-C756-0041-ADE0-ED89BF9E47B5}"/>
              </a:ext>
            </a:extLst>
          </p:cNvPr>
          <p:cNvSpPr txBox="1">
            <a:spLocks noChangeArrowheads="1"/>
          </p:cNvSpPr>
          <p:nvPr/>
        </p:nvSpPr>
        <p:spPr bwMode="auto">
          <a:xfrm>
            <a:off x="1447800" y="228600"/>
            <a:ext cx="3106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latin typeface="Times New Roman" pitchFamily="2" charset="0"/>
              </a:rPr>
              <a:t>Design Constraints</a:t>
            </a:r>
            <a:endParaRPr lang="en-US" altLang="en-US" sz="2800">
              <a:latin typeface="Times New Roman" pitchFamily="2" charset="0"/>
            </a:endParaRPr>
          </a:p>
        </p:txBody>
      </p:sp>
      <p:sp>
        <p:nvSpPr>
          <p:cNvPr id="74761" name="TextBox 1">
            <a:extLst>
              <a:ext uri="{FF2B5EF4-FFF2-40B4-BE49-F238E27FC236}">
                <a16:creationId xmlns:a16="http://schemas.microsoft.com/office/drawing/2014/main" id="{33B71621-C08D-784B-B0DF-BC813263B4ED}"/>
              </a:ext>
            </a:extLst>
          </p:cNvPr>
          <p:cNvSpPr txBox="1">
            <a:spLocks noChangeArrowheads="1"/>
          </p:cNvSpPr>
          <p:nvPr/>
        </p:nvSpPr>
        <p:spPr bwMode="auto">
          <a:xfrm>
            <a:off x="4213225" y="3616325"/>
            <a:ext cx="1597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latin typeface="Times New Roman" pitchFamily="2" charset="0"/>
              </a:rPr>
              <a:t>Ctenotus</a:t>
            </a:r>
            <a:r>
              <a:rPr lang="en-US" altLang="en-US" sz="1600" b="1">
                <a:latin typeface="Times New Roman" pitchFamily="2" charset="0"/>
              </a:rPr>
              <a:t> Skinks</a:t>
            </a:r>
          </a:p>
        </p:txBody>
      </p:sp>
      <p:sp>
        <p:nvSpPr>
          <p:cNvPr id="74762" name="Rectangle 2">
            <a:extLst>
              <a:ext uri="{FF2B5EF4-FFF2-40B4-BE49-F238E27FC236}">
                <a16:creationId xmlns:a16="http://schemas.microsoft.com/office/drawing/2014/main" id="{33A9F5CE-75F7-B64D-8638-8B46D73DAC96}"/>
              </a:ext>
            </a:extLst>
          </p:cNvPr>
          <p:cNvSpPr>
            <a:spLocks noChangeArrowheads="1"/>
          </p:cNvSpPr>
          <p:nvPr/>
        </p:nvSpPr>
        <p:spPr bwMode="auto">
          <a:xfrm>
            <a:off x="2257425" y="4038600"/>
            <a:ext cx="210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latin typeface="Times New Roman" pitchFamily="2" charset="0"/>
              </a:rPr>
              <a:t>Thermoconformers</a:t>
            </a:r>
            <a:endParaRPr lang="en-US" altLang="en-US" sz="1800" b="1"/>
          </a:p>
        </p:txBody>
      </p:sp>
      <p:cxnSp>
        <p:nvCxnSpPr>
          <p:cNvPr id="74763" name="Straight Arrow Connector 11">
            <a:extLst>
              <a:ext uri="{FF2B5EF4-FFF2-40B4-BE49-F238E27FC236}">
                <a16:creationId xmlns:a16="http://schemas.microsoft.com/office/drawing/2014/main" id="{45B89144-35F9-B244-B217-8D4F75C1F4E5}"/>
              </a:ext>
            </a:extLst>
          </p:cNvPr>
          <p:cNvCxnSpPr>
            <a:cxnSpLocks/>
          </p:cNvCxnSpPr>
          <p:nvPr/>
        </p:nvCxnSpPr>
        <p:spPr bwMode="auto">
          <a:xfrm>
            <a:off x="2514600" y="1466850"/>
            <a:ext cx="325438" cy="2487613"/>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74764" name="TextBox 15">
            <a:extLst>
              <a:ext uri="{FF2B5EF4-FFF2-40B4-BE49-F238E27FC236}">
                <a16:creationId xmlns:a16="http://schemas.microsoft.com/office/drawing/2014/main" id="{C28AC6C9-6BF3-1C4B-9871-778675D07FE9}"/>
              </a:ext>
            </a:extLst>
          </p:cNvPr>
          <p:cNvSpPr txBox="1">
            <a:spLocks noChangeArrowheads="1"/>
          </p:cNvSpPr>
          <p:nvPr/>
        </p:nvSpPr>
        <p:spPr bwMode="auto">
          <a:xfrm>
            <a:off x="1447800" y="990600"/>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latin typeface="Times New Roman" pitchFamily="2" charset="0"/>
              </a:rPr>
              <a:t>Thermoregulator</a:t>
            </a:r>
            <a:r>
              <a:rPr lang="en-US" altLang="en-US" sz="1800">
                <a:latin typeface="Times New Roman" pitchFamily="2" charset="0"/>
              </a:rPr>
              <a:t>s</a:t>
            </a:r>
            <a:r>
              <a:rPr lang="en-US" altLang="en-US" sz="2400">
                <a:latin typeface="Times New Roman" pitchFamily="2" charset="0"/>
              </a:rPr>
              <a:t>	</a:t>
            </a:r>
            <a:endParaRPr lang="en-US" altLang="en-US" sz="2400"/>
          </a:p>
        </p:txBody>
      </p:sp>
      <p:pic>
        <p:nvPicPr>
          <p:cNvPr id="74765" name="Picture 3">
            <a:extLst>
              <a:ext uri="{FF2B5EF4-FFF2-40B4-BE49-F238E27FC236}">
                <a16:creationId xmlns:a16="http://schemas.microsoft.com/office/drawing/2014/main" id="{CB96AF42-B547-CA42-988E-717EBACBB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425" y="4267200"/>
            <a:ext cx="216217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3" descr="Oz8.gif">
            <a:extLst>
              <a:ext uri="{FF2B5EF4-FFF2-40B4-BE49-F238E27FC236}">
                <a16:creationId xmlns:a16="http://schemas.microsoft.com/office/drawing/2014/main" id="{68636A35-88F6-094A-BC5D-D87E545E6A0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241550"/>
            <a:ext cx="18034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14D4B854-A828-1947-9D12-D83F8051E388}"/>
              </a:ext>
            </a:extLst>
          </p:cNvPr>
          <p:cNvSpPr txBox="1">
            <a:spLocks noChangeArrowheads="1"/>
          </p:cNvSpPr>
          <p:nvPr/>
        </p:nvSpPr>
        <p:spPr bwMode="auto">
          <a:xfrm>
            <a:off x="4038600" y="6392863"/>
            <a:ext cx="1731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latin typeface="Times New Roman" pitchFamily="2" charset="0"/>
              </a:rPr>
              <a:t> </a:t>
            </a:r>
          </a:p>
        </p:txBody>
      </p:sp>
      <p:pic>
        <p:nvPicPr>
          <p:cNvPr id="76802" name="Picture 5">
            <a:extLst>
              <a:ext uri="{FF2B5EF4-FFF2-40B4-BE49-F238E27FC236}">
                <a16:creationId xmlns:a16="http://schemas.microsoft.com/office/drawing/2014/main" id="{FA737208-87D5-CE4D-AF24-D6EA94D5B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46050"/>
            <a:ext cx="9621838"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a:extLst>
              <a:ext uri="{FF2B5EF4-FFF2-40B4-BE49-F238E27FC236}">
                <a16:creationId xmlns:a16="http://schemas.microsoft.com/office/drawing/2014/main" id="{35DEA60C-FA83-5149-AAAA-EBED4F321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953000" y="2211388"/>
            <a:ext cx="211296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 descr="Agama_aculeata.jpg">
            <a:extLst>
              <a:ext uri="{FF2B5EF4-FFF2-40B4-BE49-F238E27FC236}">
                <a16:creationId xmlns:a16="http://schemas.microsoft.com/office/drawing/2014/main" id="{67B68CBF-4F66-6B4D-80BF-9F7D17E46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5775" y="950913"/>
            <a:ext cx="212566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8">
            <a:extLst>
              <a:ext uri="{FF2B5EF4-FFF2-40B4-BE49-F238E27FC236}">
                <a16:creationId xmlns:a16="http://schemas.microsoft.com/office/drawing/2014/main" id="{E3E5BE39-8904-834F-A820-C63B21EBB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013" y="947738"/>
            <a:ext cx="2124075"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Box 2">
            <a:extLst>
              <a:ext uri="{FF2B5EF4-FFF2-40B4-BE49-F238E27FC236}">
                <a16:creationId xmlns:a16="http://schemas.microsoft.com/office/drawing/2014/main" id="{7D250EB4-6113-694F-A884-975EEF28B6EE}"/>
              </a:ext>
            </a:extLst>
          </p:cNvPr>
          <p:cNvSpPr txBox="1">
            <a:spLocks noChangeArrowheads="1"/>
          </p:cNvSpPr>
          <p:nvPr/>
        </p:nvSpPr>
        <p:spPr bwMode="auto">
          <a:xfrm rot="2280000">
            <a:off x="508000" y="3910013"/>
            <a:ext cx="64849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latin typeface="Times New Roman" pitchFamily="2" charset="0"/>
              </a:rPr>
              <a:t>Thermoregulator</a:t>
            </a:r>
            <a:r>
              <a:rPr lang="en-US" altLang="en-US" sz="1800">
                <a:latin typeface="Times New Roman" pitchFamily="2" charset="0"/>
              </a:rPr>
              <a:t>s					</a:t>
            </a:r>
          </a:p>
        </p:txBody>
      </p:sp>
      <p:sp>
        <p:nvSpPr>
          <p:cNvPr id="9" name="Line 12">
            <a:extLst>
              <a:ext uri="{FF2B5EF4-FFF2-40B4-BE49-F238E27FC236}">
                <a16:creationId xmlns:a16="http://schemas.microsoft.com/office/drawing/2014/main" id="{576C6584-D127-5543-AB60-BC5E0C9E71DE}"/>
              </a:ext>
            </a:extLst>
          </p:cNvPr>
          <p:cNvSpPr>
            <a:spLocks noChangeShapeType="1"/>
          </p:cNvSpPr>
          <p:nvPr/>
        </p:nvSpPr>
        <p:spPr bwMode="auto">
          <a:xfrm flipH="1" flipV="1">
            <a:off x="2846388" y="3365500"/>
            <a:ext cx="1444625" cy="1073150"/>
          </a:xfrm>
          <a:prstGeom prst="line">
            <a:avLst/>
          </a:prstGeom>
          <a:ln>
            <a:headEnd type="arrow"/>
            <a:tailEnd type="none"/>
          </a:ln>
          <a:extLst/>
        </p:spPr>
        <p:style>
          <a:lnRef idx="1">
            <a:schemeClr val="accent4"/>
          </a:lnRef>
          <a:fillRef idx="0">
            <a:schemeClr val="accent4"/>
          </a:fillRef>
          <a:effectRef idx="0">
            <a:schemeClr val="accent4"/>
          </a:effectRef>
          <a:fontRef idx="minor">
            <a:schemeClr val="tx1"/>
          </a:fontRef>
        </p:style>
        <p:txBody>
          <a:bodyPr wrap="none" anchor="ctr"/>
          <a:lstStyle/>
          <a:p>
            <a:pPr>
              <a:defRPr/>
            </a:pPr>
            <a:endParaRPr lang="en-US">
              <a:latin typeface="Times New Roman"/>
              <a:cs typeface="Times New Roman"/>
            </a:endParaRPr>
          </a:p>
        </p:txBody>
      </p:sp>
      <p:sp>
        <p:nvSpPr>
          <p:cNvPr id="10" name="Line 12">
            <a:extLst>
              <a:ext uri="{FF2B5EF4-FFF2-40B4-BE49-F238E27FC236}">
                <a16:creationId xmlns:a16="http://schemas.microsoft.com/office/drawing/2014/main" id="{1B1923D2-B20C-8747-82E6-40B23145436C}"/>
              </a:ext>
            </a:extLst>
          </p:cNvPr>
          <p:cNvSpPr>
            <a:spLocks noChangeShapeType="1"/>
          </p:cNvSpPr>
          <p:nvPr/>
        </p:nvSpPr>
        <p:spPr bwMode="auto">
          <a:xfrm>
            <a:off x="2714625" y="3255963"/>
            <a:ext cx="1446213" cy="1090612"/>
          </a:xfrm>
          <a:prstGeom prst="line">
            <a:avLst/>
          </a:prstGeom>
          <a:ln>
            <a:headEnd type="arrow"/>
            <a:tailEnd type="none"/>
          </a:ln>
          <a:extLst/>
        </p:spPr>
        <p:style>
          <a:lnRef idx="1">
            <a:schemeClr val="accent4"/>
          </a:lnRef>
          <a:fillRef idx="0">
            <a:schemeClr val="accent4"/>
          </a:fillRef>
          <a:effectRef idx="0">
            <a:schemeClr val="accent4"/>
          </a:effectRef>
          <a:fontRef idx="minor">
            <a:schemeClr val="tx1"/>
          </a:fontRef>
        </p:style>
        <p:txBody>
          <a:bodyPr wrap="none" anchor="ctr"/>
          <a:lstStyle/>
          <a:p>
            <a:pPr>
              <a:defRPr/>
            </a:pPr>
            <a:endParaRPr lang="en-US">
              <a:latin typeface="Times New Roman"/>
              <a:cs typeface="Times New Roman"/>
            </a:endParaRPr>
          </a:p>
        </p:txBody>
      </p:sp>
      <p:sp>
        <p:nvSpPr>
          <p:cNvPr id="76809" name="Rectangle 3">
            <a:extLst>
              <a:ext uri="{FF2B5EF4-FFF2-40B4-BE49-F238E27FC236}">
                <a16:creationId xmlns:a16="http://schemas.microsoft.com/office/drawing/2014/main" id="{9C8BCE3C-B84F-DB49-A762-B4F9EE3E973D}"/>
              </a:ext>
            </a:extLst>
          </p:cNvPr>
          <p:cNvSpPr>
            <a:spLocks noChangeArrowheads="1"/>
          </p:cNvSpPr>
          <p:nvPr/>
        </p:nvSpPr>
        <p:spPr bwMode="auto">
          <a:xfrm rot="2085056">
            <a:off x="4038600" y="4859338"/>
            <a:ext cx="22098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latin typeface="Times New Roman" pitchFamily="2" charset="0"/>
              </a:rPr>
              <a:t>Thermoconformers</a:t>
            </a:r>
            <a:endParaRPr lang="en-US" altLang="en-US" sz="18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Figure_1-Vitt.tiff">
            <a:extLst>
              <a:ext uri="{FF2B5EF4-FFF2-40B4-BE49-F238E27FC236}">
                <a16:creationId xmlns:a16="http://schemas.microsoft.com/office/drawing/2014/main" id="{2ACB37C3-9575-6A4C-BCBE-8DD23E5CD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D3C087A-EF00-8343-B0EA-74D9CF75BD16}"/>
              </a:ext>
            </a:extLst>
          </p:cNvPr>
          <p:cNvSpPr>
            <a:spLocks noGrp="1" noChangeArrowheads="1"/>
          </p:cNvSpPr>
          <p:nvPr>
            <p:ph type="title"/>
          </p:nvPr>
        </p:nvSpPr>
        <p:spPr>
          <a:xfrm>
            <a:off x="0" y="0"/>
            <a:ext cx="9144000" cy="6858000"/>
          </a:xfrm>
          <a:solidFill>
            <a:srgbClr val="FFFFFF">
              <a:alpha val="50195"/>
            </a:srgbClr>
          </a:solidFill>
        </p:spPr>
        <p:txBody>
          <a:bodyPr/>
          <a:lstStyle/>
          <a:p>
            <a:pPr algn="l">
              <a:lnSpc>
                <a:spcPct val="130000"/>
              </a:lnSpc>
              <a:defRPr/>
            </a:pPr>
            <a:r>
              <a:rPr lang="en-US" altLang="en-US" sz="3200" b="1" dirty="0">
                <a:solidFill>
                  <a:schemeClr val="tx1"/>
                </a:solidFill>
              </a:rPr>
              <a:t>       Evidence of Competition in Nature</a:t>
            </a:r>
            <a:br>
              <a:rPr lang="en-US" altLang="en-US" sz="2800" b="1" dirty="0">
                <a:solidFill>
                  <a:schemeClr val="tx1"/>
                </a:solidFill>
              </a:rPr>
            </a:br>
            <a:r>
              <a:rPr lang="en-US" altLang="en-US" sz="2800" b="1" dirty="0">
                <a:solidFill>
                  <a:schemeClr val="tx1"/>
                </a:solidFill>
              </a:rPr>
              <a:t>	often circumstantial</a:t>
            </a:r>
            <a:br>
              <a:rPr lang="en-US" altLang="en-US" sz="2800" b="1" dirty="0">
                <a:solidFill>
                  <a:schemeClr val="tx1"/>
                </a:solidFill>
              </a:rPr>
            </a:br>
            <a:br>
              <a:rPr lang="en-US" altLang="en-US" sz="2800" b="1" dirty="0">
                <a:solidFill>
                  <a:schemeClr val="tx1"/>
                </a:solidFill>
              </a:rPr>
            </a:br>
            <a:r>
              <a:rPr lang="en-US" altLang="en-US" sz="2800" b="1" dirty="0">
                <a:solidFill>
                  <a:schemeClr val="tx1"/>
                </a:solidFill>
              </a:rPr>
              <a:t>	</a:t>
            </a:r>
            <a:r>
              <a:rPr lang="en-US" altLang="en-US" sz="2600" b="1" dirty="0">
                <a:solidFill>
                  <a:schemeClr val="tx1"/>
                </a:solidFill>
              </a:rPr>
              <a:t>1. Resource partitioning among closely-related</a:t>
            </a:r>
            <a:br>
              <a:rPr lang="en-US" altLang="en-US" sz="2600" b="1" dirty="0">
                <a:solidFill>
                  <a:schemeClr val="tx1"/>
                </a:solidFill>
              </a:rPr>
            </a:br>
            <a:r>
              <a:rPr lang="en-US" altLang="en-US" sz="2600" b="1" dirty="0">
                <a:solidFill>
                  <a:schemeClr val="tx1"/>
                </a:solidFill>
              </a:rPr>
              <a:t>	    sympatric congeneric species</a:t>
            </a:r>
            <a:br>
              <a:rPr lang="en-US" altLang="en-US" sz="2600" b="1" dirty="0">
                <a:solidFill>
                  <a:schemeClr val="tx1"/>
                </a:solidFill>
              </a:rPr>
            </a:br>
            <a:r>
              <a:rPr lang="en-US" altLang="en-US" sz="2600" b="1" dirty="0">
                <a:solidFill>
                  <a:schemeClr val="tx1"/>
                </a:solidFill>
              </a:rPr>
              <a:t>	    (food, place, and time niches)</a:t>
            </a:r>
            <a:br>
              <a:rPr lang="en-US" altLang="en-US" sz="2600" b="1" dirty="0">
                <a:solidFill>
                  <a:schemeClr val="tx1"/>
                </a:solidFill>
              </a:rPr>
            </a:br>
            <a:r>
              <a:rPr lang="en-US" altLang="en-US" sz="2600" b="1" dirty="0">
                <a:solidFill>
                  <a:schemeClr val="tx1"/>
                </a:solidFill>
              </a:rPr>
              <a:t>	    Complementarity of niche dimensions</a:t>
            </a:r>
            <a:br>
              <a:rPr lang="en-US" altLang="en-US" sz="2600" b="1" dirty="0">
                <a:solidFill>
                  <a:schemeClr val="tx1"/>
                </a:solidFill>
              </a:rPr>
            </a:br>
            <a:r>
              <a:rPr lang="en-US" altLang="en-US" sz="2600" b="1" dirty="0">
                <a:solidFill>
                  <a:schemeClr val="tx1"/>
                </a:solidFill>
              </a:rPr>
              <a:t>	2. Character displacement, </a:t>
            </a:r>
            <a:r>
              <a:rPr lang="en-US" altLang="en-US" sz="2600" b="1" dirty="0" err="1">
                <a:solidFill>
                  <a:schemeClr val="tx1"/>
                </a:solidFill>
              </a:rPr>
              <a:t>Hutchinsonian</a:t>
            </a:r>
            <a:r>
              <a:rPr lang="en-US" altLang="en-US" sz="2600" b="1" dirty="0">
                <a:solidFill>
                  <a:schemeClr val="tx1"/>
                </a:solidFill>
              </a:rPr>
              <a:t> ratios</a:t>
            </a:r>
            <a:br>
              <a:rPr lang="en-US" altLang="en-US" sz="2600" b="1" dirty="0">
                <a:solidFill>
                  <a:schemeClr val="tx1"/>
                </a:solidFill>
              </a:rPr>
            </a:br>
            <a:r>
              <a:rPr lang="en-US" altLang="en-US" sz="2800" dirty="0"/>
              <a:t>	3. Incomplete biotas: niche shifts</a:t>
            </a:r>
            <a:br>
              <a:rPr lang="en-US" altLang="en-US" sz="2800" dirty="0"/>
            </a:br>
            <a:r>
              <a:rPr lang="en-US" altLang="en-US" sz="2800" dirty="0"/>
              <a:t>	4. Taxonomic composition of communities</a:t>
            </a:r>
            <a:endParaRPr lang="en-US" altLang="en-US" sz="2800" b="1" dirty="0">
              <a:solidFill>
                <a:schemeClr val="accent5">
                  <a:lumMod val="60000"/>
                  <a:lumOff val="40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LaurieFig_PressRelease.tif">
            <a:extLst>
              <a:ext uri="{FF2B5EF4-FFF2-40B4-BE49-F238E27FC236}">
                <a16:creationId xmlns:a16="http://schemas.microsoft.com/office/drawing/2014/main" id="{76707AA6-1840-7045-A8A1-C4FAE76C90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0"/>
            <a:ext cx="5287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1" descr="Legend.tiff">
            <a:extLst>
              <a:ext uri="{FF2B5EF4-FFF2-40B4-BE49-F238E27FC236}">
                <a16:creationId xmlns:a16="http://schemas.microsoft.com/office/drawing/2014/main" id="{ED9790F7-5E84-014A-99A2-A33ADE0D5C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42963"/>
            <a:ext cx="425450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Figure_2.pdf">
            <a:extLst>
              <a:ext uri="{FF2B5EF4-FFF2-40B4-BE49-F238E27FC236}">
                <a16:creationId xmlns:a16="http://schemas.microsoft.com/office/drawing/2014/main" id="{306B4210-6C11-EB4C-A6A0-54B22581D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134938"/>
            <a:ext cx="7824787"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5E938E3-F91B-3947-AAA5-09DA1044FFEA}"/>
              </a:ext>
            </a:extLst>
          </p:cNvPr>
          <p:cNvSpPr txBox="1"/>
          <p:nvPr/>
        </p:nvSpPr>
        <p:spPr>
          <a:xfrm>
            <a:off x="7239000" y="304800"/>
            <a:ext cx="1654620" cy="646331"/>
          </a:xfrm>
          <a:prstGeom prst="rect">
            <a:avLst/>
          </a:prstGeom>
          <a:noFill/>
        </p:spPr>
        <p:txBody>
          <a:bodyPr wrap="none" rtlCol="0">
            <a:spAutoFit/>
          </a:bodyPr>
          <a:lstStyle/>
          <a:p>
            <a:r>
              <a:rPr lang="en-US" sz="1800" dirty="0"/>
              <a:t>134 species</a:t>
            </a:r>
          </a:p>
          <a:p>
            <a:r>
              <a:rPr lang="en-US" sz="1800" dirty="0"/>
              <a:t>50+ dimensions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Figure_2.pdf">
            <a:extLst>
              <a:ext uri="{FF2B5EF4-FFF2-40B4-BE49-F238E27FC236}">
                <a16:creationId xmlns:a16="http://schemas.microsoft.com/office/drawing/2014/main" id="{61051A78-459E-E346-B364-052E338E18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134938"/>
            <a:ext cx="7824787"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2" descr="A_landestoyi-Big.gif">
            <a:extLst>
              <a:ext uri="{FF2B5EF4-FFF2-40B4-BE49-F238E27FC236}">
                <a16:creationId xmlns:a16="http://schemas.microsoft.com/office/drawing/2014/main" id="{FA7AB9DD-22CF-3946-8AAC-FE708504D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4763" y="3517900"/>
            <a:ext cx="1320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F311B3-2A55-E648-AE39-91062C68027B}"/>
              </a:ext>
            </a:extLst>
          </p:cNvPr>
          <p:cNvSpPr txBox="1"/>
          <p:nvPr/>
        </p:nvSpPr>
        <p:spPr>
          <a:xfrm flipH="1">
            <a:off x="7162799" y="5334000"/>
            <a:ext cx="1981200" cy="646331"/>
          </a:xfrm>
          <a:prstGeom prst="rect">
            <a:avLst/>
          </a:prstGeom>
          <a:noFill/>
        </p:spPr>
        <p:txBody>
          <a:bodyPr wrap="square" rtlCol="0">
            <a:spAutoFit/>
          </a:bodyPr>
          <a:lstStyle/>
          <a:p>
            <a:r>
              <a:rPr lang="en-US" sz="1800" dirty="0"/>
              <a:t>“Chamaeleon</a:t>
            </a:r>
          </a:p>
          <a:p>
            <a:r>
              <a:rPr lang="en-US" sz="1800" dirty="0"/>
              <a:t>Anole” Hispaniola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Figure_3-V2.pdf">
            <a:extLst>
              <a:ext uri="{FF2B5EF4-FFF2-40B4-BE49-F238E27FC236}">
                <a16:creationId xmlns:a16="http://schemas.microsoft.com/office/drawing/2014/main" id="{06731CD3-33EB-3344-AE9F-C3E4DDDC50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1" y="838199"/>
            <a:ext cx="8984794" cy="437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BE0AE79-DDE3-8C43-9ED0-32D5CCA17F72}"/>
              </a:ext>
            </a:extLst>
          </p:cNvPr>
          <p:cNvSpPr txBox="1"/>
          <p:nvPr/>
        </p:nvSpPr>
        <p:spPr>
          <a:xfrm>
            <a:off x="533400" y="304800"/>
            <a:ext cx="2340705" cy="461665"/>
          </a:xfrm>
          <a:prstGeom prst="rect">
            <a:avLst/>
          </a:prstGeom>
          <a:noFill/>
        </p:spPr>
        <p:txBody>
          <a:bodyPr wrap="none" rtlCol="0">
            <a:spAutoFit/>
          </a:bodyPr>
          <a:lstStyle/>
          <a:p>
            <a:r>
              <a:rPr lang="en-US" dirty="0"/>
              <a:t>PC 2 versus PC 3</a:t>
            </a:r>
          </a:p>
        </p:txBody>
      </p:sp>
      <p:sp>
        <p:nvSpPr>
          <p:cNvPr id="3" name="TextBox 2">
            <a:extLst>
              <a:ext uri="{FF2B5EF4-FFF2-40B4-BE49-F238E27FC236}">
                <a16:creationId xmlns:a16="http://schemas.microsoft.com/office/drawing/2014/main" id="{8930FB85-EAE7-0E48-8042-B021AE1E7E85}"/>
              </a:ext>
            </a:extLst>
          </p:cNvPr>
          <p:cNvSpPr txBox="1"/>
          <p:nvPr/>
        </p:nvSpPr>
        <p:spPr>
          <a:xfrm>
            <a:off x="5105400" y="381000"/>
            <a:ext cx="2340705" cy="830997"/>
          </a:xfrm>
          <a:prstGeom prst="rect">
            <a:avLst/>
          </a:prstGeom>
          <a:noFill/>
        </p:spPr>
        <p:txBody>
          <a:bodyPr wrap="none" rtlCol="0">
            <a:spAutoFit/>
          </a:bodyPr>
          <a:lstStyle/>
          <a:p>
            <a:r>
              <a:rPr lang="en-US" dirty="0"/>
              <a:t>PC 1 versus PC 3</a:t>
            </a:r>
          </a:p>
          <a:p>
            <a:endParaRPr lang="en-US" dirty="0"/>
          </a:p>
        </p:txBody>
      </p:sp>
      <p:sp>
        <p:nvSpPr>
          <p:cNvPr id="4" name="TextBox 3">
            <a:extLst>
              <a:ext uri="{FF2B5EF4-FFF2-40B4-BE49-F238E27FC236}">
                <a16:creationId xmlns:a16="http://schemas.microsoft.com/office/drawing/2014/main" id="{3C4D5AB6-F1EB-2A44-B5CB-E18F0B2008DE}"/>
              </a:ext>
            </a:extLst>
          </p:cNvPr>
          <p:cNvSpPr txBox="1"/>
          <p:nvPr/>
        </p:nvSpPr>
        <p:spPr>
          <a:xfrm>
            <a:off x="450247" y="5564121"/>
            <a:ext cx="4713150" cy="907941"/>
          </a:xfrm>
          <a:prstGeom prst="rect">
            <a:avLst/>
          </a:prstGeom>
          <a:noFill/>
        </p:spPr>
        <p:txBody>
          <a:bodyPr wrap="none" rtlCol="0">
            <a:spAutoFit/>
          </a:bodyPr>
          <a:lstStyle/>
          <a:p>
            <a:pPr>
              <a:spcAft>
                <a:spcPts val="600"/>
              </a:spcAft>
            </a:pPr>
            <a:r>
              <a:rPr lang="en-US" dirty="0"/>
              <a:t>Orange Ellipses = Nocturnal Species</a:t>
            </a:r>
          </a:p>
          <a:p>
            <a:pPr>
              <a:spcAft>
                <a:spcPts val="600"/>
              </a:spcAft>
            </a:pPr>
            <a:r>
              <a:rPr lang="en-US" dirty="0"/>
              <a:t>28.17 + 18.14 + 15.28 = 61.59</a:t>
            </a:r>
          </a:p>
        </p:txBody>
      </p:sp>
      <p:sp>
        <p:nvSpPr>
          <p:cNvPr id="5" name="TextBox 4">
            <a:extLst>
              <a:ext uri="{FF2B5EF4-FFF2-40B4-BE49-F238E27FC236}">
                <a16:creationId xmlns:a16="http://schemas.microsoft.com/office/drawing/2014/main" id="{A3CB4F0A-CD0D-3146-9984-B49FB33011D2}"/>
              </a:ext>
            </a:extLst>
          </p:cNvPr>
          <p:cNvSpPr txBox="1"/>
          <p:nvPr/>
        </p:nvSpPr>
        <p:spPr>
          <a:xfrm rot="16200000">
            <a:off x="-13717" y="2570763"/>
            <a:ext cx="29848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EA151E5B-2E12-0048-9957-929FE2DB0A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3825"/>
            <a:ext cx="79248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id="{57336D4B-8FC9-8E4B-BB8E-36F1436FE9DA}"/>
              </a:ext>
            </a:extLst>
          </p:cNvPr>
          <p:cNvSpPr>
            <a:spLocks noChangeArrowheads="1"/>
          </p:cNvSpPr>
          <p:nvPr/>
        </p:nvSpPr>
        <p:spPr bwMode="auto">
          <a:xfrm>
            <a:off x="1371600" y="609600"/>
            <a:ext cx="63246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endParaRPr lang="en-US" altLang="en-US" sz="2400">
              <a:hlinkClick r:id="rId2"/>
            </a:endParaRPr>
          </a:p>
          <a:p>
            <a:pPr>
              <a:lnSpc>
                <a:spcPct val="120000"/>
              </a:lnSpc>
              <a:spcBef>
                <a:spcPct val="0"/>
              </a:spcBef>
              <a:buFontTx/>
              <a:buNone/>
            </a:pPr>
            <a:r>
              <a:rPr lang="en-US" altLang="en-US" sz="2800"/>
              <a:t>134 Lizard Species, 51 Niche Dimensions:</a:t>
            </a:r>
            <a:endParaRPr lang="en-US" altLang="en-US" sz="2800">
              <a:hlinkClick r:id="rId2"/>
            </a:endParaRPr>
          </a:p>
          <a:p>
            <a:pPr>
              <a:lnSpc>
                <a:spcPct val="120000"/>
              </a:lnSpc>
              <a:spcBef>
                <a:spcPct val="0"/>
              </a:spcBef>
              <a:buFontTx/>
              <a:buNone/>
            </a:pPr>
            <a:r>
              <a:rPr lang="en-US" altLang="en-US" sz="2800">
                <a:hlinkClick r:id="rId2"/>
              </a:rPr>
              <a:t>http://desertlizards.cns.utexas.edu/model1</a:t>
            </a:r>
            <a:endParaRPr lang="en-US" altLang="en-US" sz="2800"/>
          </a:p>
          <a:p>
            <a:pPr>
              <a:lnSpc>
                <a:spcPct val="120000"/>
              </a:lnSpc>
              <a:spcBef>
                <a:spcPct val="0"/>
              </a:spcBef>
              <a:buFontTx/>
              <a:buNone/>
            </a:pPr>
            <a:endParaRPr lang="en-US" altLang="en-US" sz="2800"/>
          </a:p>
          <a:p>
            <a:pPr>
              <a:lnSpc>
                <a:spcPct val="120000"/>
              </a:lnSpc>
              <a:spcBef>
                <a:spcPct val="0"/>
              </a:spcBef>
              <a:buFontTx/>
              <a:buNone/>
            </a:pPr>
            <a:endParaRPr lang="en-US" altLang="en-US" sz="2800" u="sng"/>
          </a:p>
          <a:p>
            <a:pPr>
              <a:lnSpc>
                <a:spcPct val="120000"/>
              </a:lnSpc>
              <a:spcBef>
                <a:spcPct val="0"/>
              </a:spcBef>
              <a:buFontTx/>
              <a:buNone/>
            </a:pPr>
            <a:r>
              <a:rPr lang="en-US" altLang="en-US" sz="2800"/>
              <a:t>Ten Convergent Species Pairs:</a:t>
            </a:r>
            <a:endParaRPr lang="en-US" altLang="en-US" sz="2800">
              <a:hlinkClick r:id="rId3"/>
            </a:endParaRPr>
          </a:p>
          <a:p>
            <a:pPr>
              <a:lnSpc>
                <a:spcPct val="120000"/>
              </a:lnSpc>
              <a:spcBef>
                <a:spcPct val="0"/>
              </a:spcBef>
              <a:buFontTx/>
              <a:buNone/>
            </a:pPr>
            <a:r>
              <a:rPr lang="en-US" altLang="en-US" sz="2800" u="sng">
                <a:hlinkClick r:id="rId3"/>
              </a:rPr>
              <a:t>http://desertlizards.cns.utexas.edu/model2</a:t>
            </a:r>
            <a:endParaRPr lang="en-US" altLang="en-US" sz="2800" u="sng"/>
          </a:p>
          <a:p>
            <a:pPr>
              <a:spcBef>
                <a:spcPct val="0"/>
              </a:spcBef>
              <a:buFontTx/>
              <a:buNone/>
            </a:pPr>
            <a:endParaRPr lang="en-US" altLang="en-US" sz="2400" u="sng"/>
          </a:p>
          <a:p>
            <a:pPr>
              <a:spcBef>
                <a:spcPct val="0"/>
              </a:spcBef>
              <a:buFontTx/>
              <a:buNone/>
            </a:pPr>
            <a:endParaRPr lang="en-US" altLang="en-US" sz="2400" u="sng"/>
          </a:p>
          <a:p>
            <a:pPr>
              <a:spcBef>
                <a:spcPct val="0"/>
              </a:spcBef>
              <a:buFontTx/>
              <a:buNone/>
            </a:pPr>
            <a:endParaRPr lang="en-US" altLang="en-US" sz="2400" u="sng"/>
          </a:p>
          <a:p>
            <a:pPr>
              <a:spcBef>
                <a:spcPct val="0"/>
              </a:spcBef>
              <a:buFontTx/>
              <a:buNone/>
            </a:pPr>
            <a:endParaRPr lang="en-US" altLang="en-US"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C432D8D6-1166-284D-92B8-F0181C366177}"/>
              </a:ext>
            </a:extLst>
          </p:cNvPr>
          <p:cNvSpPr>
            <a:spLocks noGrp="1" noChangeArrowheads="1"/>
          </p:cNvSpPr>
          <p:nvPr>
            <p:ph type="title"/>
          </p:nvPr>
        </p:nvSpPr>
        <p:spPr>
          <a:xfrm>
            <a:off x="-228600" y="0"/>
            <a:ext cx="9144000" cy="6858000"/>
          </a:xfrm>
          <a:solidFill>
            <a:srgbClr val="FFFFFF">
              <a:alpha val="50195"/>
            </a:srgbClr>
          </a:solidFill>
        </p:spPr>
        <p:txBody>
          <a:bodyPr/>
          <a:lstStyle/>
          <a:p>
            <a:pPr algn="l">
              <a:lnSpc>
                <a:spcPct val="130000"/>
              </a:lnSpc>
            </a:pPr>
            <a:r>
              <a:rPr lang="en-US" altLang="en-US" sz="3200" b="1">
                <a:solidFill>
                  <a:schemeClr val="tx1"/>
                </a:solidFill>
              </a:rPr>
              <a:t>	Chapter 14. Experimental Ecology</a:t>
            </a:r>
            <a:br>
              <a:rPr lang="en-US" altLang="en-US" sz="2400" b="1">
                <a:solidFill>
                  <a:schemeClr val="tx1"/>
                </a:solidFill>
              </a:rPr>
            </a:br>
            <a:r>
              <a:rPr lang="en-US" altLang="en-US" sz="2400" b="1">
                <a:solidFill>
                  <a:schemeClr val="tx1"/>
                </a:solidFill>
              </a:rPr>
              <a:t>	</a:t>
            </a:r>
            <a:r>
              <a:rPr lang="en-US" altLang="en-US" sz="2400">
                <a:solidFill>
                  <a:schemeClr val="tx1"/>
                </a:solidFill>
              </a:rPr>
              <a:t>	Controls</a:t>
            </a:r>
            <a:br>
              <a:rPr lang="en-US" altLang="en-US" sz="2400">
                <a:solidFill>
                  <a:schemeClr val="tx1"/>
                </a:solidFill>
              </a:rPr>
            </a:br>
            <a:r>
              <a:rPr lang="en-US" altLang="en-US" sz="2400">
                <a:solidFill>
                  <a:schemeClr val="tx1"/>
                </a:solidFill>
              </a:rPr>
              <a:t>		Manipulation</a:t>
            </a:r>
            <a:br>
              <a:rPr lang="en-US" altLang="en-US" sz="2400">
                <a:solidFill>
                  <a:schemeClr val="tx1"/>
                </a:solidFill>
              </a:rPr>
            </a:br>
            <a:r>
              <a:rPr lang="en-US" altLang="en-US" sz="2400">
                <a:solidFill>
                  <a:schemeClr val="tx1"/>
                </a:solidFill>
              </a:rPr>
              <a:t>		Replicates</a:t>
            </a:r>
            <a:br>
              <a:rPr lang="en-US" altLang="en-US" sz="2400">
                <a:solidFill>
                  <a:schemeClr val="tx1"/>
                </a:solidFill>
              </a:rPr>
            </a:br>
            <a:r>
              <a:rPr lang="en-US" altLang="en-US" sz="2400">
                <a:solidFill>
                  <a:schemeClr val="tx1"/>
                </a:solidFill>
              </a:rPr>
              <a:t>		Pseudoreplication</a:t>
            </a:r>
            <a:br>
              <a:rPr lang="en-US" altLang="en-US" sz="2400">
                <a:solidFill>
                  <a:schemeClr val="tx1"/>
                </a:solidFill>
              </a:rPr>
            </a:br>
            <a:r>
              <a:rPr lang="en-US" altLang="en-US" sz="2400">
                <a:solidFill>
                  <a:schemeClr val="tx1"/>
                </a:solidFill>
              </a:rPr>
              <a:t>		Rocky Intertidal Space Limited System</a:t>
            </a:r>
            <a:br>
              <a:rPr lang="en-US" altLang="en-US" sz="2400">
                <a:solidFill>
                  <a:schemeClr val="tx1"/>
                </a:solidFill>
              </a:rPr>
            </a:br>
            <a:r>
              <a:rPr lang="en-US" altLang="en-US" sz="2400">
                <a:solidFill>
                  <a:schemeClr val="tx1"/>
                </a:solidFill>
              </a:rPr>
              <a:t>			Paine</a:t>
            </a:r>
            <a:r>
              <a:rPr lang="ja-JP" altLang="en-US" sz="2400">
                <a:solidFill>
                  <a:schemeClr val="tx1"/>
                </a:solidFill>
                <a:latin typeface="Arial" panose="020B0604020202020204" pitchFamily="34" charset="0"/>
              </a:rPr>
              <a:t>’</a:t>
            </a:r>
            <a:r>
              <a:rPr lang="en-US" altLang="ja-JP" sz="2400">
                <a:solidFill>
                  <a:schemeClr val="tx1"/>
                </a:solidFill>
              </a:rPr>
              <a:t>s </a:t>
            </a:r>
            <a:r>
              <a:rPr lang="en-US" altLang="ja-JP" sz="2400" i="1">
                <a:solidFill>
                  <a:schemeClr val="tx1"/>
                </a:solidFill>
              </a:rPr>
              <a:t>Pisaster</a:t>
            </a:r>
            <a:r>
              <a:rPr lang="en-US" altLang="ja-JP" sz="2400">
                <a:solidFill>
                  <a:schemeClr val="tx1"/>
                </a:solidFill>
              </a:rPr>
              <a:t> removal experiment</a:t>
            </a:r>
            <a:br>
              <a:rPr lang="en-US" altLang="ja-JP" sz="2400">
                <a:solidFill>
                  <a:schemeClr val="tx1"/>
                </a:solidFill>
              </a:rPr>
            </a:br>
            <a:r>
              <a:rPr lang="en-US" altLang="ja-JP" sz="2400">
                <a:solidFill>
                  <a:schemeClr val="tx1"/>
                </a:solidFill>
              </a:rPr>
              <a:t>			Connell: </a:t>
            </a:r>
            <a:r>
              <a:rPr lang="en-US" altLang="ja-JP" sz="2400" i="1">
                <a:solidFill>
                  <a:schemeClr val="tx1"/>
                </a:solidFill>
              </a:rPr>
              <a:t>Balanus</a:t>
            </a:r>
            <a:r>
              <a:rPr lang="en-US" altLang="ja-JP" sz="2400">
                <a:solidFill>
                  <a:schemeClr val="tx1"/>
                </a:solidFill>
              </a:rPr>
              <a:t> and </a:t>
            </a:r>
            <a:r>
              <a:rPr lang="en-US" altLang="ja-JP" sz="2400" i="1">
                <a:solidFill>
                  <a:schemeClr val="tx1"/>
                </a:solidFill>
              </a:rPr>
              <a:t>Chthamalus</a:t>
            </a:r>
            <a:br>
              <a:rPr lang="en-US" altLang="ja-JP" sz="2400">
                <a:solidFill>
                  <a:schemeClr val="tx1"/>
                </a:solidFill>
              </a:rPr>
            </a:br>
            <a:r>
              <a:rPr lang="en-US" altLang="ja-JP" sz="2400">
                <a:solidFill>
                  <a:schemeClr val="tx1"/>
                </a:solidFill>
              </a:rPr>
              <a:t>			Menge</a:t>
            </a:r>
            <a:r>
              <a:rPr lang="ja-JP" altLang="en-US" sz="2400">
                <a:solidFill>
                  <a:schemeClr val="tx1"/>
                </a:solidFill>
                <a:latin typeface="Arial" panose="020B0604020202020204" pitchFamily="34" charset="0"/>
              </a:rPr>
              <a:t>’</a:t>
            </a:r>
            <a:r>
              <a:rPr lang="en-US" altLang="ja-JP" sz="2400">
                <a:solidFill>
                  <a:schemeClr val="tx1"/>
                </a:solidFill>
              </a:rPr>
              <a:t>s </a:t>
            </a:r>
            <a:r>
              <a:rPr lang="en-US" altLang="ja-JP" sz="2400" i="1">
                <a:solidFill>
                  <a:schemeClr val="tx1"/>
                </a:solidFill>
              </a:rPr>
              <a:t>Leptasterias</a:t>
            </a:r>
            <a:r>
              <a:rPr lang="en-US" altLang="ja-JP" sz="2400">
                <a:solidFill>
                  <a:schemeClr val="tx1"/>
                </a:solidFill>
              </a:rPr>
              <a:t> and </a:t>
            </a:r>
            <a:r>
              <a:rPr lang="en-US" altLang="ja-JP" sz="2400" i="1">
                <a:solidFill>
                  <a:schemeClr val="tx1"/>
                </a:solidFill>
              </a:rPr>
              <a:t>Pisaster</a:t>
            </a:r>
            <a:r>
              <a:rPr lang="en-US" altLang="ja-JP" sz="2400">
                <a:solidFill>
                  <a:schemeClr val="tx1"/>
                </a:solidFill>
              </a:rPr>
              <a:t> experiment</a:t>
            </a:r>
            <a:br>
              <a:rPr lang="en-US" altLang="ja-JP" sz="2400">
                <a:solidFill>
                  <a:schemeClr val="tx1"/>
                </a:solidFill>
              </a:rPr>
            </a:br>
            <a:r>
              <a:rPr lang="en-US" altLang="ja-JP" sz="2400">
                <a:solidFill>
                  <a:schemeClr val="tx1"/>
                </a:solidFill>
              </a:rPr>
              <a:t>			Dunham</a:t>
            </a:r>
            <a:r>
              <a:rPr lang="ja-JP" altLang="en-US" sz="2400">
                <a:solidFill>
                  <a:schemeClr val="tx1"/>
                </a:solidFill>
                <a:latin typeface="Arial" panose="020B0604020202020204" pitchFamily="34" charset="0"/>
              </a:rPr>
              <a:t>’</a:t>
            </a:r>
            <a:r>
              <a:rPr lang="en-US" altLang="ja-JP" sz="2400">
                <a:solidFill>
                  <a:schemeClr val="tx1"/>
                </a:solidFill>
              </a:rPr>
              <a:t>s Big Bend saxicolous lizards</a:t>
            </a:r>
            <a:br>
              <a:rPr lang="en-US" altLang="ja-JP" sz="2400">
                <a:solidFill>
                  <a:schemeClr val="tx1"/>
                </a:solidFill>
              </a:rPr>
            </a:br>
            <a:r>
              <a:rPr lang="en-US" altLang="ja-JP" sz="2400">
                <a:solidFill>
                  <a:schemeClr val="tx1"/>
                </a:solidFill>
              </a:rPr>
              <a:t>			Brown</a:t>
            </a:r>
            <a:r>
              <a:rPr lang="ja-JP" altLang="en-US" sz="2400">
                <a:solidFill>
                  <a:schemeClr val="tx1"/>
                </a:solidFill>
                <a:latin typeface="Arial" panose="020B0604020202020204" pitchFamily="34" charset="0"/>
              </a:rPr>
              <a:t>’</a:t>
            </a:r>
            <a:r>
              <a:rPr lang="en-US" altLang="ja-JP" sz="2400">
                <a:solidFill>
                  <a:schemeClr val="tx1"/>
                </a:solidFill>
              </a:rPr>
              <a:t>s  Seed Predation experiments</a:t>
            </a:r>
            <a:br>
              <a:rPr lang="en-US" altLang="ja-JP" sz="2400">
                <a:solidFill>
                  <a:schemeClr val="tx1"/>
                </a:solidFill>
              </a:rPr>
            </a:br>
            <a:r>
              <a:rPr lang="en-US" altLang="ja-JP" sz="2400">
                <a:solidFill>
                  <a:schemeClr val="tx1"/>
                </a:solidFill>
              </a:rPr>
              <a:t>			Simberloff-Wilson</a:t>
            </a:r>
            <a:r>
              <a:rPr lang="ja-JP" altLang="en-US" sz="2400">
                <a:solidFill>
                  <a:schemeClr val="tx1"/>
                </a:solidFill>
                <a:latin typeface="Arial" panose="020B0604020202020204" pitchFamily="34" charset="0"/>
              </a:rPr>
              <a:t>’</a:t>
            </a:r>
            <a:r>
              <a:rPr lang="en-US" altLang="ja-JP" sz="2400">
                <a:solidFill>
                  <a:schemeClr val="tx1"/>
                </a:solidFill>
              </a:rPr>
              <a:t>s defaunation experiment</a:t>
            </a:r>
            <a:br>
              <a:rPr lang="en-US" altLang="ja-JP" sz="2400">
                <a:solidFill>
                  <a:schemeClr val="tx1"/>
                </a:solidFill>
              </a:rPr>
            </a:br>
            <a:endParaRPr lang="en-US" altLang="en-US" sz="2400" b="1">
              <a:solidFill>
                <a:schemeClr val="accent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a:extLst>
              <a:ext uri="{FF2B5EF4-FFF2-40B4-BE49-F238E27FC236}">
                <a16:creationId xmlns:a16="http://schemas.microsoft.com/office/drawing/2014/main" id="{BF07B9BA-1F6B-3E40-B7E1-F3734363B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7013"/>
            <a:ext cx="71628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3">
            <a:extLst>
              <a:ext uri="{FF2B5EF4-FFF2-40B4-BE49-F238E27FC236}">
                <a16:creationId xmlns:a16="http://schemas.microsoft.com/office/drawing/2014/main" id="{7ADB1689-5B3B-F94B-8DD0-444B71F4E43A}"/>
              </a:ext>
            </a:extLst>
          </p:cNvPr>
          <p:cNvSpPr txBox="1">
            <a:spLocks noChangeArrowheads="1"/>
          </p:cNvSpPr>
          <p:nvPr/>
        </p:nvSpPr>
        <p:spPr bwMode="auto">
          <a:xfrm>
            <a:off x="152400" y="21336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R. T. Paine </a:t>
            </a:r>
          </a:p>
          <a:p>
            <a:pPr>
              <a:spcBef>
                <a:spcPct val="0"/>
              </a:spcBef>
              <a:buFontTx/>
              <a:buNone/>
            </a:pPr>
            <a:r>
              <a:rPr lang="en-US" altLang="en-US" sz="1800"/>
              <a:t>(1966)</a:t>
            </a:r>
            <a:endParaRPr lang="en-US" altLang="en-US" sz="2400"/>
          </a:p>
        </p:txBody>
      </p:sp>
      <p:pic>
        <p:nvPicPr>
          <p:cNvPr id="90115" name="Picture 4">
            <a:extLst>
              <a:ext uri="{FF2B5EF4-FFF2-40B4-BE49-F238E27FC236}">
                <a16:creationId xmlns:a16="http://schemas.microsoft.com/office/drawing/2014/main" id="{4FC09F10-4E07-1442-BA4F-2E6265199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04800"/>
            <a:ext cx="1993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a:extLst>
              <a:ext uri="{FF2B5EF4-FFF2-40B4-BE49-F238E27FC236}">
                <a16:creationId xmlns:a16="http://schemas.microsoft.com/office/drawing/2014/main" id="{CC5293A5-CC3E-4B42-A2E6-05356064B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286000"/>
            <a:ext cx="191135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6">
            <a:extLst>
              <a:ext uri="{FF2B5EF4-FFF2-40B4-BE49-F238E27FC236}">
                <a16:creationId xmlns:a16="http://schemas.microsoft.com/office/drawing/2014/main" id="{7F06FFE8-D3D9-7048-908B-1069A9BDF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5410200"/>
            <a:ext cx="1295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a:extLst>
              <a:ext uri="{FF2B5EF4-FFF2-40B4-BE49-F238E27FC236}">
                <a16:creationId xmlns:a16="http://schemas.microsoft.com/office/drawing/2014/main" id="{A1F27D60-E949-F84E-8D50-D858DF82B2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410200"/>
            <a:ext cx="13271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8">
            <a:extLst>
              <a:ext uri="{FF2B5EF4-FFF2-40B4-BE49-F238E27FC236}">
                <a16:creationId xmlns:a16="http://schemas.microsoft.com/office/drawing/2014/main" id="{3228C4AD-845E-E64D-B977-751C8B7170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410200"/>
            <a:ext cx="15621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9">
            <a:extLst>
              <a:ext uri="{FF2B5EF4-FFF2-40B4-BE49-F238E27FC236}">
                <a16:creationId xmlns:a16="http://schemas.microsoft.com/office/drawing/2014/main" id="{C9001C86-10EB-854F-8A98-89BF3EB275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54102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10">
            <a:extLst>
              <a:ext uri="{FF2B5EF4-FFF2-40B4-BE49-F238E27FC236}">
                <a16:creationId xmlns:a16="http://schemas.microsoft.com/office/drawing/2014/main" id="{69EA0657-68F2-5E4E-93F3-D4F7834DBD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5410200"/>
            <a:ext cx="1371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1">
            <a:extLst>
              <a:ext uri="{FF2B5EF4-FFF2-40B4-BE49-F238E27FC236}">
                <a16:creationId xmlns:a16="http://schemas.microsoft.com/office/drawing/2014/main" id="{7A8D2AE8-73A0-C549-9AE5-56A4169649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6748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Rectangle 12">
            <a:extLst>
              <a:ext uri="{FF2B5EF4-FFF2-40B4-BE49-F238E27FC236}">
                <a16:creationId xmlns:a16="http://schemas.microsoft.com/office/drawing/2014/main" id="{BEFC1EF4-77A1-E644-BBCE-D6AC4336148D}"/>
              </a:ext>
            </a:extLst>
          </p:cNvPr>
          <p:cNvSpPr>
            <a:spLocks noChangeArrowheads="1"/>
          </p:cNvSpPr>
          <p:nvPr/>
        </p:nvSpPr>
        <p:spPr bwMode="auto">
          <a:xfrm>
            <a:off x="0" y="0"/>
            <a:ext cx="16764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78ABEE50-9314-794C-9FD9-6FAB94958889}"/>
              </a:ext>
            </a:extLst>
          </p:cNvPr>
          <p:cNvSpPr>
            <a:spLocks noGrp="1" noChangeArrowheads="1" noTextEdit="1"/>
          </p:cNvSpPr>
          <p:nvPr>
            <p:ph type="chart" idx="1"/>
          </p:nvPr>
        </p:nvSpPr>
        <p:spPr/>
      </p:sp>
      <p:pic>
        <p:nvPicPr>
          <p:cNvPr id="92162" name="Picture 3">
            <a:extLst>
              <a:ext uri="{FF2B5EF4-FFF2-40B4-BE49-F238E27FC236}">
                <a16:creationId xmlns:a16="http://schemas.microsoft.com/office/drawing/2014/main" id="{E82A59F0-0A65-F846-A207-B4514BF09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31875"/>
            <a:ext cx="79248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4">
            <a:extLst>
              <a:ext uri="{FF2B5EF4-FFF2-40B4-BE49-F238E27FC236}">
                <a16:creationId xmlns:a16="http://schemas.microsoft.com/office/drawing/2014/main" id="{7DEB486A-5D25-9C4F-8C7D-402802221C92}"/>
              </a:ext>
            </a:extLst>
          </p:cNvPr>
          <p:cNvSpPr txBox="1">
            <a:spLocks noChangeArrowheads="1"/>
          </p:cNvSpPr>
          <p:nvPr/>
        </p:nvSpPr>
        <p:spPr bwMode="auto">
          <a:xfrm>
            <a:off x="1219200" y="304800"/>
            <a:ext cx="158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Joseph Connell</a:t>
            </a:r>
          </a:p>
          <a:p>
            <a:pPr>
              <a:spcBef>
                <a:spcPct val="0"/>
              </a:spcBef>
              <a:buFontTx/>
              <a:buNone/>
            </a:pPr>
            <a:r>
              <a:rPr lang="en-US" altLang="en-US" sz="1800"/>
              <a:t>      (1961)</a:t>
            </a:r>
            <a:endParaRPr lang="en-US" altLang="en-US" sz="2400"/>
          </a:p>
        </p:txBody>
      </p:sp>
      <p:pic>
        <p:nvPicPr>
          <p:cNvPr id="92164" name="Picture 5">
            <a:extLst>
              <a:ext uri="{FF2B5EF4-FFF2-40B4-BE49-F238E27FC236}">
                <a16:creationId xmlns:a16="http://schemas.microsoft.com/office/drawing/2014/main" id="{4039494D-5C31-5B4E-9A8F-7E6D97B66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0"/>
            <a:ext cx="19050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6">
            <a:extLst>
              <a:ext uri="{FF2B5EF4-FFF2-40B4-BE49-F238E27FC236}">
                <a16:creationId xmlns:a16="http://schemas.microsoft.com/office/drawing/2014/main" id="{59F75618-7546-C74B-A921-DB2988727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0"/>
            <a:ext cx="20574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7">
            <a:extLst>
              <a:ext uri="{FF2B5EF4-FFF2-40B4-BE49-F238E27FC236}">
                <a16:creationId xmlns:a16="http://schemas.microsoft.com/office/drawing/2014/main" id="{3E3D8751-CA65-1445-AAE4-CECEDA87E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57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220px-Intertide_zonation_at_Kalaloch">
            <a:extLst>
              <a:ext uri="{FF2B5EF4-FFF2-40B4-BE49-F238E27FC236}">
                <a16:creationId xmlns:a16="http://schemas.microsoft.com/office/drawing/2014/main" id="{86E91926-BDB3-F745-9500-3EA343F1A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2130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0" name="Picture 3" descr="tidal_zones">
            <a:extLst>
              <a:ext uri="{FF2B5EF4-FFF2-40B4-BE49-F238E27FC236}">
                <a16:creationId xmlns:a16="http://schemas.microsoft.com/office/drawing/2014/main" id="{AB87E4D7-4597-2141-99BA-D14D34F9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6629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descr="images-1">
            <a:extLst>
              <a:ext uri="{FF2B5EF4-FFF2-40B4-BE49-F238E27FC236}">
                <a16:creationId xmlns:a16="http://schemas.microsoft.com/office/drawing/2014/main" id="{E5562F2C-D889-C049-9438-66C56C149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411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TideAni">
            <a:extLst>
              <a:ext uri="{FF2B5EF4-FFF2-40B4-BE49-F238E27FC236}">
                <a16:creationId xmlns:a16="http://schemas.microsoft.com/office/drawing/2014/main" id="{F8A17950-6BB6-1340-A977-F0E9CCE79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57600"/>
            <a:ext cx="419576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a:extLst>
              <a:ext uri="{FF2B5EF4-FFF2-40B4-BE49-F238E27FC236}">
                <a16:creationId xmlns:a16="http://schemas.microsoft.com/office/drawing/2014/main" id="{1FE24D35-42EC-124E-ABC3-ABFBFE05BB1A}"/>
              </a:ext>
            </a:extLst>
          </p:cNvPr>
          <p:cNvSpPr txBox="1">
            <a:spLocks noChangeArrowheads="1"/>
          </p:cNvSpPr>
          <p:nvPr/>
        </p:nvSpPr>
        <p:spPr bwMode="auto">
          <a:xfrm>
            <a:off x="533400" y="238125"/>
            <a:ext cx="87788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200000"/>
              </a:lnSpc>
              <a:spcBef>
                <a:spcPct val="0"/>
              </a:spcBef>
              <a:buFontTx/>
              <a:buNone/>
            </a:pPr>
            <a:r>
              <a:rPr lang="en-US" altLang="en-US" sz="2800" b="1"/>
              <a:t>Cgapter 13. The Ecological Niche </a:t>
            </a:r>
          </a:p>
          <a:p>
            <a:pPr>
              <a:lnSpc>
                <a:spcPct val="200000"/>
              </a:lnSpc>
              <a:spcBef>
                <a:spcPct val="0"/>
              </a:spcBef>
              <a:buFontTx/>
              <a:buNone/>
            </a:pPr>
            <a:r>
              <a:rPr lang="en-US" altLang="en-US" sz="2400"/>
              <a:t>Function of a species in its community</a:t>
            </a:r>
          </a:p>
          <a:p>
            <a:pPr>
              <a:lnSpc>
                <a:spcPct val="200000"/>
              </a:lnSpc>
              <a:spcBef>
                <a:spcPct val="0"/>
              </a:spcBef>
              <a:buFontTx/>
              <a:buNone/>
            </a:pPr>
            <a:r>
              <a:rPr lang="en-US" altLang="en-US" sz="2400"/>
              <a:t>Resource utilization functions (RUFs)</a:t>
            </a:r>
          </a:p>
          <a:p>
            <a:pPr>
              <a:lnSpc>
                <a:spcPct val="200000"/>
              </a:lnSpc>
              <a:spcBef>
                <a:spcPct val="0"/>
              </a:spcBef>
              <a:buFontTx/>
              <a:buNone/>
            </a:pPr>
            <a:r>
              <a:rPr lang="en-US" altLang="en-US" sz="2400"/>
              <a:t>Competitive communities in equilibrium with their resources</a:t>
            </a:r>
          </a:p>
          <a:p>
            <a:pPr>
              <a:lnSpc>
                <a:spcPct val="200000"/>
              </a:lnSpc>
              <a:spcBef>
                <a:spcPct val="0"/>
              </a:spcBef>
              <a:buFontTx/>
              <a:buNone/>
            </a:pPr>
            <a:r>
              <a:rPr lang="en-US" altLang="en-US" sz="2400"/>
              <a:t>Hutchinson</a:t>
            </a:r>
            <a:r>
              <a:rPr lang="en-US" altLang="en-US" sz="2400">
                <a:latin typeface="Arial" panose="020B0604020202020204" pitchFamily="34" charset="0"/>
              </a:rPr>
              <a:t>’</a:t>
            </a:r>
            <a:r>
              <a:rPr lang="en-US" altLang="ja-JP" sz="2400"/>
              <a:t>s  </a:t>
            </a:r>
            <a:r>
              <a:rPr lang="en-US" altLang="ja-JP" sz="2400" i="1"/>
              <a:t>n</a:t>
            </a:r>
            <a:r>
              <a:rPr lang="en-US" altLang="ja-JP" sz="2400"/>
              <a:t>-dimensional hypervolume concept</a:t>
            </a:r>
          </a:p>
          <a:p>
            <a:pPr>
              <a:lnSpc>
                <a:spcPct val="200000"/>
              </a:lnSpc>
              <a:spcBef>
                <a:spcPct val="0"/>
              </a:spcBef>
              <a:buFontTx/>
              <a:buNone/>
            </a:pPr>
            <a:r>
              <a:rPr lang="en-US" altLang="en-US" sz="2400"/>
              <a:t>Euclidean distances in </a:t>
            </a:r>
            <a:r>
              <a:rPr lang="en-US" altLang="en-US" sz="2400" i="1"/>
              <a:t>n-</a:t>
            </a:r>
            <a:r>
              <a:rPr lang="en-US" altLang="en-US" sz="2400"/>
              <a:t> space (Greek mathematician, 300 BC)</a:t>
            </a:r>
          </a:p>
          <a:p>
            <a:pPr>
              <a:lnSpc>
                <a:spcPct val="200000"/>
              </a:lnSpc>
              <a:spcBef>
                <a:spcPct val="0"/>
              </a:spcBef>
              <a:buFontTx/>
              <a:buNone/>
            </a:pPr>
            <a:r>
              <a:rPr lang="en-US" altLang="en-US" sz="2400"/>
              <a:t>Fundamental versus Realized Niches</a:t>
            </a:r>
          </a:p>
        </p:txBody>
      </p:sp>
      <p:pic>
        <p:nvPicPr>
          <p:cNvPr id="23554" name="Picture 3">
            <a:extLst>
              <a:ext uri="{FF2B5EF4-FFF2-40B4-BE49-F238E27FC236}">
                <a16:creationId xmlns:a16="http://schemas.microsoft.com/office/drawing/2014/main" id="{1EB2BEFA-BC0F-9247-A7DA-38873BABB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19138"/>
            <a:ext cx="32766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E7EF525F-2F80-DD45-88F1-DA8CA1A47201}"/>
              </a:ext>
            </a:extLst>
          </p:cNvPr>
          <p:cNvSpPr>
            <a:spLocks noChangeArrowheads="1"/>
          </p:cNvSpPr>
          <p:nvPr/>
        </p:nvSpPr>
        <p:spPr bwMode="auto">
          <a:xfrm>
            <a:off x="34290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96258" name="Picture 3">
            <a:extLst>
              <a:ext uri="{FF2B5EF4-FFF2-40B4-BE49-F238E27FC236}">
                <a16:creationId xmlns:a16="http://schemas.microsoft.com/office/drawing/2014/main" id="{0556D8BE-BC2D-7044-899E-E04BA2F8A529}"/>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438400" y="838200"/>
            <a:ext cx="6096000" cy="5410200"/>
          </a:xfrm>
        </p:spPr>
      </p:pic>
      <p:pic>
        <p:nvPicPr>
          <p:cNvPr id="96259" name="Picture 4">
            <a:extLst>
              <a:ext uri="{FF2B5EF4-FFF2-40B4-BE49-F238E27FC236}">
                <a16:creationId xmlns:a16="http://schemas.microsoft.com/office/drawing/2014/main" id="{79A28ADE-9492-934A-BA9B-879C8016A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90600"/>
            <a:ext cx="3048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a:extLst>
              <a:ext uri="{FF2B5EF4-FFF2-40B4-BE49-F238E27FC236}">
                <a16:creationId xmlns:a16="http://schemas.microsoft.com/office/drawing/2014/main" id="{86B6BF70-ABA3-BF46-A091-A76CF2047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2066925" cy="3048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6261" name="Text Box 6">
            <a:extLst>
              <a:ext uri="{FF2B5EF4-FFF2-40B4-BE49-F238E27FC236}">
                <a16:creationId xmlns:a16="http://schemas.microsoft.com/office/drawing/2014/main" id="{1DC2A977-7BF6-F14A-B089-EA6184FA0041}"/>
              </a:ext>
            </a:extLst>
          </p:cNvPr>
          <p:cNvSpPr txBox="1">
            <a:spLocks noChangeArrowheads="1"/>
          </p:cNvSpPr>
          <p:nvPr/>
        </p:nvSpPr>
        <p:spPr bwMode="auto">
          <a:xfrm>
            <a:off x="457200" y="3322638"/>
            <a:ext cx="1558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Bruce Menge</a:t>
            </a:r>
          </a:p>
          <a:p>
            <a:pPr>
              <a:spcBef>
                <a:spcPct val="0"/>
              </a:spcBef>
              <a:buFontTx/>
              <a:buNone/>
            </a:pPr>
            <a:r>
              <a:rPr lang="en-US" altLang="en-US" sz="2000"/>
              <a:t>    (1972)</a:t>
            </a:r>
            <a:endParaRPr lang="en-US" altLang="en-US"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a:extLst>
              <a:ext uri="{FF2B5EF4-FFF2-40B4-BE49-F238E27FC236}">
                <a16:creationId xmlns:a16="http://schemas.microsoft.com/office/drawing/2014/main" id="{76B2E6A1-3053-504C-A007-5CC4BE6F5DCD}"/>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0" y="1066800"/>
            <a:ext cx="8229600" cy="5257800"/>
          </a:xfrm>
        </p:spPr>
      </p:pic>
      <p:sp>
        <p:nvSpPr>
          <p:cNvPr id="98306" name="Text Box 3">
            <a:extLst>
              <a:ext uri="{FF2B5EF4-FFF2-40B4-BE49-F238E27FC236}">
                <a16:creationId xmlns:a16="http://schemas.microsoft.com/office/drawing/2014/main" id="{457A99C8-94C8-784F-A425-974A03CA87F4}"/>
              </a:ext>
            </a:extLst>
          </p:cNvPr>
          <p:cNvSpPr txBox="1">
            <a:spLocks noChangeArrowheads="1"/>
          </p:cNvSpPr>
          <p:nvPr/>
        </p:nvSpPr>
        <p:spPr bwMode="auto">
          <a:xfrm>
            <a:off x="1127125" y="288925"/>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Menge 1972</a:t>
            </a:r>
          </a:p>
        </p:txBody>
      </p:sp>
      <p:pic>
        <p:nvPicPr>
          <p:cNvPr id="98307" name="Picture 4">
            <a:extLst>
              <a:ext uri="{FF2B5EF4-FFF2-40B4-BE49-F238E27FC236}">
                <a16:creationId xmlns:a16="http://schemas.microsoft.com/office/drawing/2014/main" id="{D4E6BA19-6AB1-9B4E-ACEB-73B312274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267200"/>
            <a:ext cx="1905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5">
            <a:extLst>
              <a:ext uri="{FF2B5EF4-FFF2-40B4-BE49-F238E27FC236}">
                <a16:creationId xmlns:a16="http://schemas.microsoft.com/office/drawing/2014/main" id="{880A71CD-E25A-A248-B305-E0B59AF87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304800"/>
            <a:ext cx="1860550" cy="27432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8309" name="Text Box 6">
            <a:extLst>
              <a:ext uri="{FF2B5EF4-FFF2-40B4-BE49-F238E27FC236}">
                <a16:creationId xmlns:a16="http://schemas.microsoft.com/office/drawing/2014/main" id="{D61E1F9A-D2B2-AE4D-89EC-32CC925505A5}"/>
              </a:ext>
            </a:extLst>
          </p:cNvPr>
          <p:cNvSpPr txBox="1">
            <a:spLocks noChangeArrowheads="1"/>
          </p:cNvSpPr>
          <p:nvPr/>
        </p:nvSpPr>
        <p:spPr bwMode="auto">
          <a:xfrm>
            <a:off x="7146925" y="3078163"/>
            <a:ext cx="155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Bruce Menge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
            <a:extLst>
              <a:ext uri="{FF2B5EF4-FFF2-40B4-BE49-F238E27FC236}">
                <a16:creationId xmlns:a16="http://schemas.microsoft.com/office/drawing/2014/main" id="{D01A114C-2835-8540-8C5D-34CE6251D41D}"/>
              </a:ext>
            </a:extLst>
          </p:cNvPr>
          <p:cNvSpPr txBox="1">
            <a:spLocks noChangeArrowheads="1"/>
          </p:cNvSpPr>
          <p:nvPr/>
        </p:nvSpPr>
        <p:spPr bwMode="auto">
          <a:xfrm>
            <a:off x="304800" y="173038"/>
            <a:ext cx="9250363"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300" b="1"/>
              <a:t>Grapevine Hills, Big Bend National Park</a:t>
            </a:r>
          </a:p>
          <a:p>
            <a:pPr>
              <a:lnSpc>
                <a:spcPct val="120000"/>
              </a:lnSpc>
              <a:spcBef>
                <a:spcPct val="0"/>
              </a:spcBef>
              <a:buFontTx/>
              <a:buNone/>
            </a:pPr>
            <a:endParaRPr lang="en-US" altLang="en-US" sz="2300" i="1"/>
          </a:p>
          <a:p>
            <a:pPr>
              <a:lnSpc>
                <a:spcPct val="120000"/>
              </a:lnSpc>
              <a:spcBef>
                <a:spcPct val="0"/>
              </a:spcBef>
              <a:buFontTx/>
              <a:buNone/>
            </a:pPr>
            <a:endParaRPr lang="en-US" altLang="en-US" sz="2300" i="1"/>
          </a:p>
          <a:p>
            <a:pPr>
              <a:lnSpc>
                <a:spcPct val="120000"/>
              </a:lnSpc>
              <a:spcBef>
                <a:spcPct val="0"/>
              </a:spcBef>
              <a:buFontTx/>
              <a:buNone/>
            </a:pPr>
            <a:endParaRPr lang="en-US" altLang="en-US" sz="2300" i="1"/>
          </a:p>
          <a:p>
            <a:pPr>
              <a:lnSpc>
                <a:spcPct val="120000"/>
              </a:lnSpc>
              <a:spcBef>
                <a:spcPct val="0"/>
              </a:spcBef>
              <a:buFontTx/>
              <a:buNone/>
            </a:pPr>
            <a:endParaRPr lang="en-US" altLang="en-US" sz="2300" i="1"/>
          </a:p>
          <a:p>
            <a:pPr>
              <a:lnSpc>
                <a:spcPct val="120000"/>
              </a:lnSpc>
              <a:spcBef>
                <a:spcPct val="0"/>
              </a:spcBef>
              <a:buFontTx/>
              <a:buNone/>
            </a:pPr>
            <a:r>
              <a:rPr lang="en-US" altLang="en-US" sz="2100" i="1"/>
              <a:t>Sceloporus merriami</a:t>
            </a:r>
            <a:r>
              <a:rPr lang="en-US" altLang="en-US" sz="2100"/>
              <a:t>  and  </a:t>
            </a:r>
            <a:r>
              <a:rPr lang="en-US" altLang="en-US" sz="2100" i="1"/>
              <a:t>Urosaurus ornatus</a:t>
            </a:r>
            <a:endParaRPr lang="en-US" altLang="en-US" sz="2100"/>
          </a:p>
          <a:p>
            <a:pPr>
              <a:lnSpc>
                <a:spcPct val="120000"/>
              </a:lnSpc>
              <a:spcBef>
                <a:spcPct val="0"/>
              </a:spcBef>
              <a:buFontTx/>
              <a:buNone/>
            </a:pPr>
            <a:r>
              <a:rPr lang="en-US" altLang="en-US" sz="2100"/>
              <a:t>Six rocky outcrops: 2 controls, 2 </a:t>
            </a:r>
            <a:r>
              <a:rPr lang="en-US" altLang="en-US" sz="2100" i="1"/>
              <a:t>Sceloporus</a:t>
            </a:r>
            <a:r>
              <a:rPr lang="en-US" altLang="en-US" sz="2100"/>
              <a:t> removal </a:t>
            </a:r>
          </a:p>
          <a:p>
            <a:pPr>
              <a:lnSpc>
                <a:spcPct val="120000"/>
              </a:lnSpc>
              <a:spcBef>
                <a:spcPct val="0"/>
              </a:spcBef>
              <a:buFontTx/>
              <a:buNone/>
            </a:pPr>
            <a:r>
              <a:rPr lang="en-US" altLang="en-US" sz="2100"/>
              <a:t>	plots and 2 </a:t>
            </a:r>
            <a:r>
              <a:rPr lang="en-US" altLang="en-US" sz="2100" i="1"/>
              <a:t>Urosaurus</a:t>
            </a:r>
            <a:r>
              <a:rPr lang="en-US" altLang="en-US" sz="2100"/>
              <a:t> removal areas. </a:t>
            </a:r>
          </a:p>
          <a:p>
            <a:pPr>
              <a:lnSpc>
                <a:spcPct val="120000"/>
              </a:lnSpc>
              <a:spcBef>
                <a:spcPct val="0"/>
              </a:spcBef>
              <a:buFontTx/>
              <a:buNone/>
            </a:pPr>
            <a:r>
              <a:rPr lang="en-US" altLang="en-US" sz="2100"/>
              <a:t>========================================================</a:t>
            </a:r>
          </a:p>
          <a:p>
            <a:pPr>
              <a:lnSpc>
                <a:spcPct val="120000"/>
              </a:lnSpc>
              <a:spcBef>
                <a:spcPct val="0"/>
              </a:spcBef>
              <a:buFontTx/>
              <a:buNone/>
            </a:pPr>
            <a:r>
              <a:rPr lang="en-US" altLang="en-US" sz="2100"/>
              <a:t>4 year study: 2 wet and 2 dry: insect abundances</a:t>
            </a:r>
          </a:p>
          <a:p>
            <a:pPr>
              <a:lnSpc>
                <a:spcPct val="120000"/>
              </a:lnSpc>
              <a:spcBef>
                <a:spcPct val="0"/>
              </a:spcBef>
              <a:buFontTx/>
              <a:buNone/>
            </a:pPr>
            <a:r>
              <a:rPr lang="en-US" altLang="en-US" sz="2100"/>
              <a:t>Monitored density, feeding success, growth rates, body weights, </a:t>
            </a:r>
          </a:p>
          <a:p>
            <a:pPr>
              <a:lnSpc>
                <a:spcPct val="120000"/>
              </a:lnSpc>
              <a:spcBef>
                <a:spcPct val="0"/>
              </a:spcBef>
              <a:buFontTx/>
              <a:buNone/>
            </a:pPr>
            <a:r>
              <a:rPr lang="en-US" altLang="en-US" sz="2100"/>
              <a:t>	survival, lipid levels</a:t>
            </a:r>
          </a:p>
          <a:p>
            <a:pPr>
              <a:lnSpc>
                <a:spcPct val="120000"/>
              </a:lnSpc>
              <a:spcBef>
                <a:spcPct val="0"/>
              </a:spcBef>
              <a:buFontTx/>
              <a:buNone/>
            </a:pPr>
            <a:r>
              <a:rPr lang="en-US" altLang="en-US" sz="2100" i="1"/>
              <a:t>Urosaurus</a:t>
            </a:r>
            <a:r>
              <a:rPr lang="en-US" altLang="en-US" sz="2100"/>
              <a:t> removal did not effect  </a:t>
            </a:r>
            <a:r>
              <a:rPr lang="en-US" altLang="en-US" sz="2100" i="1"/>
              <a:t>Sceloporus</a:t>
            </a:r>
            <a:r>
              <a:rPr lang="en-US" altLang="en-US" sz="2100"/>
              <a:t> density</a:t>
            </a:r>
          </a:p>
          <a:p>
            <a:pPr>
              <a:lnSpc>
                <a:spcPct val="120000"/>
              </a:lnSpc>
              <a:spcBef>
                <a:spcPct val="0"/>
              </a:spcBef>
              <a:buFontTx/>
              <a:buNone/>
            </a:pPr>
            <a:r>
              <a:rPr lang="en-US" altLang="en-US" sz="2100"/>
              <a:t>No effects during wet years (insect food plentiful)</a:t>
            </a:r>
          </a:p>
          <a:p>
            <a:pPr>
              <a:lnSpc>
                <a:spcPct val="120000"/>
              </a:lnSpc>
              <a:spcBef>
                <a:spcPct val="0"/>
              </a:spcBef>
              <a:buFontTx/>
              <a:buNone/>
            </a:pPr>
            <a:r>
              <a:rPr lang="en-US" altLang="en-US" sz="2100"/>
              <a:t>Insects scarce during dry years: </a:t>
            </a:r>
            <a:r>
              <a:rPr lang="en-US" altLang="en-US" sz="2100" i="1"/>
              <a:t>Urosaurus</a:t>
            </a:r>
            <a:r>
              <a:rPr lang="en-US" altLang="en-US" sz="2100"/>
              <a:t> growth and survival </a:t>
            </a:r>
          </a:p>
          <a:p>
            <a:pPr>
              <a:lnSpc>
                <a:spcPct val="120000"/>
              </a:lnSpc>
              <a:spcBef>
                <a:spcPct val="0"/>
              </a:spcBef>
              <a:buFontTx/>
              <a:buNone/>
            </a:pPr>
            <a:r>
              <a:rPr lang="en-US" altLang="en-US" sz="2100"/>
              <a:t>	was higher on </a:t>
            </a:r>
            <a:r>
              <a:rPr lang="en-US" altLang="en-US" sz="2100" i="1"/>
              <a:t>Sceloporus</a:t>
            </a:r>
            <a:r>
              <a:rPr lang="en-US" altLang="en-US" sz="2100"/>
              <a:t> removal plots</a:t>
            </a:r>
            <a:endParaRPr lang="en-US" altLang="en-US" sz="2400" b="1"/>
          </a:p>
          <a:p>
            <a:pPr>
              <a:spcBef>
                <a:spcPct val="0"/>
              </a:spcBef>
              <a:buFontTx/>
              <a:buNone/>
            </a:pPr>
            <a:endParaRPr lang="en-US" altLang="en-US" sz="2400"/>
          </a:p>
        </p:txBody>
      </p:sp>
      <p:pic>
        <p:nvPicPr>
          <p:cNvPr id="100354" name="Picture 3">
            <a:extLst>
              <a:ext uri="{FF2B5EF4-FFF2-40B4-BE49-F238E27FC236}">
                <a16:creationId xmlns:a16="http://schemas.microsoft.com/office/drawing/2014/main" id="{348EEADC-8AA0-A14D-97AA-834E24FF9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762000"/>
            <a:ext cx="19050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4">
            <a:extLst>
              <a:ext uri="{FF2B5EF4-FFF2-40B4-BE49-F238E27FC236}">
                <a16:creationId xmlns:a16="http://schemas.microsoft.com/office/drawing/2014/main" id="{8FF6E638-9E34-1D48-9AE2-548A0D618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62000"/>
            <a:ext cx="19812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a:extLst>
              <a:ext uri="{FF2B5EF4-FFF2-40B4-BE49-F238E27FC236}">
                <a16:creationId xmlns:a16="http://schemas.microsoft.com/office/drawing/2014/main" id="{94511296-FFFC-524A-AA0D-F12F79150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28600"/>
            <a:ext cx="23034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6">
            <a:extLst>
              <a:ext uri="{FF2B5EF4-FFF2-40B4-BE49-F238E27FC236}">
                <a16:creationId xmlns:a16="http://schemas.microsoft.com/office/drawing/2014/main" id="{A747B515-3E53-4C49-BB02-453DB6AA4A14}"/>
              </a:ext>
            </a:extLst>
          </p:cNvPr>
          <p:cNvSpPr txBox="1">
            <a:spLocks noChangeArrowheads="1"/>
          </p:cNvSpPr>
          <p:nvPr/>
        </p:nvSpPr>
        <p:spPr bwMode="auto">
          <a:xfrm>
            <a:off x="6934200" y="2743200"/>
            <a:ext cx="172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Arthur Dunham</a:t>
            </a:r>
            <a:r>
              <a:rPr lang="en-US" altLang="en-US" sz="2800" b="1"/>
              <a:t> </a:t>
            </a:r>
          </a:p>
        </p:txBody>
      </p:sp>
      <p:sp>
        <p:nvSpPr>
          <p:cNvPr id="100358" name="Rectangle 7">
            <a:extLst>
              <a:ext uri="{FF2B5EF4-FFF2-40B4-BE49-F238E27FC236}">
                <a16:creationId xmlns:a16="http://schemas.microsoft.com/office/drawing/2014/main" id="{323E2D7A-448F-E14D-837B-67702585B063}"/>
              </a:ext>
            </a:extLst>
          </p:cNvPr>
          <p:cNvSpPr>
            <a:spLocks noChangeArrowheads="1"/>
          </p:cNvSpPr>
          <p:nvPr/>
        </p:nvSpPr>
        <p:spPr bwMode="auto">
          <a:xfrm>
            <a:off x="6553200" y="228600"/>
            <a:ext cx="2286000"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62DC54B5-33C2-AB41-A28F-2EB48EE9E410}"/>
              </a:ext>
            </a:extLst>
          </p:cNvPr>
          <p:cNvSpPr>
            <a:spLocks noGrp="1" noChangeArrowheads="1"/>
          </p:cNvSpPr>
          <p:nvPr>
            <p:ph type="title"/>
          </p:nvPr>
        </p:nvSpPr>
        <p:spPr>
          <a:xfrm>
            <a:off x="0" y="0"/>
            <a:ext cx="9144000" cy="6858000"/>
          </a:xfrm>
          <a:solidFill>
            <a:srgbClr val="FFFFFF">
              <a:alpha val="50000"/>
            </a:srgbClr>
          </a:solidFill>
        </p:spPr>
        <p:txBody>
          <a:bodyPr/>
          <a:lstStyle/>
          <a:p>
            <a:pPr algn="l">
              <a:defRPr/>
            </a:pPr>
            <a:br>
              <a:rPr lang="en-US" sz="2400" b="1">
                <a:solidFill>
                  <a:srgbClr val="000099"/>
                </a:solidFill>
                <a:cs typeface="+mj-cs"/>
              </a:rPr>
            </a:br>
            <a:br>
              <a:rPr lang="en-US" sz="2000">
                <a:solidFill>
                  <a:schemeClr val="tx1"/>
                </a:solidFill>
                <a:cs typeface="+mj-cs"/>
              </a:rPr>
            </a:br>
            <a:endParaRPr lang="en-US">
              <a:cs typeface="+mj-cs"/>
            </a:endParaRPr>
          </a:p>
        </p:txBody>
      </p:sp>
      <p:pic>
        <p:nvPicPr>
          <p:cNvPr id="102402" name="Picture 3">
            <a:extLst>
              <a:ext uri="{FF2B5EF4-FFF2-40B4-BE49-F238E27FC236}">
                <a16:creationId xmlns:a16="http://schemas.microsoft.com/office/drawing/2014/main" id="{27F8E3C9-7E35-A94B-8416-EEEA62A8C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779963"/>
            <a:ext cx="2667000"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4">
            <a:extLst>
              <a:ext uri="{FF2B5EF4-FFF2-40B4-BE49-F238E27FC236}">
                <a16:creationId xmlns:a16="http://schemas.microsoft.com/office/drawing/2014/main" id="{703B201B-A465-1546-805B-D32A3A531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276600"/>
            <a:ext cx="38862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5">
            <a:extLst>
              <a:ext uri="{FF2B5EF4-FFF2-40B4-BE49-F238E27FC236}">
                <a16:creationId xmlns:a16="http://schemas.microsoft.com/office/drawing/2014/main" id="{49455200-FC29-8C48-9C4D-E788F8F2C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6">
            <a:extLst>
              <a:ext uri="{FF2B5EF4-FFF2-40B4-BE49-F238E27FC236}">
                <a16:creationId xmlns:a16="http://schemas.microsoft.com/office/drawing/2014/main" id="{C9B023A4-88C1-394C-AC3C-4F959EC07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76600"/>
            <a:ext cx="26733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7">
            <a:extLst>
              <a:ext uri="{FF2B5EF4-FFF2-40B4-BE49-F238E27FC236}">
                <a16:creationId xmlns:a16="http://schemas.microsoft.com/office/drawing/2014/main" id="{25B7F49E-8994-0242-85FB-67D6D1A99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550" y="990600"/>
            <a:ext cx="1822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8">
            <a:extLst>
              <a:ext uri="{FF2B5EF4-FFF2-40B4-BE49-F238E27FC236}">
                <a16:creationId xmlns:a16="http://schemas.microsoft.com/office/drawing/2014/main" id="{A894F429-CF52-4C44-88F9-98D4A324BF30}"/>
              </a:ext>
            </a:extLst>
          </p:cNvPr>
          <p:cNvSpPr txBox="1">
            <a:spLocks noChangeArrowheads="1"/>
          </p:cNvSpPr>
          <p:nvPr/>
        </p:nvSpPr>
        <p:spPr bwMode="auto">
          <a:xfrm>
            <a:off x="7300913" y="3376613"/>
            <a:ext cx="17668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200"/>
              <a:t> James Brown</a:t>
            </a:r>
            <a:endParaRPr lang="en-US" altLang="en-US" sz="1800"/>
          </a:p>
        </p:txBody>
      </p:sp>
      <p:sp>
        <p:nvSpPr>
          <p:cNvPr id="102408" name="Text Box 9">
            <a:extLst>
              <a:ext uri="{FF2B5EF4-FFF2-40B4-BE49-F238E27FC236}">
                <a16:creationId xmlns:a16="http://schemas.microsoft.com/office/drawing/2014/main" id="{E4020C68-1DAC-3947-B834-BE953DA4A151}"/>
              </a:ext>
            </a:extLst>
          </p:cNvPr>
          <p:cNvSpPr txBox="1">
            <a:spLocks noChangeArrowheads="1"/>
          </p:cNvSpPr>
          <p:nvPr/>
        </p:nvSpPr>
        <p:spPr bwMode="auto">
          <a:xfrm>
            <a:off x="2873375" y="5622925"/>
            <a:ext cx="329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Dipodomys</a:t>
            </a:r>
            <a:r>
              <a:rPr lang="en-US" altLang="en-US" sz="2400"/>
              <a:t> kangaroo rats</a:t>
            </a:r>
            <a:endParaRPr lang="en-US" altLang="en-US" sz="2000"/>
          </a:p>
        </p:txBody>
      </p:sp>
      <p:sp>
        <p:nvSpPr>
          <p:cNvPr id="102409" name="Text Box 10">
            <a:extLst>
              <a:ext uri="{FF2B5EF4-FFF2-40B4-BE49-F238E27FC236}">
                <a16:creationId xmlns:a16="http://schemas.microsoft.com/office/drawing/2014/main" id="{9CC7D7D8-575D-0E47-B13C-E330782F4029}"/>
              </a:ext>
            </a:extLst>
          </p:cNvPr>
          <p:cNvSpPr txBox="1">
            <a:spLocks noChangeArrowheads="1"/>
          </p:cNvSpPr>
          <p:nvPr/>
        </p:nvSpPr>
        <p:spPr bwMode="auto">
          <a:xfrm>
            <a:off x="6705600" y="4038600"/>
            <a:ext cx="22637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90000"/>
              </a:lnSpc>
              <a:spcBef>
                <a:spcPct val="50000"/>
              </a:spcBef>
              <a:buFontTx/>
              <a:buNone/>
            </a:pPr>
            <a:r>
              <a:rPr lang="en-US" altLang="en-US" sz="2400" i="1"/>
              <a:t>Pogonomyrmex</a:t>
            </a:r>
            <a:r>
              <a:rPr lang="en-US" altLang="en-US" sz="2400"/>
              <a:t> harvester  ants</a:t>
            </a:r>
            <a:endParaRPr lang="en-US" altLang="en-US" sz="2000"/>
          </a:p>
        </p:txBody>
      </p:sp>
      <p:sp>
        <p:nvSpPr>
          <p:cNvPr id="102410" name="Rectangle 11">
            <a:extLst>
              <a:ext uri="{FF2B5EF4-FFF2-40B4-BE49-F238E27FC236}">
                <a16:creationId xmlns:a16="http://schemas.microsoft.com/office/drawing/2014/main" id="{26AD5CC8-0F91-9345-89DC-9A00A121E7E9}"/>
              </a:ext>
            </a:extLst>
          </p:cNvPr>
          <p:cNvSpPr>
            <a:spLocks noChangeArrowheads="1"/>
          </p:cNvSpPr>
          <p:nvPr/>
        </p:nvSpPr>
        <p:spPr bwMode="auto">
          <a:xfrm>
            <a:off x="7315200" y="990600"/>
            <a:ext cx="18288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F5D40735-336C-8144-97FC-043E187549AA}"/>
              </a:ext>
            </a:extLst>
          </p:cNvPr>
          <p:cNvSpPr>
            <a:spLocks noGrp="1" noChangeArrowheads="1"/>
          </p:cNvSpPr>
          <p:nvPr>
            <p:ph type="title"/>
          </p:nvPr>
        </p:nvSpPr>
        <p:spPr>
          <a:xfrm>
            <a:off x="0" y="0"/>
            <a:ext cx="9144000" cy="6858000"/>
          </a:xfrm>
          <a:solidFill>
            <a:srgbClr val="FFFFFF">
              <a:alpha val="50195"/>
            </a:srgbClr>
          </a:solidFill>
        </p:spPr>
        <p:txBody>
          <a:bodyPr/>
          <a:lstStyle/>
          <a:p>
            <a:pPr algn="l"/>
            <a:br>
              <a:rPr lang="en-US" altLang="en-US" sz="2400" b="1">
                <a:solidFill>
                  <a:srgbClr val="000099"/>
                </a:solidFill>
              </a:rPr>
            </a:br>
            <a:r>
              <a:rPr lang="en-US" altLang="en-US" sz="2400">
                <a:solidFill>
                  <a:schemeClr val="tx1"/>
                </a:solidFill>
              </a:rPr>
              <a:t>Experimental Design of Seed Predation in the Chihuahuan Desert</a:t>
            </a:r>
            <a:br>
              <a:rPr lang="en-US" altLang="en-US" sz="2400">
                <a:solidFill>
                  <a:schemeClr val="tx1"/>
                </a:solidFill>
              </a:rPr>
            </a:br>
            <a:r>
              <a:rPr lang="en-US" altLang="en-US" sz="2000">
                <a:solidFill>
                  <a:schemeClr val="tx1"/>
                </a:solidFill>
              </a:rPr>
              <a:t>___________________________________________________                                                                                                       </a:t>
            </a:r>
            <a:br>
              <a:rPr lang="en-US" altLang="en-US" sz="2000">
                <a:solidFill>
                  <a:schemeClr val="tx1"/>
                </a:solidFill>
              </a:rPr>
            </a:br>
            <a:r>
              <a:rPr lang="en-US" altLang="en-US" sz="2000">
                <a:solidFill>
                  <a:schemeClr val="tx1"/>
                </a:solidFill>
              </a:rPr>
              <a:t>Plots	Treatments</a:t>
            </a:r>
            <a:br>
              <a:rPr lang="en-US" altLang="en-US" sz="2000">
                <a:solidFill>
                  <a:schemeClr val="tx1"/>
                </a:solidFill>
              </a:rPr>
            </a:br>
            <a:r>
              <a:rPr lang="en-US" altLang="en-US" sz="2000">
                <a:solidFill>
                  <a:schemeClr val="tx1"/>
                </a:solidFill>
              </a:rPr>
              <a:t>___________________________________________________                                                                                                         </a:t>
            </a:r>
            <a:br>
              <a:rPr lang="en-US" altLang="en-US" sz="2000">
                <a:solidFill>
                  <a:schemeClr val="tx1"/>
                </a:solidFill>
              </a:rPr>
            </a:br>
            <a:r>
              <a:rPr lang="en-US" altLang="en-US" sz="2000">
                <a:solidFill>
                  <a:schemeClr val="tx1"/>
                </a:solidFill>
              </a:rPr>
              <a:t>11,14	Controls</a:t>
            </a:r>
            <a:br>
              <a:rPr lang="en-US" altLang="en-US" sz="2000">
                <a:solidFill>
                  <a:schemeClr val="tx1"/>
                </a:solidFill>
              </a:rPr>
            </a:br>
            <a:r>
              <a:rPr lang="en-US" altLang="en-US" sz="2000">
                <a:solidFill>
                  <a:schemeClr val="tx1"/>
                </a:solidFill>
              </a:rPr>
              <a:t> 6,13	Seed addition, large seeds, constant rate</a:t>
            </a:r>
            <a:br>
              <a:rPr lang="en-US" altLang="en-US" sz="2000">
                <a:solidFill>
                  <a:schemeClr val="tx1"/>
                </a:solidFill>
              </a:rPr>
            </a:br>
            <a:r>
              <a:rPr lang="en-US" altLang="en-US" sz="2000">
                <a:solidFill>
                  <a:schemeClr val="tx1"/>
                </a:solidFill>
              </a:rPr>
              <a:t> 2,22	Seed addition, small seeds, constant rate</a:t>
            </a:r>
            <a:br>
              <a:rPr lang="en-US" altLang="en-US" sz="2000">
                <a:solidFill>
                  <a:schemeClr val="tx1"/>
                </a:solidFill>
              </a:rPr>
            </a:br>
            <a:r>
              <a:rPr lang="en-US" altLang="en-US" sz="2000">
                <a:solidFill>
                  <a:schemeClr val="tx1"/>
                </a:solidFill>
              </a:rPr>
              <a:t> 9,20	Seed addition, mixed seeds, constant rate</a:t>
            </a:r>
            <a:br>
              <a:rPr lang="en-US" altLang="en-US" sz="2000">
                <a:solidFill>
                  <a:schemeClr val="tx1"/>
                </a:solidFill>
              </a:rPr>
            </a:br>
            <a:r>
              <a:rPr lang="en-US" altLang="en-US" sz="2000">
                <a:solidFill>
                  <a:schemeClr val="tx1"/>
                </a:solidFill>
              </a:rPr>
              <a:t> 1,18	Seed addition, mixed seeds, temporal pulse</a:t>
            </a:r>
            <a:br>
              <a:rPr lang="en-US" altLang="en-US" sz="2000">
                <a:solidFill>
                  <a:schemeClr val="tx1"/>
                </a:solidFill>
              </a:rPr>
            </a:br>
            <a:r>
              <a:rPr lang="en-US" altLang="en-US" sz="2000">
                <a:solidFill>
                  <a:schemeClr val="tx1"/>
                </a:solidFill>
              </a:rPr>
              <a:t>5,24	Rodent removal, </a:t>
            </a:r>
            <a:r>
              <a:rPr lang="en-US" altLang="en-US" sz="2000" i="1">
                <a:solidFill>
                  <a:schemeClr val="tx1"/>
                </a:solidFill>
              </a:rPr>
              <a:t>Dipodomys spectabilis</a:t>
            </a:r>
            <a:r>
              <a:rPr lang="en-US" altLang="en-US" sz="2000">
                <a:solidFill>
                  <a:schemeClr val="tx1"/>
                </a:solidFill>
              </a:rPr>
              <a:t> (largest kangaroo rat)</a:t>
            </a:r>
            <a:br>
              <a:rPr lang="en-US" altLang="en-US" sz="2000">
                <a:solidFill>
                  <a:schemeClr val="tx1"/>
                </a:solidFill>
              </a:rPr>
            </a:br>
            <a:r>
              <a:rPr lang="en-US" altLang="en-US" sz="2000">
                <a:solidFill>
                  <a:schemeClr val="tx1"/>
                </a:solidFill>
              </a:rPr>
              <a:t>15,21	Rodent removal, all </a:t>
            </a:r>
            <a:r>
              <a:rPr lang="en-US" altLang="en-US" sz="2000" i="1">
                <a:solidFill>
                  <a:schemeClr val="tx1"/>
                </a:solidFill>
              </a:rPr>
              <a:t>Dipodomys</a:t>
            </a:r>
            <a:r>
              <a:rPr lang="en-US" altLang="en-US" sz="2000">
                <a:solidFill>
                  <a:schemeClr val="tx1"/>
                </a:solidFill>
              </a:rPr>
              <a:t> species (kangaroo rats)</a:t>
            </a:r>
            <a:br>
              <a:rPr lang="en-US" altLang="en-US" sz="2000">
                <a:solidFill>
                  <a:schemeClr val="tx1"/>
                </a:solidFill>
              </a:rPr>
            </a:br>
            <a:r>
              <a:rPr lang="en-US" altLang="en-US" sz="2000">
                <a:solidFill>
                  <a:schemeClr val="tx1"/>
                </a:solidFill>
              </a:rPr>
              <a:t> 7,16	Rodent removal, all seed-eating rodents</a:t>
            </a:r>
            <a:br>
              <a:rPr lang="en-US" altLang="en-US" sz="2000">
                <a:solidFill>
                  <a:schemeClr val="tx1"/>
                </a:solidFill>
              </a:rPr>
            </a:br>
            <a:r>
              <a:rPr lang="en-US" altLang="en-US" sz="2000">
                <a:solidFill>
                  <a:schemeClr val="tx1"/>
                </a:solidFill>
              </a:rPr>
              <a:t> 8,12	</a:t>
            </a:r>
            <a:r>
              <a:rPr lang="en-US" altLang="en-US" sz="2000" i="1">
                <a:solidFill>
                  <a:schemeClr val="tx1"/>
                </a:solidFill>
              </a:rPr>
              <a:t>Pogonomyrmex</a:t>
            </a:r>
            <a:r>
              <a:rPr lang="en-US" altLang="en-US" sz="2000">
                <a:solidFill>
                  <a:schemeClr val="tx1"/>
                </a:solidFill>
              </a:rPr>
              <a:t> harvester  ants</a:t>
            </a:r>
            <a:br>
              <a:rPr lang="en-US" altLang="en-US" sz="2000">
                <a:solidFill>
                  <a:schemeClr val="tx1"/>
                </a:solidFill>
              </a:rPr>
            </a:br>
            <a:r>
              <a:rPr lang="en-US" altLang="en-US" sz="2000">
                <a:solidFill>
                  <a:schemeClr val="tx1"/>
                </a:solidFill>
              </a:rPr>
              <a:t> 4,17	All seed-eating ants</a:t>
            </a:r>
            <a:br>
              <a:rPr lang="en-US" altLang="en-US" sz="2000">
                <a:solidFill>
                  <a:schemeClr val="tx1"/>
                </a:solidFill>
              </a:rPr>
            </a:br>
            <a:r>
              <a:rPr lang="en-US" altLang="en-US" sz="2000">
                <a:solidFill>
                  <a:schemeClr val="tx1"/>
                </a:solidFill>
              </a:rPr>
              <a:t> 3,19	All </a:t>
            </a:r>
            <a:r>
              <a:rPr lang="en-US" altLang="en-US" sz="2000" i="1">
                <a:solidFill>
                  <a:schemeClr val="tx1"/>
                </a:solidFill>
              </a:rPr>
              <a:t>Dipodomys</a:t>
            </a:r>
            <a:r>
              <a:rPr lang="en-US" altLang="en-US" sz="2000">
                <a:solidFill>
                  <a:schemeClr val="tx1"/>
                </a:solidFill>
              </a:rPr>
              <a:t> plus </a:t>
            </a:r>
            <a:r>
              <a:rPr lang="en-US" altLang="en-US" sz="2000" i="1">
                <a:solidFill>
                  <a:schemeClr val="tx1"/>
                </a:solidFill>
              </a:rPr>
              <a:t>Pogonomyrmex</a:t>
            </a:r>
            <a:r>
              <a:rPr lang="en-US" altLang="en-US" sz="2000">
                <a:solidFill>
                  <a:schemeClr val="tx1"/>
                </a:solidFill>
              </a:rPr>
              <a:t> ants</a:t>
            </a:r>
            <a:br>
              <a:rPr lang="en-US" altLang="en-US" sz="2000">
                <a:solidFill>
                  <a:schemeClr val="tx1"/>
                </a:solidFill>
              </a:rPr>
            </a:br>
            <a:r>
              <a:rPr lang="en-US" altLang="en-US" sz="2000">
                <a:solidFill>
                  <a:schemeClr val="tx1"/>
                </a:solidFill>
              </a:rPr>
              <a:t>10,23	All seed-eating rodents plus all seed-eating ants</a:t>
            </a:r>
            <a:br>
              <a:rPr lang="en-US" altLang="en-US" sz="2000">
                <a:solidFill>
                  <a:schemeClr val="tx1"/>
                </a:solidFill>
              </a:rPr>
            </a:br>
            <a:r>
              <a:rPr lang="en-US" altLang="en-US" sz="2000">
                <a:solidFill>
                  <a:schemeClr val="tx1"/>
                </a:solidFill>
              </a:rPr>
              <a:t>___________________________________________________________</a:t>
            </a:r>
            <a:br>
              <a:rPr lang="en-US" altLang="en-US" sz="2000">
                <a:solidFill>
                  <a:schemeClr val="tx1"/>
                </a:solidFill>
              </a:rPr>
            </a:br>
            <a:br>
              <a:rPr lang="en-US" altLang="en-US" sz="2000">
                <a:solidFill>
                  <a:schemeClr val="tx1"/>
                </a:solidFill>
              </a:rPr>
            </a:br>
            <a:r>
              <a:rPr lang="en-US" altLang="en-US" sz="2000">
                <a:solidFill>
                  <a:schemeClr val="tx1"/>
                </a:solidFill>
              </a:rPr>
              <a:t>Munger, J. C.  and J. H. Brown. 1981. Competition in desert rodents: an experiment with semipermeable enclosures. Science 211: 510-512.</a:t>
            </a:r>
            <a:br>
              <a:rPr lang="en-US" altLang="en-US" sz="2000">
                <a:solidFill>
                  <a:schemeClr val="tx1"/>
                </a:solidFill>
              </a:rPr>
            </a:br>
            <a:endParaRPr lang="en-US" altLang="en-US"/>
          </a:p>
        </p:txBody>
      </p:sp>
      <p:pic>
        <p:nvPicPr>
          <p:cNvPr id="104450" name="Picture 3">
            <a:extLst>
              <a:ext uri="{FF2B5EF4-FFF2-40B4-BE49-F238E27FC236}">
                <a16:creationId xmlns:a16="http://schemas.microsoft.com/office/drawing/2014/main" id="{DC8470E1-114A-BB45-8E64-D559E5D93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632200"/>
            <a:ext cx="19812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a:extLst>
              <a:ext uri="{FF2B5EF4-FFF2-40B4-BE49-F238E27FC236}">
                <a16:creationId xmlns:a16="http://schemas.microsoft.com/office/drawing/2014/main" id="{7FF3F95C-19E1-284E-828F-AE217F14A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71600"/>
            <a:ext cx="2600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a:extLst>
              <a:ext uri="{FF2B5EF4-FFF2-40B4-BE49-F238E27FC236}">
                <a16:creationId xmlns:a16="http://schemas.microsoft.com/office/drawing/2014/main" id="{83E286DC-A773-B64D-8424-EC716EDB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7620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3">
            <a:extLst>
              <a:ext uri="{FF2B5EF4-FFF2-40B4-BE49-F238E27FC236}">
                <a16:creationId xmlns:a16="http://schemas.microsoft.com/office/drawing/2014/main" id="{55705A51-20AA-C941-93FF-0F9D0708056A}"/>
              </a:ext>
            </a:extLst>
          </p:cNvPr>
          <p:cNvSpPr txBox="1">
            <a:spLocks noChangeArrowheads="1"/>
          </p:cNvSpPr>
          <p:nvPr/>
        </p:nvSpPr>
        <p:spPr bwMode="auto">
          <a:xfrm>
            <a:off x="6705600" y="304800"/>
            <a:ext cx="20113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b="1"/>
              <a:t>open circles =</a:t>
            </a:r>
          </a:p>
          <a:p>
            <a:pPr>
              <a:spcBef>
                <a:spcPct val="0"/>
              </a:spcBef>
              <a:buFontTx/>
              <a:buNone/>
            </a:pPr>
            <a:r>
              <a:rPr lang="en-US" altLang="en-US" sz="2000" b="1"/>
              <a:t>rodents removed</a:t>
            </a:r>
          </a:p>
          <a:p>
            <a:pPr>
              <a:spcBef>
                <a:spcPct val="0"/>
              </a:spcBef>
              <a:buFontTx/>
              <a:buNone/>
            </a:pPr>
            <a:endParaRPr lang="en-US" altLang="en-US" sz="2000" b="1"/>
          </a:p>
          <a:p>
            <a:pPr>
              <a:spcBef>
                <a:spcPct val="0"/>
              </a:spcBef>
              <a:buFontTx/>
              <a:buNone/>
            </a:pPr>
            <a:r>
              <a:rPr lang="en-US" altLang="en-US" sz="2000" b="1"/>
              <a:t>solid circles =</a:t>
            </a:r>
          </a:p>
          <a:p>
            <a:pPr>
              <a:spcBef>
                <a:spcPct val="0"/>
              </a:spcBef>
              <a:buFontTx/>
              <a:buNone/>
            </a:pPr>
            <a:r>
              <a:rPr lang="en-US" altLang="en-US" sz="2000" b="1"/>
              <a:t>controls</a:t>
            </a:r>
            <a:endParaRPr lang="en-US" altLang="en-US"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a:extLst>
              <a:ext uri="{FF2B5EF4-FFF2-40B4-BE49-F238E27FC236}">
                <a16:creationId xmlns:a16="http://schemas.microsoft.com/office/drawing/2014/main" id="{28CA3C8A-2B1C-E142-A03A-7ED02972E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50"/>
            <a:ext cx="91440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loridaKeys">
            <a:extLst>
              <a:ext uri="{FF2B5EF4-FFF2-40B4-BE49-F238E27FC236}">
                <a16:creationId xmlns:a16="http://schemas.microsoft.com/office/drawing/2014/main" id="{7FF0859D-C095-294D-A611-8EB66867A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38425"/>
            <a:ext cx="3962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FE0D6900-AD54-3E42-954F-2A1B2C34EB28}"/>
              </a:ext>
            </a:extLst>
          </p:cNvPr>
          <p:cNvSpPr txBox="1">
            <a:spLocks noChangeArrowheads="1"/>
          </p:cNvSpPr>
          <p:nvPr/>
        </p:nvSpPr>
        <p:spPr bwMode="auto">
          <a:xfrm>
            <a:off x="381000" y="631825"/>
            <a:ext cx="80391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400"/>
              <a:t>Defaunation Experiments in the Florida Keys</a:t>
            </a: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endParaRPr lang="en-US" altLang="en-US" sz="2400"/>
          </a:p>
          <a:p>
            <a:pPr>
              <a:spcBef>
                <a:spcPct val="0"/>
              </a:spcBef>
              <a:buFontTx/>
              <a:buNone/>
            </a:pPr>
            <a:r>
              <a:rPr lang="en-US" altLang="en-US" sz="2400"/>
              <a:t>Islands of mangrove trees were</a:t>
            </a:r>
          </a:p>
          <a:p>
            <a:pPr>
              <a:spcBef>
                <a:spcPct val="0"/>
              </a:spcBef>
              <a:buFontTx/>
              <a:buNone/>
            </a:pPr>
            <a:r>
              <a:rPr lang="en-US" altLang="en-US" sz="2400"/>
              <a:t>surveyed and numbers of</a:t>
            </a:r>
          </a:p>
          <a:p>
            <a:pPr>
              <a:spcBef>
                <a:spcPct val="0"/>
              </a:spcBef>
              <a:buFontTx/>
              <a:buNone/>
            </a:pPr>
            <a:r>
              <a:rPr lang="en-US" altLang="en-US" sz="2400"/>
              <a:t>arthropod species recorded</a:t>
            </a:r>
          </a:p>
          <a:p>
            <a:pPr>
              <a:spcBef>
                <a:spcPct val="0"/>
              </a:spcBef>
              <a:buFontTx/>
              <a:buNone/>
            </a:pPr>
            <a:endParaRPr lang="en-US" altLang="en-US" sz="2400"/>
          </a:p>
          <a:p>
            <a:pPr>
              <a:spcBef>
                <a:spcPct val="0"/>
              </a:spcBef>
              <a:buFontTx/>
              <a:buNone/>
            </a:pPr>
            <a:r>
              <a:rPr lang="en-US" altLang="en-US" sz="2400"/>
              <a:t>Islands then covered in plastic tents</a:t>
            </a:r>
          </a:p>
          <a:p>
            <a:pPr>
              <a:spcBef>
                <a:spcPct val="0"/>
              </a:spcBef>
              <a:buFontTx/>
              <a:buNone/>
            </a:pPr>
            <a:r>
              <a:rPr lang="en-US" altLang="en-US" sz="2400"/>
              <a:t>and fumigated with methyl bromide</a:t>
            </a:r>
          </a:p>
          <a:p>
            <a:pPr>
              <a:spcBef>
                <a:spcPct val="0"/>
              </a:spcBef>
              <a:buFontTx/>
              <a:buNone/>
            </a:pPr>
            <a:endParaRPr lang="en-US" altLang="en-US" sz="2400"/>
          </a:p>
          <a:p>
            <a:pPr>
              <a:spcBef>
                <a:spcPct val="0"/>
              </a:spcBef>
              <a:buFontTx/>
              <a:buNone/>
            </a:pPr>
            <a:r>
              <a:rPr lang="en-US" altLang="en-US" sz="2400"/>
              <a:t>Islands then resurveyed at intervals</a:t>
            </a:r>
          </a:p>
          <a:p>
            <a:pPr>
              <a:spcBef>
                <a:spcPct val="0"/>
              </a:spcBef>
              <a:buFontTx/>
              <a:buNone/>
            </a:pPr>
            <a:r>
              <a:rPr lang="en-US" altLang="en-US" sz="2400"/>
              <a:t>to document recolonization</a:t>
            </a:r>
          </a:p>
        </p:txBody>
      </p:sp>
      <p:sp>
        <p:nvSpPr>
          <p:cNvPr id="110595" name="Rectangle 4">
            <a:extLst>
              <a:ext uri="{FF2B5EF4-FFF2-40B4-BE49-F238E27FC236}">
                <a16:creationId xmlns:a16="http://schemas.microsoft.com/office/drawing/2014/main" id="{D7155ACF-FA89-684F-AB26-E40F07129E2C}"/>
              </a:ext>
            </a:extLst>
          </p:cNvPr>
          <p:cNvSpPr>
            <a:spLocks noChangeArrowheads="1"/>
          </p:cNvSpPr>
          <p:nvPr/>
        </p:nvSpPr>
        <p:spPr bwMode="auto">
          <a:xfrm>
            <a:off x="2514600" y="1371600"/>
            <a:ext cx="366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Simberloff and Wilson 1970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BCD6A55C-9640-8349-ACF8-CDF39119257D}"/>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457200" y="2133600"/>
            <a:ext cx="8482013" cy="4565650"/>
          </a:xfrm>
        </p:spPr>
      </p:pic>
      <p:sp>
        <p:nvSpPr>
          <p:cNvPr id="112642" name="Text Box 3">
            <a:extLst>
              <a:ext uri="{FF2B5EF4-FFF2-40B4-BE49-F238E27FC236}">
                <a16:creationId xmlns:a16="http://schemas.microsoft.com/office/drawing/2014/main" id="{E4C5B255-4BBA-CD46-A582-206B8D69A31F}"/>
              </a:ext>
            </a:extLst>
          </p:cNvPr>
          <p:cNvSpPr txBox="1">
            <a:spLocks noChangeArrowheads="1"/>
          </p:cNvSpPr>
          <p:nvPr/>
        </p:nvSpPr>
        <p:spPr bwMode="auto">
          <a:xfrm>
            <a:off x="1295400" y="2286000"/>
            <a:ext cx="366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Simberloff and Wilson 1970</a:t>
            </a:r>
          </a:p>
        </p:txBody>
      </p:sp>
      <p:pic>
        <p:nvPicPr>
          <p:cNvPr id="112643" name="Picture 4">
            <a:extLst>
              <a:ext uri="{FF2B5EF4-FFF2-40B4-BE49-F238E27FC236}">
                <a16:creationId xmlns:a16="http://schemas.microsoft.com/office/drawing/2014/main" id="{8735A670-84F9-4F48-AEBC-14F9776C7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0" y="0"/>
            <a:ext cx="16954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a:extLst>
              <a:ext uri="{FF2B5EF4-FFF2-40B4-BE49-F238E27FC236}">
                <a16:creationId xmlns:a16="http://schemas.microsoft.com/office/drawing/2014/main" id="{6D39430F-4BBE-0D41-ACFF-A29345C92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863" y="0"/>
            <a:ext cx="17859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2F59F703-325C-4746-A4D1-24EA0181AF4A}"/>
              </a:ext>
            </a:extLst>
          </p:cNvPr>
          <p:cNvSpPr>
            <a:spLocks noGrp="1" noChangeArrowheads="1"/>
          </p:cNvSpPr>
          <p:nvPr>
            <p:ph type="title"/>
          </p:nvPr>
        </p:nvSpPr>
        <p:spPr>
          <a:xfrm>
            <a:off x="0" y="0"/>
            <a:ext cx="9144000" cy="6858000"/>
          </a:xfrm>
          <a:solidFill>
            <a:srgbClr val="FFFFFF">
              <a:alpha val="50195"/>
            </a:srgbClr>
          </a:solidFill>
        </p:spPr>
        <p:txBody>
          <a:bodyPr/>
          <a:lstStyle/>
          <a:p>
            <a:pPr algn="l"/>
            <a:r>
              <a:rPr lang="en-US" altLang="en-US" sz="2400" b="1">
                <a:solidFill>
                  <a:schemeClr val="tx1"/>
                </a:solidFill>
              </a:rPr>
              <a:t>Evidence for Stability of Trophic Structure? </a:t>
            </a:r>
            <a:r>
              <a:rPr lang="en-US" altLang="en-US" sz="2000" b="1">
                <a:solidFill>
                  <a:schemeClr val="tx1"/>
                </a:solidFill>
              </a:rPr>
              <a:t>First number is the </a:t>
            </a:r>
            <a:br>
              <a:rPr lang="en-US" altLang="en-US" sz="2000" b="1">
                <a:solidFill>
                  <a:schemeClr val="tx1"/>
                </a:solidFill>
              </a:rPr>
            </a:br>
            <a:r>
              <a:rPr lang="en-US" altLang="en-US" sz="2000" b="1">
                <a:solidFill>
                  <a:schemeClr val="tx1"/>
                </a:solidFill>
              </a:rPr>
              <a:t>number of species before defaunation, second in parentheses is the number after</a:t>
            </a:r>
            <a:r>
              <a:rPr lang="en-US" altLang="en-US" sz="2400" b="1">
                <a:solidFill>
                  <a:schemeClr val="tx1"/>
                </a:solidFill>
              </a:rPr>
              <a:t> </a:t>
            </a:r>
            <a:r>
              <a:rPr lang="en-US" altLang="en-US" sz="1600" b="1">
                <a:solidFill>
                  <a:schemeClr val="tx1"/>
                </a:solidFill>
              </a:rPr>
              <a:t>_______________________________________________________________________________________                                                                                                         </a:t>
            </a:r>
            <a:br>
              <a:rPr lang="en-US" altLang="en-US" sz="1600" b="1">
                <a:solidFill>
                  <a:schemeClr val="tx1"/>
                </a:solidFill>
              </a:rPr>
            </a:br>
            <a:r>
              <a:rPr lang="en-US" altLang="en-US" sz="1600" b="1">
                <a:solidFill>
                  <a:schemeClr val="tx1"/>
                </a:solidFill>
              </a:rPr>
              <a:t>				Trophic Classes</a:t>
            </a:r>
            <a:br>
              <a:rPr lang="en-US" altLang="en-US" sz="1600" b="1">
                <a:solidFill>
                  <a:schemeClr val="tx1"/>
                </a:solidFill>
              </a:rPr>
            </a:br>
            <a:r>
              <a:rPr lang="en-US" altLang="en-US" sz="1600" b="1">
                <a:solidFill>
                  <a:schemeClr val="tx1"/>
                </a:solidFill>
              </a:rPr>
              <a:t>	______________________________________________________________________________</a:t>
            </a:r>
            <a:br>
              <a:rPr lang="en-US" altLang="en-US" sz="1600" b="1">
                <a:solidFill>
                  <a:schemeClr val="tx1"/>
                </a:solidFill>
              </a:rPr>
            </a:br>
            <a:r>
              <a:rPr lang="en-US" altLang="en-US" sz="1600" b="1">
                <a:solidFill>
                  <a:schemeClr val="tx1"/>
                </a:solidFill>
              </a:rPr>
              <a:t>Island	   H            S	 D    	 W	 A    	 C	 P     	 ?            Total</a:t>
            </a:r>
            <a:br>
              <a:rPr lang="en-US" altLang="en-US" sz="1600" b="1">
                <a:solidFill>
                  <a:schemeClr val="tx1"/>
                </a:solidFill>
              </a:rPr>
            </a:br>
            <a:r>
              <a:rPr lang="en-US" altLang="en-US" sz="1600" b="1">
                <a:solidFill>
                  <a:schemeClr val="tx1"/>
                </a:solidFill>
              </a:rPr>
              <a:t>_______________________________________________________________________________________                                                                                                          </a:t>
            </a:r>
            <a:br>
              <a:rPr lang="en-US" altLang="en-US" sz="1600" b="1">
                <a:solidFill>
                  <a:schemeClr val="tx1"/>
                </a:solidFill>
              </a:rPr>
            </a:br>
            <a:br>
              <a:rPr lang="en-US" altLang="en-US" sz="1600" b="1">
                <a:solidFill>
                  <a:schemeClr val="tx1"/>
                </a:solidFill>
              </a:rPr>
            </a:br>
            <a:r>
              <a:rPr lang="en-US" altLang="en-US" sz="1600" b="1">
                <a:solidFill>
                  <a:schemeClr val="tx1"/>
                </a:solidFill>
              </a:rPr>
              <a:t>E1	   9 (7)	1 (0)	3 (2)	0 (0)	3 (0)	2 (1)	2 (1)	0 (0)	20 (11)</a:t>
            </a:r>
            <a:br>
              <a:rPr lang="en-US" altLang="en-US" sz="1600" b="1">
                <a:solidFill>
                  <a:schemeClr val="tx1"/>
                </a:solidFill>
              </a:rPr>
            </a:br>
            <a:r>
              <a:rPr lang="en-US" altLang="en-US" sz="1600" b="1">
                <a:solidFill>
                  <a:schemeClr val="tx1"/>
                </a:solidFill>
              </a:rPr>
              <a:t>E2	11 (15)	2 (2)	2 (1)	2 (2)	7 (4)	9 (4)	3 (0)	0 (1)	36 (29)</a:t>
            </a:r>
            <a:br>
              <a:rPr lang="en-US" altLang="en-US" sz="1600" b="1">
                <a:solidFill>
                  <a:schemeClr val="tx1"/>
                </a:solidFill>
              </a:rPr>
            </a:br>
            <a:r>
              <a:rPr lang="en-US" altLang="en-US" sz="1600" b="1">
                <a:solidFill>
                  <a:schemeClr val="tx1"/>
                </a:solidFill>
              </a:rPr>
              <a:t>E3	  7 (10)	1 (2)	3 (2)	2 (0)	5 (6)	3 (4)	2 (2)	0 (0)	23 (26)</a:t>
            </a:r>
            <a:br>
              <a:rPr lang="en-US" altLang="en-US" sz="1600" b="1">
                <a:solidFill>
                  <a:schemeClr val="tx1"/>
                </a:solidFill>
              </a:rPr>
            </a:br>
            <a:r>
              <a:rPr lang="en-US" altLang="en-US" sz="1600" b="1">
                <a:solidFill>
                  <a:schemeClr val="tx1"/>
                </a:solidFill>
              </a:rPr>
              <a:t>ST2	   7 (6)	1 (1)	2 (1)	1 (0)	6 (5)	5 (4)	2 (1)	1 (0)	25 (18)</a:t>
            </a:r>
            <a:br>
              <a:rPr lang="en-US" altLang="en-US" sz="1600" b="1">
                <a:solidFill>
                  <a:schemeClr val="tx1"/>
                </a:solidFill>
              </a:rPr>
            </a:br>
            <a:r>
              <a:rPr lang="en-US" altLang="en-US" sz="1600" b="1">
                <a:solidFill>
                  <a:schemeClr val="tx1"/>
                </a:solidFill>
              </a:rPr>
              <a:t>E7	  9 (10)	1 (0)	2 (1)	1 (2)	5 (3)	4 (8)	1 (2)	0 (1)	23 (27)</a:t>
            </a:r>
            <a:br>
              <a:rPr lang="en-US" altLang="en-US" sz="1600" b="1">
                <a:solidFill>
                  <a:schemeClr val="tx1"/>
                </a:solidFill>
              </a:rPr>
            </a:br>
            <a:r>
              <a:rPr lang="en-US" altLang="en-US" sz="1600" b="1">
                <a:solidFill>
                  <a:schemeClr val="tx1"/>
                </a:solidFill>
              </a:rPr>
              <a:t>E9	  12 (7)	1 (0)	1 (1)	2 (2)	6 (5)       13 (10)	2 (3)	0 (1)	37 (29)</a:t>
            </a:r>
            <a:br>
              <a:rPr lang="en-US" altLang="en-US" sz="1600" b="1">
                <a:solidFill>
                  <a:schemeClr val="tx1"/>
                </a:solidFill>
              </a:rPr>
            </a:br>
            <a:r>
              <a:rPr lang="en-US" altLang="en-US" sz="1600" b="1">
                <a:solidFill>
                  <a:schemeClr val="tx1"/>
                </a:solidFill>
              </a:rPr>
              <a:t>Totals	 55 (55)	7 (5)         13 (8)	8 (6)       32 (23)      36 (31)         12 (9)         1 (3)      164 (140)</a:t>
            </a:r>
            <a:br>
              <a:rPr lang="en-US" altLang="en-US" sz="1600" b="1">
                <a:solidFill>
                  <a:schemeClr val="tx1"/>
                </a:solidFill>
              </a:rPr>
            </a:br>
            <a:r>
              <a:rPr lang="en-US" altLang="en-US" sz="1600" b="1">
                <a:solidFill>
                  <a:schemeClr val="tx1"/>
                </a:solidFill>
              </a:rPr>
              <a:t> _______________________________________________________________________________________</a:t>
            </a:r>
            <a:br>
              <a:rPr lang="en-US" altLang="en-US" sz="1600" b="1">
                <a:solidFill>
                  <a:schemeClr val="tx1"/>
                </a:solidFill>
              </a:rPr>
            </a:br>
            <a:r>
              <a:rPr lang="en-US" altLang="en-US" sz="1600" b="1">
                <a:solidFill>
                  <a:schemeClr val="tx1"/>
                </a:solidFill>
              </a:rPr>
              <a:t>H  = herbivore</a:t>
            </a:r>
            <a:br>
              <a:rPr lang="en-US" altLang="en-US" sz="1600" b="1">
                <a:solidFill>
                  <a:schemeClr val="tx1"/>
                </a:solidFill>
              </a:rPr>
            </a:br>
            <a:r>
              <a:rPr lang="en-US" altLang="en-US" sz="1600" b="1">
                <a:solidFill>
                  <a:schemeClr val="tx1"/>
                </a:solidFill>
              </a:rPr>
              <a:t>S  = scavenger</a:t>
            </a:r>
            <a:br>
              <a:rPr lang="en-US" altLang="en-US" sz="1600" b="1">
                <a:solidFill>
                  <a:schemeClr val="tx1"/>
                </a:solidFill>
              </a:rPr>
            </a:br>
            <a:r>
              <a:rPr lang="en-US" altLang="en-US" sz="1600" b="1">
                <a:solidFill>
                  <a:schemeClr val="tx1"/>
                </a:solidFill>
              </a:rPr>
              <a:t>D  = detritus feeder</a:t>
            </a:r>
            <a:br>
              <a:rPr lang="en-US" altLang="en-US" sz="1600" b="1">
                <a:solidFill>
                  <a:schemeClr val="tx1"/>
                </a:solidFill>
              </a:rPr>
            </a:br>
            <a:r>
              <a:rPr lang="en-US" altLang="en-US" sz="1600" b="1">
                <a:solidFill>
                  <a:schemeClr val="tx1"/>
                </a:solidFill>
              </a:rPr>
              <a:t>W = wood borer</a:t>
            </a:r>
            <a:br>
              <a:rPr lang="en-US" altLang="en-US" sz="1600" b="1">
                <a:solidFill>
                  <a:schemeClr val="tx1"/>
                </a:solidFill>
              </a:rPr>
            </a:br>
            <a:r>
              <a:rPr lang="en-US" altLang="en-US" sz="1600" b="1">
                <a:solidFill>
                  <a:schemeClr val="tx1"/>
                </a:solidFill>
              </a:rPr>
              <a:t>A  = ant</a:t>
            </a:r>
            <a:br>
              <a:rPr lang="en-US" altLang="en-US" sz="1600" b="1">
                <a:solidFill>
                  <a:schemeClr val="tx1"/>
                </a:solidFill>
              </a:rPr>
            </a:br>
            <a:r>
              <a:rPr lang="en-US" altLang="en-US" sz="1600" b="1">
                <a:solidFill>
                  <a:schemeClr val="tx1"/>
                </a:solidFill>
              </a:rPr>
              <a:t>C = carnivorous predator</a:t>
            </a:r>
            <a:br>
              <a:rPr lang="en-US" altLang="en-US" sz="1600" b="1">
                <a:solidFill>
                  <a:schemeClr val="tx1"/>
                </a:solidFill>
              </a:rPr>
            </a:br>
            <a:r>
              <a:rPr lang="en-US" altLang="en-US" sz="1600" b="1">
                <a:solidFill>
                  <a:schemeClr val="tx1"/>
                </a:solidFill>
              </a:rPr>
              <a:t>P = parasite</a:t>
            </a:r>
            <a:br>
              <a:rPr lang="en-US" altLang="en-US" sz="1600" b="1">
                <a:solidFill>
                  <a:schemeClr val="tx1"/>
                </a:solidFill>
              </a:rPr>
            </a:br>
            <a:r>
              <a:rPr lang="en-US" altLang="en-US" sz="1600" b="1">
                <a:solidFill>
                  <a:schemeClr val="tx1"/>
                </a:solidFill>
              </a:rPr>
              <a:t>? = undetermined</a:t>
            </a:r>
            <a:endParaRPr lang="en-US" altLang="en-US" sz="1800" b="1">
              <a:solidFill>
                <a:srgbClr val="0000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a:extLst>
              <a:ext uri="{FF2B5EF4-FFF2-40B4-BE49-F238E27FC236}">
                <a16:creationId xmlns:a16="http://schemas.microsoft.com/office/drawing/2014/main" id="{953981EE-EB8F-E94E-82A3-28B6FB15B784}"/>
              </a:ext>
            </a:extLst>
          </p:cNvPr>
          <p:cNvSpPr txBox="1">
            <a:spLocks noChangeArrowheads="1"/>
          </p:cNvSpPr>
          <p:nvPr/>
        </p:nvSpPr>
        <p:spPr bwMode="auto">
          <a:xfrm>
            <a:off x="228600" y="-76200"/>
            <a:ext cx="91440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endParaRPr lang="en-US" altLang="en-US" sz="2400"/>
          </a:p>
          <a:p>
            <a:pPr>
              <a:lnSpc>
                <a:spcPct val="110000"/>
              </a:lnSpc>
              <a:spcBef>
                <a:spcPct val="0"/>
              </a:spcBef>
              <a:buFontTx/>
              <a:buNone/>
            </a:pPr>
            <a:r>
              <a:rPr lang="en-US" altLang="en-US" sz="2400"/>
              <a:t>Resource matrices of utilization coefficients</a:t>
            </a:r>
          </a:p>
          <a:p>
            <a:pPr>
              <a:lnSpc>
                <a:spcPct val="110000"/>
              </a:lnSpc>
              <a:spcBef>
                <a:spcPct val="0"/>
              </a:spcBef>
              <a:buFontTx/>
              <a:buNone/>
            </a:pPr>
            <a:endParaRPr lang="en-US" altLang="en-US" sz="2400"/>
          </a:p>
          <a:p>
            <a:pPr>
              <a:lnSpc>
                <a:spcPct val="110000"/>
              </a:lnSpc>
              <a:spcBef>
                <a:spcPct val="0"/>
              </a:spcBef>
              <a:buFontTx/>
              <a:buNone/>
            </a:pPr>
            <a:r>
              <a:rPr lang="en-US" altLang="en-US" sz="2400"/>
              <a:t>Niche dynamics</a:t>
            </a:r>
          </a:p>
          <a:p>
            <a:pPr>
              <a:lnSpc>
                <a:spcPct val="110000"/>
              </a:lnSpc>
              <a:spcBef>
                <a:spcPct val="0"/>
              </a:spcBef>
              <a:buFontTx/>
              <a:buNone/>
            </a:pPr>
            <a:endParaRPr lang="en-US" altLang="en-US" sz="2400"/>
          </a:p>
          <a:p>
            <a:pPr>
              <a:lnSpc>
                <a:spcPct val="110000"/>
              </a:lnSpc>
              <a:spcBef>
                <a:spcPct val="0"/>
              </a:spcBef>
              <a:buFontTx/>
              <a:buNone/>
            </a:pPr>
            <a:r>
              <a:rPr lang="en-US" altLang="en-US" sz="2400"/>
              <a:t>Complementarity of niche dimensions</a:t>
            </a:r>
          </a:p>
          <a:p>
            <a:pPr>
              <a:lnSpc>
                <a:spcPct val="110000"/>
              </a:lnSpc>
              <a:spcBef>
                <a:spcPct val="0"/>
              </a:spcBef>
              <a:buFontTx/>
              <a:buNone/>
            </a:pPr>
            <a:endParaRPr lang="en-US" altLang="en-US" sz="2400"/>
          </a:p>
          <a:p>
            <a:pPr>
              <a:lnSpc>
                <a:spcPct val="110000"/>
              </a:lnSpc>
              <a:spcBef>
                <a:spcPct val="0"/>
              </a:spcBef>
              <a:buFontTx/>
              <a:buNone/>
            </a:pPr>
            <a:r>
              <a:rPr lang="en-US" altLang="en-US" sz="2400"/>
              <a:t>Niche Breadth: </a:t>
            </a:r>
          </a:p>
          <a:p>
            <a:pPr>
              <a:lnSpc>
                <a:spcPct val="110000"/>
              </a:lnSpc>
              <a:spcBef>
                <a:spcPct val="0"/>
              </a:spcBef>
              <a:buFontTx/>
              <a:buNone/>
            </a:pPr>
            <a:r>
              <a:rPr lang="en-US" altLang="en-US" sz="2400"/>
              <a:t>Specialization versus generalization.</a:t>
            </a:r>
          </a:p>
          <a:p>
            <a:pPr>
              <a:lnSpc>
                <a:spcPct val="110000"/>
              </a:lnSpc>
              <a:spcBef>
                <a:spcPct val="0"/>
              </a:spcBef>
              <a:buFontTx/>
              <a:buNone/>
            </a:pPr>
            <a:r>
              <a:rPr lang="en-US" altLang="en-US" sz="2400"/>
              <a:t>Similar resources favor specialists, </a:t>
            </a:r>
          </a:p>
          <a:p>
            <a:pPr>
              <a:lnSpc>
                <a:spcPct val="110000"/>
              </a:lnSpc>
              <a:spcBef>
                <a:spcPct val="0"/>
              </a:spcBef>
              <a:buFontTx/>
              <a:buNone/>
            </a:pPr>
            <a:r>
              <a:rPr lang="en-US" altLang="en-US" sz="2400"/>
              <a:t>different resources favor generalists</a:t>
            </a:r>
          </a:p>
          <a:p>
            <a:pPr>
              <a:lnSpc>
                <a:spcPct val="110000"/>
              </a:lnSpc>
              <a:spcBef>
                <a:spcPct val="0"/>
              </a:spcBef>
              <a:buFontTx/>
              <a:buNone/>
            </a:pPr>
            <a:endParaRPr lang="en-US" altLang="en-US" sz="2400"/>
          </a:p>
          <a:p>
            <a:pPr>
              <a:lnSpc>
                <a:spcPct val="110000"/>
              </a:lnSpc>
              <a:spcBef>
                <a:spcPct val="0"/>
              </a:spcBef>
              <a:buFontTx/>
              <a:buNone/>
            </a:pPr>
            <a:r>
              <a:rPr lang="en-US" altLang="en-US" sz="2400"/>
              <a:t>Niche dimensionality and diffuse competition </a:t>
            </a:r>
            <a:r>
              <a:rPr lang="en-US" altLang="en-US" sz="2400" b="1" i="1">
                <a:solidFill>
                  <a:srgbClr val="CC0000"/>
                </a:solidFill>
                <a:latin typeface="Symbol" pitchFamily="2" charset="2"/>
              </a:rPr>
              <a:t>S a</a:t>
            </a:r>
            <a:r>
              <a:rPr lang="en-US" altLang="en-US" sz="2400" b="1" i="1" baseline="-25000">
                <a:solidFill>
                  <a:srgbClr val="CC0000"/>
                </a:solidFill>
              </a:rPr>
              <a:t>ij</a:t>
            </a:r>
            <a:r>
              <a:rPr lang="en-US" altLang="en-US" sz="2400" b="1" i="1">
                <a:solidFill>
                  <a:srgbClr val="CC0000"/>
                </a:solidFill>
              </a:rPr>
              <a:t> N</a:t>
            </a:r>
            <a:r>
              <a:rPr lang="en-US" altLang="en-US" sz="2400" b="1" i="1" baseline="-25000">
                <a:solidFill>
                  <a:srgbClr val="CC0000"/>
                </a:solidFill>
              </a:rPr>
              <a:t>j</a:t>
            </a:r>
            <a:r>
              <a:rPr lang="en-US" altLang="en-US" sz="2400">
                <a:solidFill>
                  <a:srgbClr val="CC0000"/>
                </a:solidFill>
              </a:rPr>
              <a:t> </a:t>
            </a:r>
            <a:endParaRPr lang="en-US" altLang="en-US" sz="2400"/>
          </a:p>
          <a:p>
            <a:pPr>
              <a:lnSpc>
                <a:spcPct val="110000"/>
              </a:lnSpc>
              <a:spcBef>
                <a:spcPct val="0"/>
              </a:spcBef>
              <a:buFontTx/>
              <a:buNone/>
            </a:pPr>
            <a:endParaRPr lang="en-US" altLang="en-US" sz="2400"/>
          </a:p>
          <a:p>
            <a:pPr>
              <a:lnSpc>
                <a:spcPct val="110000"/>
              </a:lnSpc>
              <a:spcBef>
                <a:spcPct val="0"/>
              </a:spcBef>
              <a:buFontTx/>
              <a:buNone/>
            </a:pPr>
            <a:r>
              <a:rPr lang="en-US" altLang="en-US" sz="2400"/>
              <a:t>Periodic table of lizard niches (many dimensions)</a:t>
            </a:r>
          </a:p>
          <a:p>
            <a:pPr>
              <a:lnSpc>
                <a:spcPct val="110000"/>
              </a:lnSpc>
              <a:spcBef>
                <a:spcPct val="0"/>
              </a:spcBef>
              <a:buFontTx/>
              <a:buNone/>
            </a:pPr>
            <a:r>
              <a:rPr lang="en-US" altLang="en-US" sz="2400"/>
              <a:t>Thermoregulatory axis: thermoconformers —&gt; thermoregulators</a:t>
            </a:r>
          </a:p>
        </p:txBody>
      </p:sp>
      <p:pic>
        <p:nvPicPr>
          <p:cNvPr id="25602" name="Picture 2">
            <a:extLst>
              <a:ext uri="{FF2B5EF4-FFF2-40B4-BE49-F238E27FC236}">
                <a16:creationId xmlns:a16="http://schemas.microsoft.com/office/drawing/2014/main" id="{5DE090CD-2566-FD43-9764-9DE7DFDC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13" y="990600"/>
            <a:ext cx="39131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B18F1732-1FD0-344F-9BE3-7C198C7F3D96}"/>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381000" y="1350963"/>
            <a:ext cx="8382000" cy="5507037"/>
          </a:xfrm>
        </p:spPr>
      </p:pic>
      <p:sp>
        <p:nvSpPr>
          <p:cNvPr id="116738" name="Text Box 3">
            <a:extLst>
              <a:ext uri="{FF2B5EF4-FFF2-40B4-BE49-F238E27FC236}">
                <a16:creationId xmlns:a16="http://schemas.microsoft.com/office/drawing/2014/main" id="{17874F47-A621-C848-A0F4-2225C03EDC17}"/>
              </a:ext>
            </a:extLst>
          </p:cNvPr>
          <p:cNvSpPr txBox="1">
            <a:spLocks noChangeArrowheads="1"/>
          </p:cNvSpPr>
          <p:nvPr/>
        </p:nvSpPr>
        <p:spPr bwMode="auto">
          <a:xfrm>
            <a:off x="898525" y="288925"/>
            <a:ext cx="1751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Wilson 1969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72E535A4-8E35-314E-AF93-A385875BF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0"/>
            <a:ext cx="6804025"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descr="Falcon-8.tiff">
            <a:extLst>
              <a:ext uri="{FF2B5EF4-FFF2-40B4-BE49-F238E27FC236}">
                <a16:creationId xmlns:a16="http://schemas.microsoft.com/office/drawing/2014/main" id="{ECE0FE36-D921-654B-BEF9-24758922FB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96388"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581F270-F6C7-8049-A20A-3D160BB6F802}"/>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122882" name="Picture 2" descr="517592775.jpg">
            <a:extLst>
              <a:ext uri="{FF2B5EF4-FFF2-40B4-BE49-F238E27FC236}">
                <a16:creationId xmlns:a16="http://schemas.microsoft.com/office/drawing/2014/main" id="{81A1C395-F0E4-4C44-BA55-3D7AA118A2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815638"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93F2744-4341-BD47-967C-5B575796ACC0}"/>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124930" name="Picture 1" descr="PeregrineStoop.tiff">
            <a:extLst>
              <a:ext uri="{FF2B5EF4-FFF2-40B4-BE49-F238E27FC236}">
                <a16:creationId xmlns:a16="http://schemas.microsoft.com/office/drawing/2014/main" id="{4A660311-7269-D245-BBDD-97C19C9A64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412288"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D2FBA21-4961-6F4C-8628-F8401B9D2B98}"/>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2" name="Picture 1" descr="January 15th 2018 - Peregrine Falcon.JPG">
            <a:extLst>
              <a:ext uri="{FF2B5EF4-FFF2-40B4-BE49-F238E27FC236}">
                <a16:creationId xmlns:a16="http://schemas.microsoft.com/office/drawing/2014/main" id="{3A3D9561-F7B8-6F4A-89AE-9F2F10FDA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8600" y="0"/>
            <a:ext cx="939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C44E2B3-33C8-4D44-AA2C-F4531CB95219}"/>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129026" name="Picture 1" descr="peregrine-falcon-diving.jpg">
            <a:extLst>
              <a:ext uri="{FF2B5EF4-FFF2-40B4-BE49-F238E27FC236}">
                <a16:creationId xmlns:a16="http://schemas.microsoft.com/office/drawing/2014/main" id="{C9A414D3-E4EC-CA49-A672-2E62DB63BE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98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C83385E-FFC0-E941-A6E3-60B05DAD9327}"/>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131074" name="Picture 2" descr="peregrine-falcon-hunt-1024x997.jpg">
            <a:extLst>
              <a:ext uri="{FF2B5EF4-FFF2-40B4-BE49-F238E27FC236}">
                <a16:creationId xmlns:a16="http://schemas.microsoft.com/office/drawing/2014/main" id="{8B19CDCE-2B43-7542-BD78-0E6EFE7502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520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FF01EBE1-60E0-264D-AEA7-8EAF6B0911E3}"/>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133122" name="Picture 3" descr="3157cfc3484865957cfdb99e4782a463--birds-pics-peregrine-falcon.jpg">
            <a:extLst>
              <a:ext uri="{FF2B5EF4-FFF2-40B4-BE49-F238E27FC236}">
                <a16:creationId xmlns:a16="http://schemas.microsoft.com/office/drawing/2014/main" id="{F85AB83E-13EE-414C-9144-3ABA37D6F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5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D429E8F-FB3E-5D4D-BFB5-754C3E9AFE76}"/>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a:solidFill>
                  <a:schemeClr val="tx1"/>
                </a:solidFill>
                <a:cs typeface="+mj-cs"/>
              </a:rPr>
              <a:t>	Predation and Parasitism</a:t>
            </a:r>
            <a:endParaRPr lang="en-US" sz="2400" b="1">
              <a:solidFill>
                <a:schemeClr val="tx1"/>
              </a:solidFill>
              <a:cs typeface="+mj-cs"/>
            </a:endParaRPr>
          </a:p>
        </p:txBody>
      </p:sp>
      <p:pic>
        <p:nvPicPr>
          <p:cNvPr id="135170" name="Picture 3">
            <a:extLst>
              <a:ext uri="{FF2B5EF4-FFF2-40B4-BE49-F238E27FC236}">
                <a16:creationId xmlns:a16="http://schemas.microsoft.com/office/drawing/2014/main" id="{3BB2758A-CFB7-904E-8A0D-CA4EB2885D8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84225"/>
            <a:ext cx="8229600" cy="5864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DBA018A1-EEED-7942-B8EA-4E186EAA4E75}"/>
              </a:ext>
            </a:extLst>
          </p:cNvPr>
          <p:cNvSpPr>
            <a:spLocks noGrp="1" noChangeArrowheads="1"/>
          </p:cNvSpPr>
          <p:nvPr>
            <p:ph type="title"/>
          </p:nvPr>
        </p:nvSpPr>
        <p:spPr>
          <a:xfrm>
            <a:off x="0" y="0"/>
            <a:ext cx="9144000" cy="1600200"/>
          </a:xfrm>
          <a:solidFill>
            <a:srgbClr val="FFFFFF">
              <a:alpha val="50000"/>
            </a:srgbClr>
          </a:solidFill>
        </p:spPr>
        <p:txBody>
          <a:bodyPr/>
          <a:lstStyle/>
          <a:p>
            <a:pPr algn="l">
              <a:lnSpc>
                <a:spcPct val="120000"/>
              </a:lnSpc>
              <a:defRPr/>
            </a:pPr>
            <a:r>
              <a:rPr lang="en-US" sz="2400" b="1">
                <a:solidFill>
                  <a:schemeClr val="tx1"/>
                </a:solidFill>
                <a:cs typeface="+mj-cs"/>
              </a:rPr>
              <a:t>   Ecological Niche = sum total of adaptations of an organismic unit</a:t>
            </a:r>
            <a:br>
              <a:rPr lang="en-US" sz="2400" b="1">
                <a:solidFill>
                  <a:schemeClr val="tx1"/>
                </a:solidFill>
                <a:cs typeface="+mj-cs"/>
              </a:rPr>
            </a:br>
            <a:r>
              <a:rPr lang="en-US" sz="2400" b="1">
                <a:solidFill>
                  <a:schemeClr val="tx1"/>
                </a:solidFill>
                <a:cs typeface="+mj-cs"/>
              </a:rPr>
              <a:t>   How does the organism conform to its particular environment?</a:t>
            </a:r>
            <a:endParaRPr lang="en-US" sz="2400" b="1">
              <a:solidFill>
                <a:schemeClr val="accent2"/>
              </a:solidFill>
              <a:cs typeface="+mj-cs"/>
            </a:endParaRPr>
          </a:p>
        </p:txBody>
      </p:sp>
      <p:sp>
        <p:nvSpPr>
          <p:cNvPr id="27650" name="Text Box 4">
            <a:extLst>
              <a:ext uri="{FF2B5EF4-FFF2-40B4-BE49-F238E27FC236}">
                <a16:creationId xmlns:a16="http://schemas.microsoft.com/office/drawing/2014/main" id="{E6854789-EE32-B84A-984E-1C0105F6CDA4}"/>
              </a:ext>
            </a:extLst>
          </p:cNvPr>
          <p:cNvSpPr txBox="1">
            <a:spLocks noChangeArrowheads="1"/>
          </p:cNvSpPr>
          <p:nvPr/>
        </p:nvSpPr>
        <p:spPr bwMode="auto">
          <a:xfrm>
            <a:off x="593725" y="5576888"/>
            <a:ext cx="5816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Resource Utilization Functions = RUFs</a:t>
            </a:r>
          </a:p>
          <a:p>
            <a:pPr>
              <a:lnSpc>
                <a:spcPct val="120000"/>
              </a:lnSpc>
              <a:spcBef>
                <a:spcPct val="0"/>
              </a:spcBef>
              <a:buFontTx/>
              <a:buNone/>
            </a:pPr>
            <a:r>
              <a:rPr lang="en-US" altLang="en-US" sz="2800"/>
              <a:t>Niche breadth and niche overlap</a:t>
            </a:r>
            <a:endParaRPr lang="en-US" altLang="en-US" sz="2400"/>
          </a:p>
        </p:txBody>
      </p:sp>
      <p:pic>
        <p:nvPicPr>
          <p:cNvPr id="27651" name="Picture 3" descr="RUF">
            <a:extLst>
              <a:ext uri="{FF2B5EF4-FFF2-40B4-BE49-F238E27FC236}">
                <a16:creationId xmlns:a16="http://schemas.microsoft.com/office/drawing/2014/main" id="{3D411E7C-4DBB-DD42-A02E-37460595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9248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3424B20-B139-8E42-B543-3088EFF60842}"/>
              </a:ext>
            </a:extLst>
          </p:cNvPr>
          <p:cNvSpPr>
            <a:spLocks noGrp="1" noChangeArrowheads="1"/>
          </p:cNvSpPr>
          <p:nvPr>
            <p:ph type="title"/>
          </p:nvPr>
        </p:nvSpPr>
        <p:spPr>
          <a:xfrm>
            <a:off x="0" y="0"/>
            <a:ext cx="9144000" cy="1066800"/>
          </a:xfrm>
          <a:solidFill>
            <a:srgbClr val="FFFFFF">
              <a:alpha val="50000"/>
            </a:srgbClr>
          </a:solidFill>
        </p:spPr>
        <p:txBody>
          <a:bodyPr/>
          <a:lstStyle/>
          <a:p>
            <a:pPr algn="l">
              <a:defRPr/>
            </a:pPr>
            <a:r>
              <a:rPr lang="en-US" sz="3600" b="1" dirty="0">
                <a:solidFill>
                  <a:schemeClr val="tx1"/>
                </a:solidFill>
                <a:cs typeface="+mj-cs"/>
              </a:rPr>
              <a:t>	</a:t>
            </a:r>
            <a:endParaRPr lang="en-US" sz="2400" b="1" dirty="0">
              <a:solidFill>
                <a:schemeClr val="tx1"/>
              </a:solidFill>
              <a:cs typeface="+mj-cs"/>
            </a:endParaRPr>
          </a:p>
        </p:txBody>
      </p:sp>
      <p:pic>
        <p:nvPicPr>
          <p:cNvPr id="137218" name="Picture 1" descr="Starlings1-M.jpg">
            <a:extLst>
              <a:ext uri="{FF2B5EF4-FFF2-40B4-BE49-F238E27FC236}">
                <a16:creationId xmlns:a16="http://schemas.microsoft.com/office/drawing/2014/main" id="{2EA26AD9-E1C6-B448-8CD2-BB48BFB714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8066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a:extLst>
              <a:ext uri="{FF2B5EF4-FFF2-40B4-BE49-F238E27FC236}">
                <a16:creationId xmlns:a16="http://schemas.microsoft.com/office/drawing/2014/main" id="{0C2F344E-274A-1C42-AE72-3534E98D7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7391400"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3">
            <a:extLst>
              <a:ext uri="{FF2B5EF4-FFF2-40B4-BE49-F238E27FC236}">
                <a16:creationId xmlns:a16="http://schemas.microsoft.com/office/drawing/2014/main" id="{E521B7BD-BC3C-8D43-A6A4-19E58DE0A96B}"/>
              </a:ext>
            </a:extLst>
          </p:cNvPr>
          <p:cNvSpPr txBox="1">
            <a:spLocks noChangeArrowheads="1"/>
          </p:cNvSpPr>
          <p:nvPr/>
        </p:nvSpPr>
        <p:spPr bwMode="auto">
          <a:xfrm>
            <a:off x="609600" y="381000"/>
            <a:ext cx="853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Predator-Prey Experiments</a:t>
            </a:r>
            <a:endParaRPr lang="en-US" altLang="en-US" sz="2400"/>
          </a:p>
        </p:txBody>
      </p:sp>
      <p:pic>
        <p:nvPicPr>
          <p:cNvPr id="139267" name="Picture 4">
            <a:extLst>
              <a:ext uri="{FF2B5EF4-FFF2-40B4-BE49-F238E27FC236}">
                <a16:creationId xmlns:a16="http://schemas.microsoft.com/office/drawing/2014/main" id="{12B61770-60BE-A342-9FA0-898C1FA01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5">
            <a:extLst>
              <a:ext uri="{FF2B5EF4-FFF2-40B4-BE49-F238E27FC236}">
                <a16:creationId xmlns:a16="http://schemas.microsoft.com/office/drawing/2014/main" id="{54A07189-D448-1746-94C9-9E07922DBE1D}"/>
              </a:ext>
            </a:extLst>
          </p:cNvPr>
          <p:cNvSpPr txBox="1">
            <a:spLocks noChangeArrowheads="1"/>
          </p:cNvSpPr>
          <p:nvPr/>
        </p:nvSpPr>
        <p:spPr bwMode="auto">
          <a:xfrm>
            <a:off x="6858000" y="3276600"/>
            <a:ext cx="199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 Georgii F. Gause</a:t>
            </a:r>
            <a:endParaRPr lang="en-US" altLang="en-US" sz="2400"/>
          </a:p>
        </p:txBody>
      </p:sp>
      <p:pic>
        <p:nvPicPr>
          <p:cNvPr id="139269" name="Picture 6" descr="P">
            <a:extLst>
              <a:ext uri="{FF2B5EF4-FFF2-40B4-BE49-F238E27FC236}">
                <a16:creationId xmlns:a16="http://schemas.microsoft.com/office/drawing/2014/main" id="{B8481479-DB6F-3D49-B2EC-91E343071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124200"/>
            <a:ext cx="17526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9">
            <a:extLst>
              <a:ext uri="{FF2B5EF4-FFF2-40B4-BE49-F238E27FC236}">
                <a16:creationId xmlns:a16="http://schemas.microsoft.com/office/drawing/2014/main" id="{2D85F801-DAE7-CF45-928C-B59AE4E5D4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495800"/>
            <a:ext cx="1600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a:extLst>
              <a:ext uri="{FF2B5EF4-FFF2-40B4-BE49-F238E27FC236}">
                <a16:creationId xmlns:a16="http://schemas.microsoft.com/office/drawing/2014/main" id="{29559AD1-3A26-B34A-90CC-63F0A57DE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7543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a:extLst>
              <a:ext uri="{FF2B5EF4-FFF2-40B4-BE49-F238E27FC236}">
                <a16:creationId xmlns:a16="http://schemas.microsoft.com/office/drawing/2014/main" id="{6DF529E5-5457-AB45-A353-A571564A2489}"/>
              </a:ext>
            </a:extLst>
          </p:cNvPr>
          <p:cNvSpPr>
            <a:spLocks noChangeArrowheads="1"/>
          </p:cNvSpPr>
          <p:nvPr/>
        </p:nvSpPr>
        <p:spPr bwMode="auto">
          <a:xfrm>
            <a:off x="685800" y="304800"/>
            <a:ext cx="5605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Predator-Prey Experiments</a:t>
            </a:r>
          </a:p>
        </p:txBody>
      </p:sp>
      <p:pic>
        <p:nvPicPr>
          <p:cNvPr id="141315" name="Picture 4">
            <a:extLst>
              <a:ext uri="{FF2B5EF4-FFF2-40B4-BE49-F238E27FC236}">
                <a16:creationId xmlns:a16="http://schemas.microsoft.com/office/drawing/2014/main" id="{9A68B8C3-71FF-A34D-A55C-A6E2177CB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5">
            <a:extLst>
              <a:ext uri="{FF2B5EF4-FFF2-40B4-BE49-F238E27FC236}">
                <a16:creationId xmlns:a16="http://schemas.microsoft.com/office/drawing/2014/main" id="{69E67EEB-FAFF-F94A-8132-B3CDB2609A52}"/>
              </a:ext>
            </a:extLst>
          </p:cNvPr>
          <p:cNvSpPr>
            <a:spLocks noChangeArrowheads="1"/>
          </p:cNvSpPr>
          <p:nvPr/>
        </p:nvSpPr>
        <p:spPr bwMode="auto">
          <a:xfrm>
            <a:off x="6858000" y="3276600"/>
            <a:ext cx="199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 Georgii F. Gause</a:t>
            </a:r>
          </a:p>
        </p:txBody>
      </p:sp>
      <p:pic>
        <p:nvPicPr>
          <p:cNvPr id="141317" name="Picture 6" descr="P">
            <a:extLst>
              <a:ext uri="{FF2B5EF4-FFF2-40B4-BE49-F238E27FC236}">
                <a16:creationId xmlns:a16="http://schemas.microsoft.com/office/drawing/2014/main" id="{BA8A3108-B3F2-834B-B9D8-75A053C51D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505200"/>
            <a:ext cx="17526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7">
            <a:extLst>
              <a:ext uri="{FF2B5EF4-FFF2-40B4-BE49-F238E27FC236}">
                <a16:creationId xmlns:a16="http://schemas.microsoft.com/office/drawing/2014/main" id="{8CB55B6F-C2AD-154D-8AD0-662A917FC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962400"/>
            <a:ext cx="16002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a:extLst>
              <a:ext uri="{FF2B5EF4-FFF2-40B4-BE49-F238E27FC236}">
                <a16:creationId xmlns:a16="http://schemas.microsoft.com/office/drawing/2014/main" id="{B995268D-87DB-F44D-A2B4-9A1CB4E2C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68580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3">
            <a:extLst>
              <a:ext uri="{FF2B5EF4-FFF2-40B4-BE49-F238E27FC236}">
                <a16:creationId xmlns:a16="http://schemas.microsoft.com/office/drawing/2014/main" id="{E744B9F6-046F-4B44-88F2-4BC1CEEBD3F5}"/>
              </a:ext>
            </a:extLst>
          </p:cNvPr>
          <p:cNvSpPr>
            <a:spLocks noChangeArrowheads="1"/>
          </p:cNvSpPr>
          <p:nvPr/>
        </p:nvSpPr>
        <p:spPr bwMode="auto">
          <a:xfrm>
            <a:off x="762000" y="457200"/>
            <a:ext cx="56054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Predator-Prey Experiments</a:t>
            </a:r>
          </a:p>
        </p:txBody>
      </p:sp>
      <p:pic>
        <p:nvPicPr>
          <p:cNvPr id="143363" name="Picture 4">
            <a:extLst>
              <a:ext uri="{FF2B5EF4-FFF2-40B4-BE49-F238E27FC236}">
                <a16:creationId xmlns:a16="http://schemas.microsoft.com/office/drawing/2014/main" id="{7992E318-5381-5A40-9942-7B36B5255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2923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5">
            <a:extLst>
              <a:ext uri="{FF2B5EF4-FFF2-40B4-BE49-F238E27FC236}">
                <a16:creationId xmlns:a16="http://schemas.microsoft.com/office/drawing/2014/main" id="{7D251165-47A4-A443-9434-A1C72375DF43}"/>
              </a:ext>
            </a:extLst>
          </p:cNvPr>
          <p:cNvSpPr>
            <a:spLocks noChangeArrowheads="1"/>
          </p:cNvSpPr>
          <p:nvPr/>
        </p:nvSpPr>
        <p:spPr bwMode="auto">
          <a:xfrm>
            <a:off x="6934200" y="3276600"/>
            <a:ext cx="1927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Georgii F. Gause</a:t>
            </a:r>
          </a:p>
        </p:txBody>
      </p:sp>
      <p:pic>
        <p:nvPicPr>
          <p:cNvPr id="143365" name="Picture 6">
            <a:extLst>
              <a:ext uri="{FF2B5EF4-FFF2-40B4-BE49-F238E27FC236}">
                <a16:creationId xmlns:a16="http://schemas.microsoft.com/office/drawing/2014/main" id="{17A6DAB0-70A6-6E4D-9726-D72F04B34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124200"/>
            <a:ext cx="14478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7" descr="P">
            <a:extLst>
              <a:ext uri="{FF2B5EF4-FFF2-40B4-BE49-F238E27FC236}">
                <a16:creationId xmlns:a16="http://schemas.microsoft.com/office/drawing/2014/main" id="{C3B51722-15E9-8B4B-A169-1A6E2E7932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7526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2C1D1EB4-6A7E-2047-B103-E8DCAFDAE96F}"/>
              </a:ext>
            </a:extLst>
          </p:cNvPr>
          <p:cNvSpPr>
            <a:spLocks noGrp="1" noChangeArrowheads="1"/>
          </p:cNvSpPr>
          <p:nvPr>
            <p:ph type="title"/>
          </p:nvPr>
        </p:nvSpPr>
        <p:spPr>
          <a:xfrm>
            <a:off x="0" y="0"/>
            <a:ext cx="9144000" cy="6858000"/>
          </a:xfrm>
          <a:solidFill>
            <a:srgbClr val="FFFFFF">
              <a:alpha val="50195"/>
            </a:srgbClr>
          </a:solidFill>
        </p:spPr>
        <p:txBody>
          <a:bodyPr/>
          <a:lstStyle/>
          <a:p>
            <a:pPr algn="l">
              <a:lnSpc>
                <a:spcPct val="90000"/>
              </a:lnSpc>
            </a:pPr>
            <a:r>
              <a:rPr lang="en-US" altLang="en-US" sz="3600" b="1">
                <a:solidFill>
                  <a:schemeClr val="tx1"/>
                </a:solidFill>
              </a:rPr>
              <a:t> 		          Lotka-Volterra</a:t>
            </a:r>
            <a:br>
              <a:rPr lang="en-US" altLang="en-US" sz="3600" b="1">
                <a:solidFill>
                  <a:schemeClr val="tx1"/>
                </a:solidFill>
              </a:rPr>
            </a:br>
            <a:r>
              <a:rPr lang="en-US" altLang="en-US" sz="3600" b="1">
                <a:solidFill>
                  <a:schemeClr val="tx1"/>
                </a:solidFill>
              </a:rPr>
              <a:t> </a:t>
            </a:r>
            <a:br>
              <a:rPr lang="en-US" altLang="en-US" sz="3600" b="1">
                <a:solidFill>
                  <a:schemeClr val="tx1"/>
                </a:solidFill>
              </a:rPr>
            </a:br>
            <a:r>
              <a:rPr lang="en-US" altLang="en-US" sz="3600" b="1">
                <a:solidFill>
                  <a:schemeClr val="tx1"/>
                </a:solidFill>
              </a:rPr>
              <a:t>		      Predation Equations</a:t>
            </a:r>
            <a:br>
              <a:rPr lang="en-US" altLang="en-US" sz="3600" b="1">
                <a:solidFill>
                  <a:schemeClr val="tx1"/>
                </a:solidFill>
              </a:rPr>
            </a:br>
            <a:r>
              <a:rPr lang="en-US" altLang="en-US" sz="3200" b="1">
                <a:solidFill>
                  <a:schemeClr val="tx1"/>
                </a:solidFill>
              </a:rPr>
              <a:t>		</a:t>
            </a:r>
            <a:br>
              <a:rPr lang="en-US" altLang="en-US" sz="3200" b="1">
                <a:solidFill>
                  <a:schemeClr val="tx1"/>
                </a:solidFill>
              </a:rPr>
            </a:br>
            <a:r>
              <a:rPr lang="en-US" altLang="en-US" sz="2800" b="1">
                <a:solidFill>
                  <a:schemeClr val="tx1"/>
                </a:solidFill>
              </a:rPr>
              <a:t>		</a:t>
            </a:r>
            <a:br>
              <a:rPr lang="en-US" altLang="en-US" sz="2800" b="1">
                <a:solidFill>
                  <a:schemeClr val="tx1"/>
                </a:solidFill>
              </a:rPr>
            </a:br>
            <a:r>
              <a:rPr lang="en-US" altLang="en-US" sz="2800" b="1">
                <a:solidFill>
                  <a:schemeClr val="tx1"/>
                </a:solidFill>
              </a:rPr>
              <a:t>              coefficients of predation,  </a:t>
            </a:r>
            <a:r>
              <a:rPr lang="en-US" altLang="en-US" sz="2800" b="1" i="1">
                <a:solidFill>
                  <a:schemeClr val="tx1"/>
                </a:solidFill>
              </a:rPr>
              <a:t>p</a:t>
            </a:r>
            <a:r>
              <a:rPr lang="en-US" altLang="en-US" sz="2800" b="1" i="1" baseline="-25000">
                <a:solidFill>
                  <a:schemeClr val="tx1"/>
                </a:solidFill>
              </a:rPr>
              <a:t>1</a:t>
            </a:r>
            <a:r>
              <a:rPr lang="en-US" altLang="en-US" sz="2800" b="1" i="1">
                <a:solidFill>
                  <a:schemeClr val="tx1"/>
                </a:solidFill>
              </a:rPr>
              <a:t>  and p</a:t>
            </a:r>
            <a:r>
              <a:rPr lang="en-US" altLang="en-US" sz="2800" b="1" i="1" baseline="-25000">
                <a:solidFill>
                  <a:schemeClr val="tx1"/>
                </a:solidFill>
              </a:rPr>
              <a:t>2 </a:t>
            </a:r>
            <a:br>
              <a:rPr lang="en-US" altLang="en-US" sz="2800" b="1" i="1" baseline="-25000">
                <a:solidFill>
                  <a:schemeClr val="tx1"/>
                </a:solidFill>
              </a:rPr>
            </a:br>
            <a:r>
              <a:rPr lang="en-US" altLang="en-US" sz="2800" b="1" i="1">
                <a:solidFill>
                  <a:schemeClr val="tx1"/>
                </a:solidFill>
              </a:rPr>
              <a:t>	</a:t>
            </a:r>
            <a:br>
              <a:rPr lang="en-US" altLang="en-US" sz="2800" b="1" i="1">
                <a:solidFill>
                  <a:schemeClr val="tx1"/>
                </a:solidFill>
              </a:rPr>
            </a:br>
            <a:r>
              <a:rPr lang="en-US" altLang="en-US" sz="2800" b="1" i="1">
                <a:solidFill>
                  <a:schemeClr val="tx1"/>
                </a:solidFill>
              </a:rPr>
              <a:t>	 dN</a:t>
            </a:r>
            <a:r>
              <a:rPr lang="en-US" altLang="en-US" sz="2800" b="1" i="1" baseline="-25000">
                <a:solidFill>
                  <a:schemeClr val="tx1"/>
                </a:solidFill>
              </a:rPr>
              <a:t>1  </a:t>
            </a:r>
            <a:r>
              <a:rPr lang="en-US" altLang="en-US" sz="2800" b="1" i="1">
                <a:solidFill>
                  <a:schemeClr val="tx1"/>
                </a:solidFill>
              </a:rPr>
              <a:t>/dt   =   r</a:t>
            </a:r>
            <a:r>
              <a:rPr lang="en-US" altLang="en-US" sz="2800" b="1" i="1" baseline="-25000">
                <a:solidFill>
                  <a:schemeClr val="tx1"/>
                </a:solidFill>
              </a:rPr>
              <a:t>1  </a:t>
            </a:r>
            <a:r>
              <a:rPr lang="en-US" altLang="en-US" sz="2800" b="1" i="1">
                <a:solidFill>
                  <a:schemeClr val="tx1"/>
                </a:solidFill>
              </a:rPr>
              <a:t>N</a:t>
            </a:r>
            <a:r>
              <a:rPr lang="en-US" altLang="en-US" sz="2800" b="1" i="1" baseline="-25000">
                <a:solidFill>
                  <a:schemeClr val="tx1"/>
                </a:solidFill>
              </a:rPr>
              <a:t>1   </a:t>
            </a:r>
            <a:r>
              <a:rPr lang="en-US" altLang="en-US" sz="2800" b="1" i="1">
                <a:solidFill>
                  <a:schemeClr val="tx1"/>
                </a:solidFill>
              </a:rPr>
              <a:t>–  p</a:t>
            </a:r>
            <a:r>
              <a:rPr lang="en-US" altLang="en-US" sz="2800" b="1" i="1" baseline="-25000">
                <a:solidFill>
                  <a:schemeClr val="tx1"/>
                </a:solidFill>
              </a:rPr>
              <a:t>1</a:t>
            </a:r>
            <a:r>
              <a:rPr lang="en-US" altLang="en-US" sz="2800" b="1" i="1">
                <a:solidFill>
                  <a:schemeClr val="tx1"/>
                </a:solidFill>
              </a:rPr>
              <a:t>  </a:t>
            </a:r>
            <a:r>
              <a:rPr lang="en-US" altLang="en-US" sz="2800" b="1" i="1">
                <a:solidFill>
                  <a:srgbClr val="FF0000"/>
                </a:solidFill>
              </a:rPr>
              <a:t>N</a:t>
            </a:r>
            <a:r>
              <a:rPr lang="en-US" altLang="en-US" sz="2800" b="1" i="1" baseline="-25000">
                <a:solidFill>
                  <a:srgbClr val="FF0000"/>
                </a:solidFill>
              </a:rPr>
              <a:t>1  </a:t>
            </a:r>
            <a:r>
              <a:rPr lang="en-US" altLang="en-US" sz="2800" b="1" i="1">
                <a:solidFill>
                  <a:srgbClr val="FF0000"/>
                </a:solidFill>
              </a:rPr>
              <a:t>N</a:t>
            </a:r>
            <a:r>
              <a:rPr lang="en-US" altLang="en-US" sz="2800" b="1" i="1" baseline="-25000">
                <a:solidFill>
                  <a:srgbClr val="FF0000"/>
                </a:solidFill>
              </a:rPr>
              <a:t>2 </a:t>
            </a:r>
            <a:br>
              <a:rPr lang="en-US" altLang="en-US" sz="2800" b="1" i="1">
                <a:solidFill>
                  <a:schemeClr val="tx1"/>
                </a:solidFill>
              </a:rPr>
            </a:br>
            <a:r>
              <a:rPr lang="en-US" altLang="en-US" sz="2800" b="1" i="1">
                <a:solidFill>
                  <a:schemeClr val="tx1"/>
                </a:solidFill>
              </a:rPr>
              <a:t>           dN</a:t>
            </a:r>
            <a:r>
              <a:rPr lang="en-US" altLang="en-US" sz="2800" b="1" i="1" baseline="-25000">
                <a:solidFill>
                  <a:schemeClr val="tx1"/>
                </a:solidFill>
              </a:rPr>
              <a:t>2  </a:t>
            </a:r>
            <a:r>
              <a:rPr lang="en-US" altLang="en-US" sz="2800" b="1" i="1">
                <a:solidFill>
                  <a:schemeClr val="tx1"/>
                </a:solidFill>
              </a:rPr>
              <a:t>/dt   =   p</a:t>
            </a:r>
            <a:r>
              <a:rPr lang="en-US" altLang="en-US" sz="2800" b="1" i="1" baseline="-25000">
                <a:solidFill>
                  <a:schemeClr val="tx1"/>
                </a:solidFill>
              </a:rPr>
              <a:t>2  </a:t>
            </a:r>
            <a:r>
              <a:rPr lang="en-US" altLang="en-US" sz="2800" b="1" i="1">
                <a:solidFill>
                  <a:srgbClr val="FF0000"/>
                </a:solidFill>
              </a:rPr>
              <a:t>N</a:t>
            </a:r>
            <a:r>
              <a:rPr lang="en-US" altLang="en-US" sz="2800" b="1" i="1" baseline="-25000">
                <a:solidFill>
                  <a:srgbClr val="FF0000"/>
                </a:solidFill>
              </a:rPr>
              <a:t>1  </a:t>
            </a:r>
            <a:r>
              <a:rPr lang="en-US" altLang="en-US" sz="2800" b="1" i="1">
                <a:solidFill>
                  <a:srgbClr val="FF0000"/>
                </a:solidFill>
              </a:rPr>
              <a:t>N</a:t>
            </a:r>
            <a:r>
              <a:rPr lang="en-US" altLang="en-US" sz="2800" b="1" i="1" baseline="-25000">
                <a:solidFill>
                  <a:srgbClr val="FF0000"/>
                </a:solidFill>
              </a:rPr>
              <a:t>2   </a:t>
            </a:r>
            <a:r>
              <a:rPr lang="en-US" altLang="en-US" sz="2800" b="1" i="1">
                <a:solidFill>
                  <a:schemeClr val="tx1"/>
                </a:solidFill>
              </a:rPr>
              <a:t>–  d</a:t>
            </a:r>
            <a:r>
              <a:rPr lang="en-US" altLang="en-US" sz="2800" b="1" i="1" baseline="-25000">
                <a:solidFill>
                  <a:schemeClr val="tx1"/>
                </a:solidFill>
              </a:rPr>
              <a:t>2 </a:t>
            </a:r>
            <a:r>
              <a:rPr lang="en-US" altLang="en-US" sz="2800" b="1" i="1">
                <a:solidFill>
                  <a:schemeClr val="tx1"/>
                </a:solidFill>
              </a:rPr>
              <a:t> N</a:t>
            </a:r>
            <a:r>
              <a:rPr lang="en-US" altLang="en-US" sz="2800" b="1" i="1" baseline="-25000">
                <a:solidFill>
                  <a:schemeClr val="tx1"/>
                </a:solidFill>
              </a:rPr>
              <a:t>2</a:t>
            </a:r>
            <a:br>
              <a:rPr lang="en-US" altLang="en-US" sz="2800" b="1" i="1">
                <a:solidFill>
                  <a:schemeClr val="tx1"/>
                </a:solidFill>
              </a:rPr>
            </a:br>
            <a:r>
              <a:rPr lang="en-US" altLang="en-US" sz="2800" b="1" i="1">
                <a:solidFill>
                  <a:schemeClr val="tx1"/>
                </a:solidFill>
              </a:rPr>
              <a:t>	</a:t>
            </a:r>
            <a:br>
              <a:rPr lang="en-US" altLang="en-US" sz="2800" b="1" i="1">
                <a:solidFill>
                  <a:schemeClr val="tx1"/>
                </a:solidFill>
              </a:rPr>
            </a:br>
            <a:r>
              <a:rPr lang="en-US" altLang="en-US" sz="2800" b="1">
                <a:solidFill>
                  <a:schemeClr val="tx1"/>
                </a:solidFill>
              </a:rPr>
              <a:t>	No self damping (no density dependence)</a:t>
            </a:r>
            <a:br>
              <a:rPr lang="en-US" altLang="en-US" sz="2800" b="1">
                <a:solidFill>
                  <a:schemeClr val="tx1"/>
                </a:solidFill>
              </a:rPr>
            </a:br>
            <a:r>
              <a:rPr lang="en-US" altLang="en-US" sz="2800" b="1" i="1">
                <a:solidFill>
                  <a:schemeClr val="tx1"/>
                </a:solidFill>
              </a:rPr>
              <a:t>	</a:t>
            </a:r>
            <a:br>
              <a:rPr lang="en-US" altLang="en-US" sz="2800" b="1" i="1">
                <a:solidFill>
                  <a:schemeClr val="tx1"/>
                </a:solidFill>
              </a:rPr>
            </a:br>
            <a:r>
              <a:rPr lang="en-US" altLang="en-US" sz="2800" b="1" i="1">
                <a:solidFill>
                  <a:schemeClr val="tx1"/>
                </a:solidFill>
              </a:rPr>
              <a:t>	 dN</a:t>
            </a:r>
            <a:r>
              <a:rPr lang="en-US" altLang="en-US" sz="2800" b="1" i="1" baseline="-25000">
                <a:solidFill>
                  <a:schemeClr val="tx1"/>
                </a:solidFill>
              </a:rPr>
              <a:t>1  </a:t>
            </a:r>
            <a:r>
              <a:rPr lang="en-US" altLang="en-US" sz="2800" b="1" i="1">
                <a:solidFill>
                  <a:schemeClr val="tx1"/>
                </a:solidFill>
              </a:rPr>
              <a:t>/dt = </a:t>
            </a:r>
            <a:r>
              <a:rPr lang="en-US" altLang="en-US" sz="2800" b="1">
                <a:solidFill>
                  <a:schemeClr val="tx1"/>
                </a:solidFill>
              </a:rPr>
              <a:t>0</a:t>
            </a:r>
            <a:r>
              <a:rPr lang="en-US" altLang="en-US" sz="2800" b="1" i="1">
                <a:solidFill>
                  <a:schemeClr val="tx1"/>
                </a:solidFill>
              </a:rPr>
              <a:t>  </a:t>
            </a:r>
            <a:r>
              <a:rPr lang="en-US" altLang="en-US" sz="2800" b="1">
                <a:solidFill>
                  <a:schemeClr val="tx1"/>
                </a:solidFill>
              </a:rPr>
              <a:t>when </a:t>
            </a:r>
            <a:r>
              <a:rPr lang="en-US" altLang="en-US" sz="2800" b="1" i="1">
                <a:solidFill>
                  <a:schemeClr val="tx1"/>
                </a:solidFill>
              </a:rPr>
              <a:t> r</a:t>
            </a:r>
            <a:r>
              <a:rPr lang="en-US" altLang="en-US" sz="2800" b="1" i="1" baseline="-25000">
                <a:solidFill>
                  <a:schemeClr val="tx1"/>
                </a:solidFill>
              </a:rPr>
              <a:t>1</a:t>
            </a:r>
            <a:r>
              <a:rPr lang="en-US" altLang="en-US" sz="2800" b="1" i="1">
                <a:solidFill>
                  <a:schemeClr val="tx1"/>
                </a:solidFill>
              </a:rPr>
              <a:t>  = p</a:t>
            </a:r>
            <a:r>
              <a:rPr lang="en-US" altLang="en-US" sz="2800" b="1" i="1" baseline="-25000">
                <a:solidFill>
                  <a:schemeClr val="tx1"/>
                </a:solidFill>
              </a:rPr>
              <a:t>1</a:t>
            </a:r>
            <a:r>
              <a:rPr lang="en-US" altLang="en-US" sz="2800" b="1" i="1">
                <a:solidFill>
                  <a:schemeClr val="tx1"/>
                </a:solidFill>
              </a:rPr>
              <a:t>  N</a:t>
            </a:r>
            <a:r>
              <a:rPr lang="en-US" altLang="en-US" sz="2800" b="1" i="1" baseline="-25000">
                <a:solidFill>
                  <a:schemeClr val="tx1"/>
                </a:solidFill>
              </a:rPr>
              <a:t>2</a:t>
            </a:r>
            <a:r>
              <a:rPr lang="en-US" altLang="en-US" sz="2800" b="1" i="1">
                <a:solidFill>
                  <a:schemeClr val="tx1"/>
                </a:solidFill>
              </a:rPr>
              <a:t>   </a:t>
            </a:r>
            <a:r>
              <a:rPr lang="en-US" altLang="en-US" sz="2800" b="1">
                <a:solidFill>
                  <a:schemeClr val="tx1"/>
                </a:solidFill>
              </a:rPr>
              <a:t>or </a:t>
            </a:r>
            <a:r>
              <a:rPr lang="en-US" altLang="en-US" sz="2800" b="1" i="1">
                <a:solidFill>
                  <a:schemeClr val="tx1"/>
                </a:solidFill>
              </a:rPr>
              <a:t>N</a:t>
            </a:r>
            <a:r>
              <a:rPr lang="en-US" altLang="en-US" sz="2800" b="1" i="1" baseline="-25000">
                <a:solidFill>
                  <a:schemeClr val="tx1"/>
                </a:solidFill>
              </a:rPr>
              <a:t>2  </a:t>
            </a:r>
            <a:r>
              <a:rPr lang="en-US" altLang="en-US" sz="2800" b="1" i="1">
                <a:solidFill>
                  <a:schemeClr val="tx1"/>
                </a:solidFill>
              </a:rPr>
              <a:t>=  r</a:t>
            </a:r>
            <a:r>
              <a:rPr lang="en-US" altLang="en-US" sz="2800" b="1" i="1" baseline="-25000">
                <a:solidFill>
                  <a:schemeClr val="tx1"/>
                </a:solidFill>
              </a:rPr>
              <a:t>1</a:t>
            </a:r>
            <a:r>
              <a:rPr lang="en-US" altLang="en-US" sz="2800" b="1" i="1">
                <a:solidFill>
                  <a:schemeClr val="tx1"/>
                </a:solidFill>
              </a:rPr>
              <a:t>  / p</a:t>
            </a:r>
            <a:r>
              <a:rPr lang="en-US" altLang="en-US" sz="2800" b="1" i="1" baseline="-25000">
                <a:solidFill>
                  <a:schemeClr val="tx1"/>
                </a:solidFill>
              </a:rPr>
              <a:t>1</a:t>
            </a:r>
            <a:r>
              <a:rPr lang="en-US" altLang="en-US" sz="2800" b="1" i="1">
                <a:solidFill>
                  <a:schemeClr val="tx1"/>
                </a:solidFill>
              </a:rPr>
              <a:t> </a:t>
            </a:r>
            <a:br>
              <a:rPr lang="en-US" altLang="en-US" sz="2800" b="1" i="1">
                <a:solidFill>
                  <a:schemeClr val="tx1"/>
                </a:solidFill>
              </a:rPr>
            </a:br>
            <a:r>
              <a:rPr lang="en-US" altLang="en-US" sz="2800" b="1" i="1">
                <a:solidFill>
                  <a:schemeClr val="tx1"/>
                </a:solidFill>
              </a:rPr>
              <a:t>	 dN</a:t>
            </a:r>
            <a:r>
              <a:rPr lang="en-US" altLang="en-US" sz="2800" b="1" i="1" baseline="-25000">
                <a:solidFill>
                  <a:schemeClr val="tx1"/>
                </a:solidFill>
              </a:rPr>
              <a:t>2  </a:t>
            </a:r>
            <a:r>
              <a:rPr lang="en-US" altLang="en-US" sz="2800" b="1" i="1">
                <a:solidFill>
                  <a:schemeClr val="tx1"/>
                </a:solidFill>
              </a:rPr>
              <a:t>/dt = </a:t>
            </a:r>
            <a:r>
              <a:rPr lang="en-US" altLang="en-US" sz="2800" b="1">
                <a:solidFill>
                  <a:schemeClr val="tx1"/>
                </a:solidFill>
              </a:rPr>
              <a:t>0</a:t>
            </a:r>
            <a:r>
              <a:rPr lang="en-US" altLang="en-US" sz="2800" b="1" i="1">
                <a:solidFill>
                  <a:schemeClr val="tx1"/>
                </a:solidFill>
              </a:rPr>
              <a:t>  </a:t>
            </a:r>
            <a:r>
              <a:rPr lang="en-US" altLang="en-US" sz="2800" b="1">
                <a:solidFill>
                  <a:schemeClr val="tx1"/>
                </a:solidFill>
              </a:rPr>
              <a:t>when </a:t>
            </a:r>
            <a:r>
              <a:rPr lang="en-US" altLang="en-US" sz="2800" b="1" i="1">
                <a:solidFill>
                  <a:schemeClr val="tx1"/>
                </a:solidFill>
              </a:rPr>
              <a:t> p</a:t>
            </a:r>
            <a:r>
              <a:rPr lang="en-US" altLang="en-US" sz="2800" b="1" i="1" baseline="-25000">
                <a:solidFill>
                  <a:schemeClr val="tx1"/>
                </a:solidFill>
              </a:rPr>
              <a:t>2</a:t>
            </a:r>
            <a:r>
              <a:rPr lang="en-US" altLang="en-US" sz="2800" b="1" i="1">
                <a:solidFill>
                  <a:schemeClr val="tx1"/>
                </a:solidFill>
              </a:rPr>
              <a:t>  N</a:t>
            </a:r>
            <a:r>
              <a:rPr lang="en-US" altLang="en-US" sz="2800" b="1" i="1" baseline="-25000">
                <a:solidFill>
                  <a:schemeClr val="tx1"/>
                </a:solidFill>
              </a:rPr>
              <a:t>1</a:t>
            </a:r>
            <a:r>
              <a:rPr lang="en-US" altLang="en-US" sz="2800" b="1" i="1">
                <a:solidFill>
                  <a:schemeClr val="tx1"/>
                </a:solidFill>
              </a:rPr>
              <a:t>  = d</a:t>
            </a:r>
            <a:r>
              <a:rPr lang="en-US" altLang="en-US" sz="2800" b="1" i="1" baseline="-25000">
                <a:solidFill>
                  <a:schemeClr val="tx1"/>
                </a:solidFill>
              </a:rPr>
              <a:t>2   </a:t>
            </a:r>
            <a:r>
              <a:rPr lang="en-US" altLang="en-US" sz="2800" b="1">
                <a:solidFill>
                  <a:schemeClr val="tx1"/>
                </a:solidFill>
              </a:rPr>
              <a:t>or </a:t>
            </a:r>
            <a:r>
              <a:rPr lang="en-US" altLang="en-US" sz="2800" b="1" i="1">
                <a:solidFill>
                  <a:schemeClr val="tx1"/>
                </a:solidFill>
              </a:rPr>
              <a:t>N</a:t>
            </a:r>
            <a:r>
              <a:rPr lang="en-US" altLang="en-US" sz="2800" b="1" i="1" baseline="-25000">
                <a:solidFill>
                  <a:schemeClr val="tx1"/>
                </a:solidFill>
              </a:rPr>
              <a:t>1</a:t>
            </a:r>
            <a:r>
              <a:rPr lang="en-US" altLang="en-US" sz="2800" b="1" i="1">
                <a:solidFill>
                  <a:schemeClr val="tx1"/>
                </a:solidFill>
              </a:rPr>
              <a:t>  = d</a:t>
            </a:r>
            <a:r>
              <a:rPr lang="en-US" altLang="en-US" sz="2800" b="1" i="1" baseline="-25000">
                <a:solidFill>
                  <a:schemeClr val="tx1"/>
                </a:solidFill>
              </a:rPr>
              <a:t>2  </a:t>
            </a:r>
            <a:r>
              <a:rPr lang="en-US" altLang="en-US" sz="2800" b="1" i="1">
                <a:solidFill>
                  <a:schemeClr val="tx1"/>
                </a:solidFill>
              </a:rPr>
              <a:t>/ p</a:t>
            </a:r>
            <a:r>
              <a:rPr lang="en-US" altLang="en-US" sz="2800" b="1" i="1" baseline="-25000">
                <a:solidFill>
                  <a:schemeClr val="tx1"/>
                </a:solidFill>
              </a:rPr>
              <a:t>2</a:t>
            </a:r>
            <a:endParaRPr lang="en-US" altLang="en-US" sz="3200" b="1" i="1" baseline="-25000">
              <a:solidFill>
                <a:schemeClr val="tx1"/>
              </a:solidFill>
            </a:endParaRPr>
          </a:p>
        </p:txBody>
      </p:sp>
      <p:pic>
        <p:nvPicPr>
          <p:cNvPr id="145410" name="Picture 3">
            <a:extLst>
              <a:ext uri="{FF2B5EF4-FFF2-40B4-BE49-F238E27FC236}">
                <a16:creationId xmlns:a16="http://schemas.microsoft.com/office/drawing/2014/main" id="{71408FAF-19A2-E140-83CA-690F2446B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43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4">
            <a:extLst>
              <a:ext uri="{FF2B5EF4-FFF2-40B4-BE49-F238E27FC236}">
                <a16:creationId xmlns:a16="http://schemas.microsoft.com/office/drawing/2014/main" id="{188E05CC-5A67-DB47-AF02-AC8C6F5D5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228600"/>
            <a:ext cx="16748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5">
            <a:extLst>
              <a:ext uri="{FF2B5EF4-FFF2-40B4-BE49-F238E27FC236}">
                <a16:creationId xmlns:a16="http://schemas.microsoft.com/office/drawing/2014/main" id="{CC6FFDAB-58B5-9148-928B-BF6C9ED6EFCD}"/>
              </a:ext>
            </a:extLst>
          </p:cNvPr>
          <p:cNvSpPr txBox="1">
            <a:spLocks noChangeArrowheads="1"/>
          </p:cNvSpPr>
          <p:nvPr/>
        </p:nvSpPr>
        <p:spPr bwMode="auto">
          <a:xfrm>
            <a:off x="152400" y="2362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a:t>Alfred J. Lotka</a:t>
            </a:r>
            <a:endParaRPr lang="en-US" altLang="en-US" sz="2400"/>
          </a:p>
        </p:txBody>
      </p:sp>
      <p:sp>
        <p:nvSpPr>
          <p:cNvPr id="145413" name="Text Box 6">
            <a:extLst>
              <a:ext uri="{FF2B5EF4-FFF2-40B4-BE49-F238E27FC236}">
                <a16:creationId xmlns:a16="http://schemas.microsoft.com/office/drawing/2014/main" id="{7B52CB38-3E07-2C43-A1B2-6BBBDA380E43}"/>
              </a:ext>
            </a:extLst>
          </p:cNvPr>
          <p:cNvSpPr txBox="1">
            <a:spLocks noChangeArrowheads="1"/>
          </p:cNvSpPr>
          <p:nvPr/>
        </p:nvSpPr>
        <p:spPr bwMode="auto">
          <a:xfrm>
            <a:off x="7391400" y="2376488"/>
            <a:ext cx="1409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Vito Volterra</a:t>
            </a:r>
            <a:endParaRPr lang="en-US" altLang="en-US" sz="2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0B628A3D-5978-5746-8E06-4347A179EE09}"/>
              </a:ext>
            </a:extLst>
          </p:cNvPr>
          <p:cNvSpPr>
            <a:spLocks noGrp="1" noChangeArrowheads="1"/>
          </p:cNvSpPr>
          <p:nvPr>
            <p:ph type="title"/>
          </p:nvPr>
        </p:nvSpPr>
        <p:spPr>
          <a:xfrm>
            <a:off x="26988" y="-90488"/>
            <a:ext cx="9144000" cy="6858001"/>
          </a:xfrm>
          <a:solidFill>
            <a:srgbClr val="FFFFFF">
              <a:alpha val="50195"/>
            </a:srgbClr>
          </a:solidFill>
        </p:spPr>
        <p:txBody>
          <a:bodyPr/>
          <a:lstStyle/>
          <a:p>
            <a:pPr algn="l">
              <a:lnSpc>
                <a:spcPct val="90000"/>
              </a:lnSpc>
            </a:pPr>
            <a:r>
              <a:rPr lang="en-US" altLang="en-US" sz="3600" b="1" dirty="0">
                <a:solidFill>
                  <a:schemeClr val="tx1"/>
                </a:solidFill>
              </a:rPr>
              <a:t> 		          </a:t>
            </a:r>
            <a:r>
              <a:rPr lang="en-US" altLang="en-US" sz="3600" b="1" dirty="0" err="1">
                <a:solidFill>
                  <a:schemeClr val="tx1"/>
                </a:solidFill>
              </a:rPr>
              <a:t>Lotka</a:t>
            </a:r>
            <a:r>
              <a:rPr lang="en-US" altLang="en-US" sz="3600" b="1" dirty="0">
                <a:solidFill>
                  <a:schemeClr val="tx1"/>
                </a:solidFill>
              </a:rPr>
              <a:t>-Volterra</a:t>
            </a:r>
            <a:br>
              <a:rPr lang="en-US" altLang="en-US" sz="3600" b="1" dirty="0">
                <a:solidFill>
                  <a:schemeClr val="tx1"/>
                </a:solidFill>
              </a:rPr>
            </a:br>
            <a:r>
              <a:rPr lang="en-US" altLang="en-US" sz="3600" b="1" dirty="0">
                <a:solidFill>
                  <a:schemeClr val="tx1"/>
                </a:solidFill>
              </a:rPr>
              <a:t> 		     Predation Equations</a:t>
            </a:r>
            <a:br>
              <a:rPr lang="en-US" altLang="en-US" sz="3200" b="1" dirty="0">
                <a:solidFill>
                  <a:schemeClr val="tx1"/>
                </a:solidFill>
              </a:rPr>
            </a:br>
            <a:r>
              <a:rPr lang="en-US" altLang="en-US" sz="2800" b="1" dirty="0">
                <a:solidFill>
                  <a:schemeClr val="tx1"/>
                </a:solidFill>
              </a:rPr>
              <a:t>		</a:t>
            </a:r>
            <a:br>
              <a:rPr lang="en-US" altLang="en-US" sz="2800" b="1" dirty="0">
                <a:solidFill>
                  <a:schemeClr val="tx1"/>
                </a:solidFill>
              </a:rPr>
            </a:br>
            <a:r>
              <a:rPr lang="en-US" altLang="en-US" sz="2800" b="1" dirty="0">
                <a:solidFill>
                  <a:schemeClr val="tx1"/>
                </a:solidFill>
              </a:rPr>
              <a:t>                   coefficients of predation,  </a:t>
            </a:r>
            <a:r>
              <a:rPr lang="en-US" altLang="en-US" sz="2800" b="1" i="1" dirty="0">
                <a:solidFill>
                  <a:schemeClr val="tx1"/>
                </a:solidFill>
              </a:rPr>
              <a:t>p</a:t>
            </a:r>
            <a:r>
              <a:rPr lang="en-US" altLang="en-US" sz="2800" b="1" i="1" baseline="-25000" dirty="0">
                <a:solidFill>
                  <a:schemeClr val="tx1"/>
                </a:solidFill>
              </a:rPr>
              <a:t>1</a:t>
            </a:r>
            <a:r>
              <a:rPr lang="en-US" altLang="en-US" sz="2800" b="1" i="1" dirty="0">
                <a:solidFill>
                  <a:schemeClr val="tx1"/>
                </a:solidFill>
              </a:rPr>
              <a:t>  and p</a:t>
            </a:r>
            <a:r>
              <a:rPr lang="en-US" altLang="en-US" sz="2800" b="1" i="1" baseline="-25000" dirty="0">
                <a:solidFill>
                  <a:schemeClr val="tx1"/>
                </a:solidFill>
              </a:rPr>
              <a:t>2 </a:t>
            </a:r>
            <a:br>
              <a:rPr lang="en-US" altLang="en-US" sz="2800" b="1" i="1" baseline="-25000" dirty="0">
                <a:solidFill>
                  <a:schemeClr val="tx1"/>
                </a:solidFill>
              </a:rPr>
            </a:br>
            <a:r>
              <a:rPr lang="en-US" altLang="en-US" sz="2800" b="1" i="1" dirty="0">
                <a:solidFill>
                  <a:schemeClr val="tx1"/>
                </a:solidFill>
              </a:rPr>
              <a:t>	</a:t>
            </a:r>
            <a:br>
              <a:rPr lang="en-US" altLang="en-US" sz="2800" b="1" i="1" dirty="0">
                <a:solidFill>
                  <a:schemeClr val="tx1"/>
                </a:solidFill>
              </a:rPr>
            </a:br>
            <a:r>
              <a:rPr lang="en-US" altLang="en-US" sz="2800" b="1" i="1" dirty="0">
                <a:solidFill>
                  <a:schemeClr val="tx1"/>
                </a:solidFill>
              </a:rPr>
              <a:t>		</a:t>
            </a:r>
            <a:r>
              <a:rPr lang="en-US" altLang="en-US" sz="2800" i="1" dirty="0">
                <a:solidFill>
                  <a:schemeClr val="tx1"/>
                </a:solidFill>
              </a:rPr>
              <a:t>N</a:t>
            </a:r>
            <a:r>
              <a:rPr lang="en-US" altLang="en-US" sz="2800" i="1" baseline="-25000" dirty="0">
                <a:solidFill>
                  <a:schemeClr val="tx1"/>
                </a:solidFill>
              </a:rPr>
              <a:t>1 </a:t>
            </a:r>
            <a:r>
              <a:rPr lang="en-US" altLang="en-US" sz="2800" i="1" dirty="0">
                <a:solidFill>
                  <a:schemeClr val="tx1"/>
                </a:solidFill>
              </a:rPr>
              <a:t>x N</a:t>
            </a:r>
            <a:r>
              <a:rPr lang="en-US" altLang="en-US" sz="2800" i="1" baseline="-25000" dirty="0">
                <a:solidFill>
                  <a:schemeClr val="tx1"/>
                </a:solidFill>
              </a:rPr>
              <a:t>1  </a:t>
            </a:r>
            <a:r>
              <a:rPr lang="en-US" altLang="en-US" sz="2800" i="1" dirty="0">
                <a:solidFill>
                  <a:schemeClr val="tx1"/>
                </a:solidFill>
              </a:rPr>
              <a:t>= N</a:t>
            </a:r>
            <a:r>
              <a:rPr lang="en-US" altLang="en-US" sz="2800" i="1" baseline="-25000" dirty="0">
                <a:solidFill>
                  <a:schemeClr val="tx1"/>
                </a:solidFill>
              </a:rPr>
              <a:t>1</a:t>
            </a:r>
            <a:r>
              <a:rPr lang="en-US" altLang="en-US" sz="2800" i="1" baseline="30000" dirty="0">
                <a:solidFill>
                  <a:schemeClr val="tx1"/>
                </a:solidFill>
              </a:rPr>
              <a:t>2</a:t>
            </a:r>
            <a:r>
              <a:rPr lang="en-US" altLang="en-US" sz="2800" i="1" dirty="0">
                <a:solidFill>
                  <a:schemeClr val="tx1"/>
                </a:solidFill>
              </a:rPr>
              <a:t> </a:t>
            </a:r>
            <a:r>
              <a:rPr lang="en-US" altLang="en-US" sz="2800" dirty="0">
                <a:solidFill>
                  <a:schemeClr val="tx1"/>
                </a:solidFill>
              </a:rPr>
              <a:t>Self Damping</a:t>
            </a:r>
            <a:br>
              <a:rPr lang="en-US" altLang="en-US" sz="2800" i="1" dirty="0">
                <a:solidFill>
                  <a:schemeClr val="tx1"/>
                </a:solidFill>
              </a:rPr>
            </a:br>
            <a:r>
              <a:rPr lang="en-US" altLang="en-US" sz="2800" i="1" dirty="0">
                <a:solidFill>
                  <a:schemeClr val="tx1"/>
                </a:solidFill>
              </a:rPr>
              <a:t>	 </a:t>
            </a:r>
            <a:r>
              <a:rPr lang="en-US" altLang="en-US" sz="2800" i="1" dirty="0">
                <a:solidFill>
                  <a:srgbClr val="C00000"/>
                </a:solidFill>
              </a:rPr>
              <a:t>	N</a:t>
            </a:r>
            <a:r>
              <a:rPr lang="en-US" altLang="en-US" sz="2800" i="1" baseline="-25000" dirty="0">
                <a:solidFill>
                  <a:srgbClr val="C00000"/>
                </a:solidFill>
              </a:rPr>
              <a:t>1 </a:t>
            </a:r>
            <a:r>
              <a:rPr lang="en-US" altLang="en-US" sz="2800" i="1" dirty="0">
                <a:solidFill>
                  <a:srgbClr val="C00000"/>
                </a:solidFill>
              </a:rPr>
              <a:t>x N</a:t>
            </a:r>
            <a:r>
              <a:rPr lang="en-US" altLang="en-US" sz="2800" i="1" baseline="-25000" dirty="0">
                <a:solidFill>
                  <a:srgbClr val="C00000"/>
                </a:solidFill>
              </a:rPr>
              <a:t>2  </a:t>
            </a:r>
            <a:r>
              <a:rPr lang="en-US" altLang="en-US" sz="2800" i="1" dirty="0">
                <a:solidFill>
                  <a:srgbClr val="C00000"/>
                </a:solidFill>
              </a:rPr>
              <a:t>= </a:t>
            </a:r>
            <a:r>
              <a:rPr lang="en-US" altLang="en-US" sz="2800" dirty="0">
                <a:solidFill>
                  <a:srgbClr val="C00000"/>
                </a:solidFill>
              </a:rPr>
              <a:t>Interspecific Contacts</a:t>
            </a:r>
            <a:r>
              <a:rPr lang="en-US" altLang="en-US" sz="2800" b="1" i="1" dirty="0">
                <a:solidFill>
                  <a:srgbClr val="C00000"/>
                </a:solidFill>
              </a:rPr>
              <a:t>	 </a:t>
            </a:r>
            <a:br>
              <a:rPr lang="en-US" altLang="en-US" sz="2800" b="1" i="1" dirty="0">
                <a:solidFill>
                  <a:schemeClr val="tx1"/>
                </a:solidFill>
              </a:rPr>
            </a:br>
            <a:br>
              <a:rPr lang="en-US" altLang="en-US" sz="2800" b="1" i="1" dirty="0">
                <a:solidFill>
                  <a:schemeClr val="tx1"/>
                </a:solidFill>
              </a:rPr>
            </a:br>
            <a:r>
              <a:rPr lang="en-US" altLang="en-US" sz="2800" b="1" i="1" dirty="0">
                <a:solidFill>
                  <a:schemeClr val="tx1"/>
                </a:solidFill>
              </a:rPr>
              <a:t>	dN</a:t>
            </a:r>
            <a:r>
              <a:rPr lang="en-US" altLang="en-US" sz="2800" b="1" i="1" baseline="-25000" dirty="0">
                <a:solidFill>
                  <a:schemeClr val="tx1"/>
                </a:solidFill>
              </a:rPr>
              <a:t>1  </a:t>
            </a:r>
            <a:r>
              <a:rPr lang="en-US" altLang="en-US" sz="2800" b="1" i="1" dirty="0">
                <a:solidFill>
                  <a:schemeClr val="tx1"/>
                </a:solidFill>
              </a:rPr>
              <a:t>/</a:t>
            </a:r>
            <a:r>
              <a:rPr lang="en-US" altLang="en-US" sz="2800" b="1" i="1" dirty="0" err="1">
                <a:solidFill>
                  <a:schemeClr val="tx1"/>
                </a:solidFill>
              </a:rPr>
              <a:t>dt</a:t>
            </a:r>
            <a:r>
              <a:rPr lang="en-US" altLang="en-US" sz="2800" b="1" i="1" dirty="0">
                <a:solidFill>
                  <a:schemeClr val="tx1"/>
                </a:solidFill>
              </a:rPr>
              <a:t>   =   r</a:t>
            </a:r>
            <a:r>
              <a:rPr lang="en-US" altLang="en-US" sz="2800" b="1" i="1" baseline="-25000" dirty="0">
                <a:solidFill>
                  <a:schemeClr val="tx1"/>
                </a:solidFill>
              </a:rPr>
              <a:t>1  </a:t>
            </a:r>
            <a:r>
              <a:rPr lang="en-US" altLang="en-US" sz="2800" b="1" i="1" dirty="0">
                <a:solidFill>
                  <a:schemeClr val="tx1"/>
                </a:solidFill>
              </a:rPr>
              <a:t>N</a:t>
            </a:r>
            <a:r>
              <a:rPr lang="en-US" altLang="en-US" sz="2800" b="1" i="1" baseline="-25000" dirty="0">
                <a:solidFill>
                  <a:schemeClr val="tx1"/>
                </a:solidFill>
              </a:rPr>
              <a:t>1   </a:t>
            </a:r>
            <a:r>
              <a:rPr lang="en-US" altLang="en-US" sz="2800" b="1" i="1" dirty="0">
                <a:solidFill>
                  <a:schemeClr val="tx1"/>
                </a:solidFill>
              </a:rPr>
              <a:t>–  p</a:t>
            </a:r>
            <a:r>
              <a:rPr lang="en-US" altLang="en-US" sz="2800" b="1" i="1" baseline="-25000" dirty="0">
                <a:solidFill>
                  <a:schemeClr val="tx1"/>
                </a:solidFill>
              </a:rPr>
              <a:t>1</a:t>
            </a:r>
            <a:r>
              <a:rPr lang="en-US" altLang="en-US" sz="2800" b="1" i="1" dirty="0">
                <a:solidFill>
                  <a:schemeClr val="tx1"/>
                </a:solidFill>
              </a:rPr>
              <a:t>  </a:t>
            </a:r>
            <a:r>
              <a:rPr lang="en-US" altLang="en-US" sz="2800" b="1" i="1" dirty="0">
                <a:solidFill>
                  <a:srgbClr val="C00000"/>
                </a:solidFill>
              </a:rPr>
              <a:t>N</a:t>
            </a:r>
            <a:r>
              <a:rPr lang="en-US" altLang="en-US" sz="2800" b="1" i="1" baseline="-25000" dirty="0">
                <a:solidFill>
                  <a:srgbClr val="C00000"/>
                </a:solidFill>
              </a:rPr>
              <a:t>1  </a:t>
            </a:r>
            <a:r>
              <a:rPr lang="en-US" altLang="en-US" sz="2800" b="1" i="1" dirty="0">
                <a:solidFill>
                  <a:srgbClr val="C00000"/>
                </a:solidFill>
              </a:rPr>
              <a:t>N</a:t>
            </a:r>
            <a:r>
              <a:rPr lang="en-US" altLang="en-US" sz="2800" b="1" i="1" baseline="-25000" dirty="0">
                <a:solidFill>
                  <a:srgbClr val="C00000"/>
                </a:solidFill>
              </a:rPr>
              <a:t>2 </a:t>
            </a:r>
            <a:br>
              <a:rPr lang="en-US" altLang="en-US" sz="2800" b="1" i="1" dirty="0">
                <a:solidFill>
                  <a:schemeClr val="tx1"/>
                </a:solidFill>
              </a:rPr>
            </a:br>
            <a:r>
              <a:rPr lang="en-US" altLang="en-US" sz="2800" b="1" i="1" dirty="0">
                <a:solidFill>
                  <a:schemeClr val="tx1"/>
                </a:solidFill>
              </a:rPr>
              <a:t>           dN</a:t>
            </a:r>
            <a:r>
              <a:rPr lang="en-US" altLang="en-US" sz="2800" b="1" i="1" baseline="-25000" dirty="0">
                <a:solidFill>
                  <a:schemeClr val="tx1"/>
                </a:solidFill>
              </a:rPr>
              <a:t>2  </a:t>
            </a:r>
            <a:r>
              <a:rPr lang="en-US" altLang="en-US" sz="2800" b="1" i="1" dirty="0">
                <a:solidFill>
                  <a:schemeClr val="tx1"/>
                </a:solidFill>
              </a:rPr>
              <a:t>/</a:t>
            </a:r>
            <a:r>
              <a:rPr lang="en-US" altLang="en-US" sz="2800" b="1" i="1" dirty="0" err="1">
                <a:solidFill>
                  <a:schemeClr val="tx1"/>
                </a:solidFill>
              </a:rPr>
              <a:t>dt</a:t>
            </a:r>
            <a:r>
              <a:rPr lang="en-US" altLang="en-US" sz="2800" b="1" i="1" dirty="0">
                <a:solidFill>
                  <a:schemeClr val="tx1"/>
                </a:solidFill>
              </a:rPr>
              <a:t>   =   p</a:t>
            </a:r>
            <a:r>
              <a:rPr lang="en-US" altLang="en-US" sz="2800" b="1" i="1" baseline="-25000" dirty="0">
                <a:solidFill>
                  <a:schemeClr val="tx1"/>
                </a:solidFill>
              </a:rPr>
              <a:t>2  </a:t>
            </a:r>
            <a:r>
              <a:rPr lang="en-US" altLang="en-US" sz="2800" b="1" i="1" dirty="0">
                <a:solidFill>
                  <a:srgbClr val="C00000"/>
                </a:solidFill>
              </a:rPr>
              <a:t>N</a:t>
            </a:r>
            <a:r>
              <a:rPr lang="en-US" altLang="en-US" sz="2800" b="1" i="1" baseline="-25000" dirty="0">
                <a:solidFill>
                  <a:srgbClr val="C00000"/>
                </a:solidFill>
              </a:rPr>
              <a:t>1  </a:t>
            </a:r>
            <a:r>
              <a:rPr lang="en-US" altLang="en-US" sz="2800" b="1" i="1" dirty="0">
                <a:solidFill>
                  <a:srgbClr val="C00000"/>
                </a:solidFill>
              </a:rPr>
              <a:t>N</a:t>
            </a:r>
            <a:r>
              <a:rPr lang="en-US" altLang="en-US" sz="2800" b="1" i="1" baseline="-25000" dirty="0">
                <a:solidFill>
                  <a:srgbClr val="C00000"/>
                </a:solidFill>
              </a:rPr>
              <a:t>2   </a:t>
            </a:r>
            <a:r>
              <a:rPr lang="en-US" altLang="en-US" sz="2800" b="1" i="1" dirty="0">
                <a:solidFill>
                  <a:schemeClr val="tx1"/>
                </a:solidFill>
              </a:rPr>
              <a:t>–  d</a:t>
            </a:r>
            <a:r>
              <a:rPr lang="en-US" altLang="en-US" sz="2800" b="1" i="1" baseline="-25000" dirty="0">
                <a:solidFill>
                  <a:schemeClr val="tx1"/>
                </a:solidFill>
              </a:rPr>
              <a:t>2 </a:t>
            </a:r>
            <a:r>
              <a:rPr lang="en-US" altLang="en-US" sz="2800" b="1" i="1" dirty="0">
                <a:solidFill>
                  <a:schemeClr val="tx1"/>
                </a:solidFill>
              </a:rPr>
              <a:t> N</a:t>
            </a:r>
            <a:r>
              <a:rPr lang="en-US" altLang="en-US" sz="2800" b="1" i="1" baseline="-25000" dirty="0">
                <a:solidFill>
                  <a:schemeClr val="tx1"/>
                </a:solidFill>
              </a:rPr>
              <a:t>2</a:t>
            </a:r>
            <a:br>
              <a:rPr lang="en-US" altLang="en-US" sz="2800" b="1" i="1" dirty="0">
                <a:solidFill>
                  <a:schemeClr val="tx1"/>
                </a:solidFill>
              </a:rPr>
            </a:br>
            <a:r>
              <a:rPr lang="en-US" altLang="en-US" sz="2800" b="1" i="1" dirty="0">
                <a:solidFill>
                  <a:schemeClr val="tx1"/>
                </a:solidFill>
              </a:rPr>
              <a:t>	</a:t>
            </a:r>
            <a:br>
              <a:rPr lang="en-US" altLang="en-US" sz="2800" b="1" i="1" dirty="0">
                <a:solidFill>
                  <a:schemeClr val="tx1"/>
                </a:solidFill>
              </a:rPr>
            </a:br>
            <a:r>
              <a:rPr lang="en-US" altLang="en-US" sz="2800" b="1" dirty="0">
                <a:solidFill>
                  <a:schemeClr val="tx1"/>
                </a:solidFill>
              </a:rPr>
              <a:t>	No self damping (no density dependence)</a:t>
            </a:r>
            <a:br>
              <a:rPr lang="en-US" altLang="en-US" sz="2800" b="1" dirty="0">
                <a:solidFill>
                  <a:schemeClr val="tx1"/>
                </a:solidFill>
              </a:rPr>
            </a:br>
            <a:r>
              <a:rPr lang="en-US" altLang="en-US" sz="2800" b="1" i="1" dirty="0">
                <a:solidFill>
                  <a:schemeClr val="tx1"/>
                </a:solidFill>
              </a:rPr>
              <a:t>	</a:t>
            </a:r>
            <a:br>
              <a:rPr lang="en-US" altLang="en-US" sz="2800" b="1" i="1" dirty="0">
                <a:solidFill>
                  <a:schemeClr val="tx1"/>
                </a:solidFill>
              </a:rPr>
            </a:br>
            <a:r>
              <a:rPr lang="en-US" altLang="en-US" sz="2800" b="1" i="1" dirty="0">
                <a:solidFill>
                  <a:schemeClr val="tx1"/>
                </a:solidFill>
              </a:rPr>
              <a:t>	 dN</a:t>
            </a:r>
            <a:r>
              <a:rPr lang="en-US" altLang="en-US" sz="2800" b="1" i="1" baseline="-25000" dirty="0">
                <a:solidFill>
                  <a:schemeClr val="tx1"/>
                </a:solidFill>
              </a:rPr>
              <a:t>1  </a:t>
            </a:r>
            <a:r>
              <a:rPr lang="en-US" altLang="en-US" sz="2800" b="1" i="1" dirty="0">
                <a:solidFill>
                  <a:schemeClr val="tx1"/>
                </a:solidFill>
              </a:rPr>
              <a:t>/</a:t>
            </a:r>
            <a:r>
              <a:rPr lang="en-US" altLang="en-US" sz="2800" b="1" i="1" dirty="0" err="1">
                <a:solidFill>
                  <a:schemeClr val="tx1"/>
                </a:solidFill>
              </a:rPr>
              <a:t>dt</a:t>
            </a:r>
            <a:r>
              <a:rPr lang="en-US" altLang="en-US" sz="2800" b="1" i="1" dirty="0">
                <a:solidFill>
                  <a:schemeClr val="tx1"/>
                </a:solidFill>
              </a:rPr>
              <a:t> = </a:t>
            </a:r>
            <a:r>
              <a:rPr lang="en-US" altLang="en-US" sz="2800" b="1" dirty="0">
                <a:solidFill>
                  <a:schemeClr val="tx1"/>
                </a:solidFill>
              </a:rPr>
              <a:t>0</a:t>
            </a:r>
            <a:r>
              <a:rPr lang="en-US" altLang="en-US" sz="2800" b="1" i="1" dirty="0">
                <a:solidFill>
                  <a:schemeClr val="tx1"/>
                </a:solidFill>
              </a:rPr>
              <a:t>  </a:t>
            </a:r>
            <a:r>
              <a:rPr lang="en-US" altLang="en-US" sz="2800" b="1" dirty="0">
                <a:solidFill>
                  <a:schemeClr val="tx1"/>
                </a:solidFill>
              </a:rPr>
              <a:t>when </a:t>
            </a:r>
            <a:r>
              <a:rPr lang="en-US" altLang="en-US" sz="2800" b="1" i="1" dirty="0">
                <a:solidFill>
                  <a:schemeClr val="tx1"/>
                </a:solidFill>
              </a:rPr>
              <a:t> r</a:t>
            </a:r>
            <a:r>
              <a:rPr lang="en-US" altLang="en-US" sz="2800" b="1" i="1" baseline="-25000" dirty="0">
                <a:solidFill>
                  <a:schemeClr val="tx1"/>
                </a:solidFill>
              </a:rPr>
              <a:t>1</a:t>
            </a:r>
            <a:r>
              <a:rPr lang="en-US" altLang="en-US" sz="2800" b="1" i="1" dirty="0">
                <a:solidFill>
                  <a:schemeClr val="tx1"/>
                </a:solidFill>
              </a:rPr>
              <a:t>  = p</a:t>
            </a:r>
            <a:r>
              <a:rPr lang="en-US" altLang="en-US" sz="2800" b="1" i="1" baseline="-25000" dirty="0">
                <a:solidFill>
                  <a:schemeClr val="tx1"/>
                </a:solidFill>
              </a:rPr>
              <a:t>1</a:t>
            </a:r>
            <a:r>
              <a:rPr lang="en-US" altLang="en-US" sz="2800" b="1" i="1" dirty="0">
                <a:solidFill>
                  <a:schemeClr val="tx1"/>
                </a:solidFill>
              </a:rPr>
              <a:t>  N</a:t>
            </a:r>
            <a:r>
              <a:rPr lang="en-US" altLang="en-US" sz="2800" b="1" i="1" baseline="-25000" dirty="0">
                <a:solidFill>
                  <a:schemeClr val="tx1"/>
                </a:solidFill>
              </a:rPr>
              <a:t>2</a:t>
            </a:r>
            <a:r>
              <a:rPr lang="en-US" altLang="en-US" sz="2800" b="1" i="1" dirty="0">
                <a:solidFill>
                  <a:schemeClr val="tx1"/>
                </a:solidFill>
              </a:rPr>
              <a:t>   </a:t>
            </a:r>
            <a:r>
              <a:rPr lang="en-US" altLang="en-US" sz="2800" b="1" dirty="0">
                <a:solidFill>
                  <a:schemeClr val="tx1"/>
                </a:solidFill>
              </a:rPr>
              <a:t>or </a:t>
            </a:r>
            <a:r>
              <a:rPr lang="en-US" altLang="en-US" sz="2800" b="1" i="1" dirty="0">
                <a:solidFill>
                  <a:schemeClr val="tx1"/>
                </a:solidFill>
              </a:rPr>
              <a:t>N</a:t>
            </a:r>
            <a:r>
              <a:rPr lang="en-US" altLang="en-US" sz="2800" b="1" i="1" baseline="-25000" dirty="0">
                <a:solidFill>
                  <a:schemeClr val="tx1"/>
                </a:solidFill>
              </a:rPr>
              <a:t>2  </a:t>
            </a:r>
            <a:r>
              <a:rPr lang="en-US" altLang="en-US" sz="2800" b="1" i="1" dirty="0">
                <a:solidFill>
                  <a:schemeClr val="tx1"/>
                </a:solidFill>
              </a:rPr>
              <a:t>=  r</a:t>
            </a:r>
            <a:r>
              <a:rPr lang="en-US" altLang="en-US" sz="2800" b="1" i="1" baseline="-25000" dirty="0">
                <a:solidFill>
                  <a:schemeClr val="tx1"/>
                </a:solidFill>
              </a:rPr>
              <a:t>1</a:t>
            </a:r>
            <a:r>
              <a:rPr lang="en-US" altLang="en-US" sz="2800" b="1" i="1" dirty="0">
                <a:solidFill>
                  <a:schemeClr val="tx1"/>
                </a:solidFill>
              </a:rPr>
              <a:t>  / p</a:t>
            </a:r>
            <a:r>
              <a:rPr lang="en-US" altLang="en-US" sz="2800" b="1" i="1" baseline="-25000" dirty="0">
                <a:solidFill>
                  <a:schemeClr val="tx1"/>
                </a:solidFill>
              </a:rPr>
              <a:t>1</a:t>
            </a:r>
            <a:r>
              <a:rPr lang="en-US" altLang="en-US" sz="2800" b="1" i="1" dirty="0">
                <a:solidFill>
                  <a:schemeClr val="tx1"/>
                </a:solidFill>
              </a:rPr>
              <a:t> </a:t>
            </a:r>
            <a:br>
              <a:rPr lang="en-US" altLang="en-US" sz="2800" b="1" i="1" dirty="0">
                <a:solidFill>
                  <a:schemeClr val="tx1"/>
                </a:solidFill>
              </a:rPr>
            </a:br>
            <a:r>
              <a:rPr lang="en-US" altLang="en-US" sz="2800" b="1" i="1" dirty="0">
                <a:solidFill>
                  <a:schemeClr val="tx1"/>
                </a:solidFill>
              </a:rPr>
              <a:t>	 dN</a:t>
            </a:r>
            <a:r>
              <a:rPr lang="en-US" altLang="en-US" sz="2800" b="1" i="1" baseline="-25000" dirty="0">
                <a:solidFill>
                  <a:schemeClr val="tx1"/>
                </a:solidFill>
              </a:rPr>
              <a:t>2  </a:t>
            </a:r>
            <a:r>
              <a:rPr lang="en-US" altLang="en-US" sz="2800" b="1" i="1" dirty="0">
                <a:solidFill>
                  <a:schemeClr val="tx1"/>
                </a:solidFill>
              </a:rPr>
              <a:t>/</a:t>
            </a:r>
            <a:r>
              <a:rPr lang="en-US" altLang="en-US" sz="2800" b="1" i="1" dirty="0" err="1">
                <a:solidFill>
                  <a:schemeClr val="tx1"/>
                </a:solidFill>
              </a:rPr>
              <a:t>dt</a:t>
            </a:r>
            <a:r>
              <a:rPr lang="en-US" altLang="en-US" sz="2800" b="1" i="1" dirty="0">
                <a:solidFill>
                  <a:schemeClr val="tx1"/>
                </a:solidFill>
              </a:rPr>
              <a:t> = </a:t>
            </a:r>
            <a:r>
              <a:rPr lang="en-US" altLang="en-US" sz="2800" b="1" dirty="0">
                <a:solidFill>
                  <a:schemeClr val="tx1"/>
                </a:solidFill>
              </a:rPr>
              <a:t>0</a:t>
            </a:r>
            <a:r>
              <a:rPr lang="en-US" altLang="en-US" sz="2800" b="1" i="1" dirty="0">
                <a:solidFill>
                  <a:schemeClr val="tx1"/>
                </a:solidFill>
              </a:rPr>
              <a:t>  </a:t>
            </a:r>
            <a:r>
              <a:rPr lang="en-US" altLang="en-US" sz="2800" b="1" dirty="0">
                <a:solidFill>
                  <a:schemeClr val="tx1"/>
                </a:solidFill>
              </a:rPr>
              <a:t>when </a:t>
            </a:r>
            <a:r>
              <a:rPr lang="en-US" altLang="en-US" sz="2800" b="1" i="1" dirty="0">
                <a:solidFill>
                  <a:schemeClr val="tx1"/>
                </a:solidFill>
              </a:rPr>
              <a:t> p</a:t>
            </a:r>
            <a:r>
              <a:rPr lang="en-US" altLang="en-US" sz="2800" b="1" i="1" baseline="-25000" dirty="0">
                <a:solidFill>
                  <a:schemeClr val="tx1"/>
                </a:solidFill>
              </a:rPr>
              <a:t>2</a:t>
            </a:r>
            <a:r>
              <a:rPr lang="en-US" altLang="en-US" sz="2800" b="1" i="1" dirty="0">
                <a:solidFill>
                  <a:schemeClr val="tx1"/>
                </a:solidFill>
              </a:rPr>
              <a:t>  N</a:t>
            </a:r>
            <a:r>
              <a:rPr lang="en-US" altLang="en-US" sz="2800" b="1" i="1" baseline="-25000" dirty="0">
                <a:solidFill>
                  <a:schemeClr val="tx1"/>
                </a:solidFill>
              </a:rPr>
              <a:t>1</a:t>
            </a:r>
            <a:r>
              <a:rPr lang="en-US" altLang="en-US" sz="2800" b="1" i="1" dirty="0">
                <a:solidFill>
                  <a:schemeClr val="tx1"/>
                </a:solidFill>
              </a:rPr>
              <a:t>  = d</a:t>
            </a:r>
            <a:r>
              <a:rPr lang="en-US" altLang="en-US" sz="2800" b="1" i="1" baseline="-25000" dirty="0">
                <a:solidFill>
                  <a:schemeClr val="tx1"/>
                </a:solidFill>
              </a:rPr>
              <a:t>2   </a:t>
            </a:r>
            <a:r>
              <a:rPr lang="en-US" altLang="en-US" sz="2800" b="1" dirty="0">
                <a:solidFill>
                  <a:schemeClr val="tx1"/>
                </a:solidFill>
              </a:rPr>
              <a:t>or </a:t>
            </a:r>
            <a:r>
              <a:rPr lang="en-US" altLang="en-US" sz="2800" b="1" i="1" dirty="0">
                <a:solidFill>
                  <a:schemeClr val="tx1"/>
                </a:solidFill>
              </a:rPr>
              <a:t>N</a:t>
            </a:r>
            <a:r>
              <a:rPr lang="en-US" altLang="en-US" sz="2800" b="1" i="1" baseline="-25000" dirty="0">
                <a:solidFill>
                  <a:schemeClr val="tx1"/>
                </a:solidFill>
              </a:rPr>
              <a:t>1</a:t>
            </a:r>
            <a:r>
              <a:rPr lang="en-US" altLang="en-US" sz="2800" b="1" i="1" dirty="0">
                <a:solidFill>
                  <a:schemeClr val="tx1"/>
                </a:solidFill>
              </a:rPr>
              <a:t>  = d</a:t>
            </a:r>
            <a:r>
              <a:rPr lang="en-US" altLang="en-US" sz="2800" b="1" i="1" baseline="-25000" dirty="0">
                <a:solidFill>
                  <a:schemeClr val="tx1"/>
                </a:solidFill>
              </a:rPr>
              <a:t>2  </a:t>
            </a:r>
            <a:r>
              <a:rPr lang="en-US" altLang="en-US" sz="2800" b="1" i="1" dirty="0">
                <a:solidFill>
                  <a:schemeClr val="tx1"/>
                </a:solidFill>
              </a:rPr>
              <a:t>/ p</a:t>
            </a:r>
            <a:r>
              <a:rPr lang="en-US" altLang="en-US" sz="2800" b="1" i="1" baseline="-25000" dirty="0">
                <a:solidFill>
                  <a:schemeClr val="tx1"/>
                </a:solidFill>
              </a:rPr>
              <a:t>2</a:t>
            </a:r>
            <a:endParaRPr lang="en-US" altLang="en-US" sz="3200" b="1" i="1" baseline="-25000" dirty="0">
              <a:solidFill>
                <a:schemeClr val="tx1"/>
              </a:solidFill>
            </a:endParaRPr>
          </a:p>
        </p:txBody>
      </p:sp>
      <p:pic>
        <p:nvPicPr>
          <p:cNvPr id="146434" name="Picture 3">
            <a:extLst>
              <a:ext uri="{FF2B5EF4-FFF2-40B4-BE49-F238E27FC236}">
                <a16:creationId xmlns:a16="http://schemas.microsoft.com/office/drawing/2014/main" id="{C26DB953-0FDD-EF49-92E1-B359EDF65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43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4">
            <a:extLst>
              <a:ext uri="{FF2B5EF4-FFF2-40B4-BE49-F238E27FC236}">
                <a16:creationId xmlns:a16="http://schemas.microsoft.com/office/drawing/2014/main" id="{82CB633F-9E04-B94E-BB21-55AC2B89E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8213" y="228600"/>
            <a:ext cx="16748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5">
            <a:extLst>
              <a:ext uri="{FF2B5EF4-FFF2-40B4-BE49-F238E27FC236}">
                <a16:creationId xmlns:a16="http://schemas.microsoft.com/office/drawing/2014/main" id="{34AFE692-505A-B042-916E-41B264618454}"/>
              </a:ext>
            </a:extLst>
          </p:cNvPr>
          <p:cNvSpPr txBox="1">
            <a:spLocks noChangeArrowheads="1"/>
          </p:cNvSpPr>
          <p:nvPr/>
        </p:nvSpPr>
        <p:spPr bwMode="auto">
          <a:xfrm>
            <a:off x="152400" y="2362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a:t>Alfred J. Lotka</a:t>
            </a:r>
            <a:endParaRPr lang="en-US" altLang="en-US" sz="2400"/>
          </a:p>
        </p:txBody>
      </p:sp>
      <p:sp>
        <p:nvSpPr>
          <p:cNvPr id="146437" name="Text Box 6">
            <a:extLst>
              <a:ext uri="{FF2B5EF4-FFF2-40B4-BE49-F238E27FC236}">
                <a16:creationId xmlns:a16="http://schemas.microsoft.com/office/drawing/2014/main" id="{7693D6E7-68FC-A444-B0E9-C5397372A4A7}"/>
              </a:ext>
            </a:extLst>
          </p:cNvPr>
          <p:cNvSpPr txBox="1">
            <a:spLocks noChangeArrowheads="1"/>
          </p:cNvSpPr>
          <p:nvPr/>
        </p:nvSpPr>
        <p:spPr bwMode="auto">
          <a:xfrm>
            <a:off x="7391400" y="2376488"/>
            <a:ext cx="1409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Vito Volterra</a:t>
            </a:r>
            <a:endParaRPr lang="en-US" altLang="en-US" sz="2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CDB2FCCE-8728-9D4A-9D9A-63C47F8813CF}"/>
              </a:ext>
            </a:extLst>
          </p:cNvPr>
          <p:cNvSpPr>
            <a:spLocks noGrp="1" noChangeArrowheads="1" noTextEdit="1"/>
          </p:cNvSpPr>
          <p:nvPr>
            <p:ph type="chart" idx="1"/>
          </p:nvPr>
        </p:nvSpPr>
        <p:spPr/>
      </p:sp>
      <p:pic>
        <p:nvPicPr>
          <p:cNvPr id="147458" name="Picture 3">
            <a:extLst>
              <a:ext uri="{FF2B5EF4-FFF2-40B4-BE49-F238E27FC236}">
                <a16:creationId xmlns:a16="http://schemas.microsoft.com/office/drawing/2014/main" id="{A801EC61-8154-CB4E-A8EB-67400E51F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4">
            <a:extLst>
              <a:ext uri="{FF2B5EF4-FFF2-40B4-BE49-F238E27FC236}">
                <a16:creationId xmlns:a16="http://schemas.microsoft.com/office/drawing/2014/main" id="{EF0EF300-0E27-824D-86CE-D4671BA98A0B}"/>
              </a:ext>
            </a:extLst>
          </p:cNvPr>
          <p:cNvSpPr txBox="1">
            <a:spLocks noChangeArrowheads="1"/>
          </p:cNvSpPr>
          <p:nvPr/>
        </p:nvSpPr>
        <p:spPr bwMode="auto">
          <a:xfrm>
            <a:off x="6765925" y="3032125"/>
            <a:ext cx="22066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Neutral Stability</a:t>
            </a:r>
          </a:p>
          <a:p>
            <a:pPr>
              <a:spcBef>
                <a:spcPct val="0"/>
              </a:spcBef>
              <a:buFontTx/>
              <a:buNone/>
            </a:pPr>
            <a:r>
              <a:rPr lang="en-US" altLang="en-US" sz="2400"/>
              <a:t>(Vectors spiral</a:t>
            </a:r>
          </a:p>
          <a:p>
            <a:pPr>
              <a:spcBef>
                <a:spcPct val="0"/>
              </a:spcBef>
              <a:buFontTx/>
              <a:buNone/>
            </a:pPr>
            <a:r>
              <a:rPr lang="en-US" altLang="en-US" sz="2400"/>
              <a:t>in closed loops)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9988D7A9-90E9-094B-8498-A46E2F287A4C}"/>
              </a:ext>
            </a:extLst>
          </p:cNvPr>
          <p:cNvSpPr>
            <a:spLocks noChangeArrowheads="1"/>
          </p:cNvSpPr>
          <p:nvPr/>
        </p:nvSpPr>
        <p:spPr bwMode="auto">
          <a:xfrm>
            <a:off x="34290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49506" name="Text Box 5">
            <a:extLst>
              <a:ext uri="{FF2B5EF4-FFF2-40B4-BE49-F238E27FC236}">
                <a16:creationId xmlns:a16="http://schemas.microsoft.com/office/drawing/2014/main" id="{E33400A5-2A95-7643-BEC8-61B1E2B7AABF}"/>
              </a:ext>
            </a:extLst>
          </p:cNvPr>
          <p:cNvSpPr txBox="1">
            <a:spLocks noChangeArrowheads="1"/>
          </p:cNvSpPr>
          <p:nvPr/>
        </p:nvSpPr>
        <p:spPr bwMode="auto">
          <a:xfrm>
            <a:off x="6477000" y="7391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49507" name="Picture 6">
            <a:extLst>
              <a:ext uri="{FF2B5EF4-FFF2-40B4-BE49-F238E27FC236}">
                <a16:creationId xmlns:a16="http://schemas.microsoft.com/office/drawing/2014/main" id="{2ECF5B9A-721E-3C45-A2E5-8A0BFC4CD51B}"/>
              </a:ext>
            </a:extLst>
          </p:cNvP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533400" y="533400"/>
            <a:ext cx="8143875" cy="5803900"/>
          </a:xfrm>
        </p:spPr>
      </p:pic>
      <p:sp>
        <p:nvSpPr>
          <p:cNvPr id="149508" name="Text Box 7">
            <a:extLst>
              <a:ext uri="{FF2B5EF4-FFF2-40B4-BE49-F238E27FC236}">
                <a16:creationId xmlns:a16="http://schemas.microsoft.com/office/drawing/2014/main" id="{D11CA46E-51A1-5745-AA6E-C43B4F9211EF}"/>
              </a:ext>
            </a:extLst>
          </p:cNvPr>
          <p:cNvSpPr txBox="1">
            <a:spLocks noChangeArrowheads="1"/>
          </p:cNvSpPr>
          <p:nvPr/>
        </p:nvSpPr>
        <p:spPr bwMode="auto">
          <a:xfrm>
            <a:off x="6537325" y="3413125"/>
            <a:ext cx="18859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Vectors spiral</a:t>
            </a:r>
          </a:p>
          <a:p>
            <a:pPr>
              <a:spcBef>
                <a:spcPct val="0"/>
              </a:spcBef>
              <a:buFontTx/>
              <a:buNone/>
            </a:pPr>
            <a:r>
              <a:rPr lang="en-US" altLang="en-US" sz="2400"/>
              <a:t>    inwards</a:t>
            </a:r>
          </a:p>
          <a:p>
            <a:pPr>
              <a:spcBef>
                <a:spcPct val="0"/>
              </a:spcBef>
              <a:buFontTx/>
              <a:buNone/>
            </a:pPr>
            <a:r>
              <a:rPr lang="en-US" altLang="en-US" sz="2400"/>
              <a:t>   (Damped</a:t>
            </a:r>
          </a:p>
          <a:p>
            <a:pPr>
              <a:spcBef>
                <a:spcPct val="0"/>
              </a:spcBef>
              <a:buFontTx/>
              <a:buNone/>
            </a:pPr>
            <a:r>
              <a:rPr lang="en-US" altLang="en-US" sz="2400"/>
              <a:t> Oscillations)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a:extLst>
              <a:ext uri="{FF2B5EF4-FFF2-40B4-BE49-F238E27FC236}">
                <a16:creationId xmlns:a16="http://schemas.microsoft.com/office/drawing/2014/main" id="{BDBB3522-E913-CE4A-86EB-576FA4C79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85800"/>
            <a:ext cx="1295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3">
            <a:extLst>
              <a:ext uri="{FF2B5EF4-FFF2-40B4-BE49-F238E27FC236}">
                <a16:creationId xmlns:a16="http://schemas.microsoft.com/office/drawing/2014/main" id="{2ACF8446-A8E8-5D4F-8C28-5EFB7138FF1E}"/>
              </a:ext>
            </a:extLst>
          </p:cNvPr>
          <p:cNvSpPr>
            <a:spLocks noChangeArrowheads="1"/>
          </p:cNvSpPr>
          <p:nvPr/>
        </p:nvSpPr>
        <p:spPr bwMode="auto">
          <a:xfrm>
            <a:off x="6324600" y="2438400"/>
            <a:ext cx="1639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Damped</a:t>
            </a:r>
          </a:p>
          <a:p>
            <a:pPr>
              <a:spcBef>
                <a:spcPct val="0"/>
              </a:spcBef>
              <a:buFontTx/>
              <a:buNone/>
            </a:pPr>
            <a:r>
              <a:rPr lang="en-US" altLang="en-US" sz="2400"/>
              <a:t>Oscillations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0F58809E-3018-C444-A5D0-574EC40FF69B}"/>
              </a:ext>
            </a:extLst>
          </p:cNvPr>
          <p:cNvSpPr>
            <a:spLocks noGrp="1" noChangeArrowheads="1"/>
          </p:cNvSpPr>
          <p:nvPr>
            <p:ph type="title"/>
          </p:nvPr>
        </p:nvSpPr>
        <p:spPr>
          <a:xfrm>
            <a:off x="0" y="1066800"/>
            <a:ext cx="9144000" cy="914400"/>
          </a:xfrm>
          <a:solidFill>
            <a:srgbClr val="FFFFFF">
              <a:alpha val="50195"/>
            </a:srgbClr>
          </a:solidFill>
        </p:spPr>
        <p:txBody>
          <a:bodyPr/>
          <a:lstStyle/>
          <a:p>
            <a:pPr algn="l">
              <a:lnSpc>
                <a:spcPct val="120000"/>
              </a:lnSpc>
            </a:pPr>
            <a:r>
              <a:rPr lang="en-US" altLang="en-US" sz="2400" b="1">
                <a:solidFill>
                  <a:schemeClr val="tx1"/>
                </a:solidFill>
              </a:rPr>
              <a:t>	</a:t>
            </a:r>
            <a:br>
              <a:rPr lang="en-US" altLang="en-US" sz="2400" b="1">
                <a:solidFill>
                  <a:schemeClr val="tx1"/>
                </a:solidFill>
              </a:rPr>
            </a:br>
            <a:r>
              <a:rPr lang="en-US" altLang="en-US" sz="2400" b="1">
                <a:solidFill>
                  <a:schemeClr val="tx1"/>
                </a:solidFill>
              </a:rPr>
              <a:t>      </a:t>
            </a:r>
            <a:r>
              <a:rPr lang="en-US" altLang="en-US" sz="2400">
                <a:solidFill>
                  <a:schemeClr val="tx1"/>
                </a:solidFill>
              </a:rPr>
              <a:t>Fitness density</a:t>
            </a:r>
            <a:br>
              <a:rPr lang="en-US" altLang="en-US" sz="2400">
                <a:solidFill>
                  <a:schemeClr val="tx1"/>
                </a:solidFill>
              </a:rPr>
            </a:br>
            <a:r>
              <a:rPr lang="en-US" altLang="en-US" sz="2400">
                <a:solidFill>
                  <a:schemeClr val="tx1"/>
                </a:solidFill>
              </a:rPr>
              <a:t>      Hutchinson</a:t>
            </a:r>
            <a:r>
              <a:rPr lang="ja-JP" altLang="en-US" sz="2400">
                <a:solidFill>
                  <a:schemeClr val="tx1"/>
                </a:solidFill>
                <a:latin typeface="Arial" panose="020B0604020202020204" pitchFamily="34" charset="0"/>
              </a:rPr>
              <a:t>’</a:t>
            </a:r>
            <a:r>
              <a:rPr lang="en-US" altLang="ja-JP" sz="2400">
                <a:solidFill>
                  <a:schemeClr val="tx1"/>
                </a:solidFill>
              </a:rPr>
              <a:t>s Fundamental and Realized Niches</a:t>
            </a:r>
            <a:endParaRPr lang="en-US" altLang="en-US" sz="2400" b="1">
              <a:solidFill>
                <a:schemeClr val="accent2"/>
              </a:solidFill>
            </a:endParaRPr>
          </a:p>
        </p:txBody>
      </p:sp>
      <p:sp>
        <p:nvSpPr>
          <p:cNvPr id="29698" name="Text Box 3">
            <a:extLst>
              <a:ext uri="{FF2B5EF4-FFF2-40B4-BE49-F238E27FC236}">
                <a16:creationId xmlns:a16="http://schemas.microsoft.com/office/drawing/2014/main" id="{2B5A64B5-184B-5646-BAA1-7323870D433B}"/>
              </a:ext>
            </a:extLst>
          </p:cNvPr>
          <p:cNvSpPr txBox="1">
            <a:spLocks noChangeArrowheads="1"/>
          </p:cNvSpPr>
          <p:nvPr/>
        </p:nvSpPr>
        <p:spPr bwMode="auto">
          <a:xfrm>
            <a:off x="304800" y="381000"/>
            <a:ext cx="5867400" cy="519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i="1"/>
              <a:t>n</a:t>
            </a:r>
            <a:r>
              <a:rPr lang="en-US" altLang="en-US" sz="2800" b="1"/>
              <a:t>-Dimensional Hypervolume Model</a:t>
            </a:r>
            <a:endParaRPr lang="en-US" altLang="en-US" sz="2400"/>
          </a:p>
        </p:txBody>
      </p:sp>
      <p:pic>
        <p:nvPicPr>
          <p:cNvPr id="29699" name="Picture 4">
            <a:extLst>
              <a:ext uri="{FF2B5EF4-FFF2-40B4-BE49-F238E27FC236}">
                <a16:creationId xmlns:a16="http://schemas.microsoft.com/office/drawing/2014/main" id="{3CE2017E-645F-A140-8BE0-0318C5160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00400"/>
            <a:ext cx="845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a:extLst>
              <a:ext uri="{FF2B5EF4-FFF2-40B4-BE49-F238E27FC236}">
                <a16:creationId xmlns:a16="http://schemas.microsoft.com/office/drawing/2014/main" id="{A8F1FF61-2936-574B-8716-BCADAE073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263" y="228600"/>
            <a:ext cx="18367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6">
            <a:extLst>
              <a:ext uri="{FF2B5EF4-FFF2-40B4-BE49-F238E27FC236}">
                <a16:creationId xmlns:a16="http://schemas.microsoft.com/office/drawing/2014/main" id="{F6ACD03F-9B6B-4249-BAC2-70E03DA3C958}"/>
              </a:ext>
            </a:extLst>
          </p:cNvPr>
          <p:cNvSpPr txBox="1">
            <a:spLocks noChangeArrowheads="1"/>
          </p:cNvSpPr>
          <p:nvPr/>
        </p:nvSpPr>
        <p:spPr bwMode="auto">
          <a:xfrm>
            <a:off x="6934200" y="2620963"/>
            <a:ext cx="200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G. E. Hutchinson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189F5D7-F5B3-FE4D-A908-67556D0D4E9E}"/>
              </a:ext>
            </a:extLst>
          </p:cNvPr>
          <p:cNvSpPr>
            <a:spLocks noGrp="1" noChangeArrowheads="1" noTextEdit="1"/>
          </p:cNvSpPr>
          <p:nvPr>
            <p:ph type="chart" idx="1"/>
          </p:nvPr>
        </p:nvSpPr>
        <p:spPr/>
      </p:sp>
      <p:pic>
        <p:nvPicPr>
          <p:cNvPr id="31746" name="Picture 3">
            <a:extLst>
              <a:ext uri="{FF2B5EF4-FFF2-40B4-BE49-F238E27FC236}">
                <a16:creationId xmlns:a16="http://schemas.microsoft.com/office/drawing/2014/main" id="{DA132312-6A6B-B242-BE4F-F1E30E6FD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Six Gigs:Microsoft Office 98:Templates:Blank Presentation</Template>
  <TotalTime>1549</TotalTime>
  <Words>3230</Words>
  <Application>Microsoft Macintosh PowerPoint</Application>
  <PresentationFormat>On-screen Show (4:3)</PresentationFormat>
  <Paragraphs>394</Paragraphs>
  <Slides>78</Slides>
  <Notes>71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ＭＳ Ｐゴシック</vt:lpstr>
      <vt:lpstr>Arial</vt:lpstr>
      <vt:lpstr>Calibri</vt:lpstr>
      <vt:lpstr>Symbol</vt:lpstr>
      <vt:lpstr>Times</vt:lpstr>
      <vt:lpstr>Times New Roman</vt:lpstr>
      <vt:lpstr>Blank Presentation</vt:lpstr>
      <vt:lpstr>PowerPoint Presentation</vt:lpstr>
      <vt:lpstr>   Lotka-Volterra     Competition Equations  competition coefficient   aij = per capita competitive effect   of one individual of species j on   the rate of increase of species i    N1 x N1  = Self Damping   N1 x N2  = Interspecific Contacts   dN1  /dt   =   r1  N1  ({K1  –  N1  –  a12  N2 }/K1)           dN2  /dt   =   r2  N2  ({K2  –  N2  –  a21  N1 }/K2)   Solve for Isoclines by setting dN/dt‘s equal to zero:  (K1  – N1  – a12  N2  )/K1  = 0  when  N1  = K1  – a12  N2            (K2  – N2  – a21  N1  )/K2  = 0  when  N2  = K2  – a21  N1</vt:lpstr>
      <vt:lpstr>        Four Possible Cases of Competition                    Under the Lotka–Volterra                         Competition Equations  _____________________________________________________________________        Species 1 can contain      Species 1 cannot contain        Species 2 (K2/a21 &lt; K 1)     Species 2 (K2/a21 &gt; K 1)  ______________________________________________________________________         Species 2 can contain    Case 3: Either species     Case 2: Species 2    Species 1 (K1/a12 &lt; K2)                 can win     always wins ______________________________________________________________________        Species 2 cannot contain   Case 1:  Species 1     Case 4: Neither    Species 1 (K1/a12 &gt; K2)                always wins               can contain the other;                      stable coexistence ______________________________________________________________________</vt:lpstr>
      <vt:lpstr>       Evidence of Competition in Nature  often circumstantial   1. Resource partitioning among closely-related      sympatric congeneric species      (food, place, and time niches)      Complementarity of niche dimensions  2. Character displacement, Hutchinsonian ratios  3. Incomplete biotas: niche shifts  4. Taxonomic composition of communities</vt:lpstr>
      <vt:lpstr>PowerPoint Presentation</vt:lpstr>
      <vt:lpstr>PowerPoint Presentation</vt:lpstr>
      <vt:lpstr>   Ecological Niche = sum total of adaptations of an organismic unit    How does the organism conform to its particular environment?</vt:lpstr>
      <vt:lpstr>        Fitness density       Hutchinson’s Fundamental and Realized Niches</vt:lpstr>
      <vt:lpstr>PowerPoint Presentation</vt:lpstr>
      <vt:lpstr>PowerPoint Presentation</vt:lpstr>
      <vt:lpstr>PowerPoint Presentation</vt:lpstr>
      <vt:lpstr>PowerPoint Presentation</vt:lpstr>
      <vt:lpstr>PowerPoint Presentation</vt:lpstr>
      <vt:lpstr>Niche Dimensionality    1 D = ~ 2 Neighbors  2 D = ~ 6 Neighbors  3 D = ~ 12 Neighbors  4 D = ~ 20 Neighbors  NN = D + D2  Diffuse Competition  dNi/dt = riNi(Ki -Ni  -ij Nj)/Ki   dNi/dt = 0 when Ni = Ki -ij Nj    </vt:lpstr>
      <vt:lpstr>PowerPoint Presentation</vt:lpstr>
      <vt:lpstr>PowerPoint Presentation</vt:lpstr>
      <vt:lpstr>PowerPoint Presentation</vt:lpstr>
      <vt:lpstr>PowerPoint Presentation</vt:lpstr>
      <vt:lpstr>PowerPoint Presentation</vt:lpstr>
      <vt:lpstr>Niche Breadth    Jack of all trades is a master of none      MacArthur &amp; Levin’s        Theory of Limiting Similarity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Many Dimensions of the Lizard Niche (continued)  2. Temporal Niche           Time of Activity           Nocturnal versus Diurnal species           Thermoregulatory tactics continuum            (thermoconformers—&gt; thermoregulators)  3. Trophic Niche           Sit&amp;Wait -- Ambush; Widely Foraging -- Active   Dietary Niche Breadth: generalists —&gt; specialists      ants     termites     arachnids     large insects     insect larvae     vertebrates     some plant foods  </vt:lpstr>
      <vt:lpstr>PowerPoint Presentation</vt:lpstr>
      <vt:lpstr>Many Dimensions of the Lizard Niche (continued)  3. Trophic Niche (continued)  Anatomical Correlates -- head length x prey size, hinged teeth   Mode of Foraging   ambush hunters,  sit-and-wait predators    active, widely-foraging predators   search vs. pursuit, energetic costs &amp; profits, etc.  4. Reproductive Tactics  clutch size, reproductive effort (relative clutch mass),     expenditure per progeny, early vs. delayed reproduction,  clutch frequency, viviparity  5. Predator Escape Tactics   speed (leg length), wariness, agility, body shape, mimicry,    camouflage, spines, tail length, tail autotomy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Chapter 14. Experimental Ecology   Controls   Manipulation   Replicates   Pseudoreplication   Rocky Intertidal Space Limited System    Paine’s Pisaster removal experiment    Connell: Balanus and Chthamalus    Menge’s Leptasterias and Pisaster experiment    Dunham’s Big Bend saxicolous lizards    Brown’s  Seed Predation experiments    Simberloff-Wilson’s defaunation experiment </vt:lpstr>
      <vt:lpstr>PowerPoint Presentation</vt:lpstr>
      <vt:lpstr>PowerPoint Presentation</vt:lpstr>
      <vt:lpstr>PowerPoint Presentation</vt:lpstr>
      <vt:lpstr>PowerPoint Presentation</vt:lpstr>
      <vt:lpstr>PowerPoint Presentation</vt:lpstr>
      <vt:lpstr>PowerPoint Presentation</vt:lpstr>
      <vt:lpstr>  </vt:lpstr>
      <vt:lpstr> Experimental Design of Seed Predation in the Chihuahuan Desert ___________________________________________________                                                                                                        Plots Treatments ___________________________________________________                                                                                                          11,14 Controls  6,13 Seed addition, large seeds, constant rate  2,22 Seed addition, small seeds, constant rate  9,20 Seed addition, mixed seeds, constant rate  1,18 Seed addition, mixed seeds, temporal pulse 5,24 Rodent removal, Dipodomys spectabilis (largest kangaroo rat) 15,21 Rodent removal, all Dipodomys species (kangaroo rats)  7,16 Rodent removal, all seed-eating rodents  8,12 Pogonomyrmex harvester  ants  4,17 All seed-eating ants  3,19 All Dipodomys plus Pogonomyrmex ants 10,23 All seed-eating rodents plus all seed-eating ants ___________________________________________________________  Munger, J. C.  and J. H. Brown. 1981. Competition in desert rodents: an experiment with semipermeable enclosures. Science 211: 510-512. </vt:lpstr>
      <vt:lpstr>PowerPoint Presentation</vt:lpstr>
      <vt:lpstr>PowerPoint Presentation</vt:lpstr>
      <vt:lpstr>PowerPoint Presentation</vt:lpstr>
      <vt:lpstr>PowerPoint Presentation</vt:lpstr>
      <vt:lpstr>Evidence for Stability of Trophic Structure? First number is the  number of species before defaunation, second in parentheses is the number after _______________________________________________________________________________________                                                                                                              Trophic Classes  ______________________________________________________________________________ Island    H            S  D      W  A      C  P       ?            Total _______________________________________________________________________________________                                                                                                            E1    9 (7) 1 (0) 3 (2) 0 (0) 3 (0) 2 (1) 2 (1) 0 (0) 20 (11) E2 11 (15) 2 (2) 2 (1) 2 (2) 7 (4) 9 (4) 3 (0) 0 (1) 36 (29) E3   7 (10) 1 (2) 3 (2) 2 (0) 5 (6) 3 (4) 2 (2) 0 (0) 23 (26) ST2    7 (6) 1 (1) 2 (1) 1 (0) 6 (5) 5 (4) 2 (1) 1 (0) 25 (18) E7   9 (10) 1 (0) 2 (1) 1 (2) 5 (3) 4 (8) 1 (2) 0 (1) 23 (27) E9   12 (7) 1 (0) 1 (1) 2 (2) 6 (5)       13 (10) 2 (3) 0 (1) 37 (29) Totals  55 (55) 7 (5)         13 (8) 8 (6)       32 (23)      36 (31)         12 (9)         1 (3)      164 (140)  _______________________________________________________________________________________ H  = herbivore S  = scavenger D  = detritus feeder W = wood borer A  = ant C = carnivorous predator P = parasite ? = undetermined</vt:lpstr>
      <vt:lpstr>PowerPoint Presentation</vt:lpstr>
      <vt:lpstr>PowerPoint Presentation</vt:lpstr>
      <vt:lpstr>PowerPoint Presentation</vt:lpstr>
      <vt:lpstr> </vt:lpstr>
      <vt:lpstr> </vt:lpstr>
      <vt:lpstr> </vt:lpstr>
      <vt:lpstr> </vt:lpstr>
      <vt:lpstr> </vt:lpstr>
      <vt:lpstr> </vt:lpstr>
      <vt:lpstr> Predation and Parasitism</vt:lpstr>
      <vt:lpstr> </vt:lpstr>
      <vt:lpstr>PowerPoint Presentation</vt:lpstr>
      <vt:lpstr>PowerPoint Presentation</vt:lpstr>
      <vt:lpstr>PowerPoint Presentation</vt:lpstr>
      <vt:lpstr>             Lotka-Volterra           Predation Equations                     coefficients of predation,  p1  and p2      dN1  /dt   =   r1  N1   –  p1  N1  N2             dN2  /dt   =   p2  N1  N2   –  d2  N2    No self damping (no density dependence)     dN1  /dt = 0  when  r1  = p1  N2   or N2  =  r1  / p1    dN2  /dt = 0  when  p2  N1  = d2   or N1  = d2  / p2</vt:lpstr>
      <vt:lpstr>             Lotka-Volterra         Predation Equations                       coefficients of predation,  p1  and p2      N1 x N1  = N12 Self Damping    N1 x N2  = Interspecific Contacts     dN1  /dt   =   r1  N1   –  p1  N1  N2             dN2  /dt   =   p2  N1  N2   –  d2  N2    No self damping (no density dependence)     dN1  /dt = 0  when  r1  = p1  N2   or N2  =  r1  / p1    dN2  /dt = 0  when  p2  N1  = d2   or N1  = d2  / p2</vt:lpstr>
      <vt:lpstr>PowerPoint Presentation</vt:lpstr>
      <vt:lpstr>PowerPoint Presentation</vt:lpstr>
      <vt:lpstr>PowerPoint Presentation</vt:lpstr>
    </vt:vector>
  </TitlesOfParts>
  <Company>Zoology, Univ. Texas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 Rules, exams, etc. (no “make up” exams) Text: read chapters 1, 6, 7, then 3, 4, 5, 8, etc. … Profess -Knowledge - Study (rewire your brain!) Ecology, Environment, not beers  cans  and pollution Anthropocentrism: what good are you? Scientific Method. Curiosity, organized reality exists  No clean facts, no truth or proof Sunrise versus Earthspin Models, Hypotheses, Theories, Simplifying Assumptions Physics &amp; Chemistry  “Laws” versus biology Observation, Experiment Scaling in Biology: microscopic ---&gt; macroscopic Reductionistic versus holistic approaches Human population growth, usurpation of habitat Holmes-Rolston’s Vanishing Book of Life Importance of Pristine Natural Ecosystems Conservation Biology</dc:title>
  <dc:creator>Eric R. Pianka</dc:creator>
  <cp:lastModifiedBy>Microsoft Office User</cp:lastModifiedBy>
  <cp:revision>260</cp:revision>
  <cp:lastPrinted>2000-01-19T09:13:22Z</cp:lastPrinted>
  <dcterms:created xsi:type="dcterms:W3CDTF">2000-01-18T13:07:25Z</dcterms:created>
  <dcterms:modified xsi:type="dcterms:W3CDTF">2020-03-18T14:09:45Z</dcterms:modified>
</cp:coreProperties>
</file>