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44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extLst>
      <p:ext uri="{BB962C8B-B14F-4D97-AF65-F5344CB8AC3E}">
        <p14:creationId xmlns:p14="http://schemas.microsoft.com/office/powerpoint/2010/main" val="15784041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938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4001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5495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9548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7249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08170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4453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4824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8052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8185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1611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1978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0180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49750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897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8264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1800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9998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39457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9932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0232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4355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 name="Shape 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0061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1502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5269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391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781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3646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583342"/>
            <a:ext cx="7772400" cy="1159800"/>
          </a:xfrm>
          <a:prstGeom prst="rect">
            <a:avLst/>
          </a:prstGeom>
        </p:spPr>
        <p:txBody>
          <a:bodyPr wrap="square" lIns="91425" tIns="91425" rIns="91425" bIns="91425" anchor="b" anchorCtr="0"/>
          <a:lstStyle>
            <a:lvl1pPr lvl="0" algn="ctr">
              <a:spcBef>
                <a:spcPts val="0"/>
              </a:spcBef>
              <a:buSzPts val="4800"/>
              <a:buNone/>
              <a:defRPr sz="4800"/>
            </a:lvl1pPr>
            <a:lvl2pPr lvl="1" algn="ctr">
              <a:spcBef>
                <a:spcPts val="0"/>
              </a:spcBef>
              <a:buSzPts val="4800"/>
              <a:buNone/>
              <a:defRPr sz="4800"/>
            </a:lvl2pPr>
            <a:lvl3pPr lvl="2" algn="ctr">
              <a:spcBef>
                <a:spcPts val="0"/>
              </a:spcBef>
              <a:buSzPts val="4800"/>
              <a:buNone/>
              <a:defRPr sz="4800"/>
            </a:lvl3pPr>
            <a:lvl4pPr lvl="3" algn="ctr">
              <a:spcBef>
                <a:spcPts val="0"/>
              </a:spcBef>
              <a:buSzPts val="4800"/>
              <a:buNone/>
              <a:defRPr sz="4800"/>
            </a:lvl4pPr>
            <a:lvl5pPr lvl="4" algn="ctr">
              <a:spcBef>
                <a:spcPts val="0"/>
              </a:spcBef>
              <a:buSzPts val="4800"/>
              <a:buNone/>
              <a:defRPr sz="4800"/>
            </a:lvl5pPr>
            <a:lvl6pPr lvl="5" algn="ctr">
              <a:spcBef>
                <a:spcPts val="0"/>
              </a:spcBef>
              <a:buSzPts val="4800"/>
              <a:buNone/>
              <a:defRPr sz="4800"/>
            </a:lvl6pPr>
            <a:lvl7pPr lvl="6" algn="ctr">
              <a:spcBef>
                <a:spcPts val="0"/>
              </a:spcBef>
              <a:buSzPts val="4800"/>
              <a:buNone/>
              <a:defRPr sz="4800"/>
            </a:lvl7pPr>
            <a:lvl8pPr lvl="7" algn="ctr">
              <a:spcBef>
                <a:spcPts val="0"/>
              </a:spcBef>
              <a:buSzPts val="4800"/>
              <a:buNone/>
              <a:defRPr sz="4800"/>
            </a:lvl8pPr>
            <a:lvl9pPr lvl="8" algn="ctr">
              <a:spcBef>
                <a:spcPts val="0"/>
              </a:spcBef>
              <a:buSzPts val="4800"/>
              <a:buNone/>
              <a:defRPr sz="4800"/>
            </a:lvl9pPr>
          </a:lstStyle>
          <a:p>
            <a:endParaRPr/>
          </a:p>
        </p:txBody>
      </p:sp>
      <p:sp>
        <p:nvSpPr>
          <p:cNvPr id="11" name="Shape 11"/>
          <p:cNvSpPr txBox="1">
            <a:spLocks noGrp="1"/>
          </p:cNvSpPr>
          <p:nvPr>
            <p:ph type="subTitle" idx="1"/>
          </p:nvPr>
        </p:nvSpPr>
        <p:spPr>
          <a:xfrm>
            <a:off x="685800" y="2840053"/>
            <a:ext cx="7772400" cy="784800"/>
          </a:xfrm>
          <a:prstGeom prst="rect">
            <a:avLst/>
          </a:prstGeom>
        </p:spPr>
        <p:txBody>
          <a:bodyPr wrap="square" lIns="91425" tIns="91425" rIns="91425" bIns="91425" anchor="t" anchorCtr="0"/>
          <a:lstStyle>
            <a:lvl1pPr lvl="0" algn="ctr">
              <a:spcBef>
                <a:spcPts val="0"/>
              </a:spcBef>
              <a:buClr>
                <a:schemeClr val="dk2"/>
              </a:buClr>
              <a:buSzPts val="3000"/>
              <a:buNone/>
              <a:defRPr>
                <a:solidFill>
                  <a:schemeClr val="dk2"/>
                </a:solidFill>
              </a:defRPr>
            </a:lvl1pPr>
            <a:lvl2pPr lvl="1" algn="ctr">
              <a:spcBef>
                <a:spcPts val="0"/>
              </a:spcBef>
              <a:buClr>
                <a:schemeClr val="dk2"/>
              </a:buClr>
              <a:buSzPts val="3000"/>
              <a:buNone/>
              <a:defRPr sz="3000">
                <a:solidFill>
                  <a:schemeClr val="dk2"/>
                </a:solidFill>
              </a:defRPr>
            </a:lvl2pPr>
            <a:lvl3pPr lvl="2" algn="ctr">
              <a:spcBef>
                <a:spcPts val="0"/>
              </a:spcBef>
              <a:buClr>
                <a:schemeClr val="dk2"/>
              </a:buClr>
              <a:buSzPts val="3000"/>
              <a:buNone/>
              <a:defRPr sz="3000">
                <a:solidFill>
                  <a:schemeClr val="dk2"/>
                </a:solidFill>
              </a:defRPr>
            </a:lvl3pPr>
            <a:lvl4pPr lvl="3" algn="ctr">
              <a:spcBef>
                <a:spcPts val="0"/>
              </a:spcBef>
              <a:buClr>
                <a:schemeClr val="dk2"/>
              </a:buClr>
              <a:buSzPts val="3000"/>
              <a:buNone/>
              <a:defRPr sz="3000">
                <a:solidFill>
                  <a:schemeClr val="dk2"/>
                </a:solidFill>
              </a:defRPr>
            </a:lvl4pPr>
            <a:lvl5pPr lvl="4" algn="ctr">
              <a:spcBef>
                <a:spcPts val="0"/>
              </a:spcBef>
              <a:buClr>
                <a:schemeClr val="dk2"/>
              </a:buClr>
              <a:buSzPts val="3000"/>
              <a:buNone/>
              <a:defRPr sz="3000">
                <a:solidFill>
                  <a:schemeClr val="dk2"/>
                </a:solidFill>
              </a:defRPr>
            </a:lvl5pPr>
            <a:lvl6pPr lvl="5" algn="ctr">
              <a:spcBef>
                <a:spcPts val="0"/>
              </a:spcBef>
              <a:buClr>
                <a:schemeClr val="dk2"/>
              </a:buClr>
              <a:buSzPts val="3000"/>
              <a:buNone/>
              <a:defRPr sz="3000">
                <a:solidFill>
                  <a:schemeClr val="dk2"/>
                </a:solidFill>
              </a:defRPr>
            </a:lvl6pPr>
            <a:lvl7pPr lvl="6" algn="ctr">
              <a:spcBef>
                <a:spcPts val="0"/>
              </a:spcBef>
              <a:buClr>
                <a:schemeClr val="dk2"/>
              </a:buClr>
              <a:buSzPts val="3000"/>
              <a:buNone/>
              <a:defRPr sz="3000">
                <a:solidFill>
                  <a:schemeClr val="dk2"/>
                </a:solidFill>
              </a:defRPr>
            </a:lvl7pPr>
            <a:lvl8pPr lvl="7" algn="ctr">
              <a:spcBef>
                <a:spcPts val="0"/>
              </a:spcBef>
              <a:buClr>
                <a:schemeClr val="dk2"/>
              </a:buClr>
              <a:buSzPts val="3000"/>
              <a:buNone/>
              <a:defRPr sz="3000">
                <a:solidFill>
                  <a:schemeClr val="dk2"/>
                </a:solidFill>
              </a:defRPr>
            </a:lvl8pPr>
            <a:lvl9pPr lvl="8" algn="ctr">
              <a:spcBef>
                <a:spcPts val="0"/>
              </a:spcBef>
              <a:buClr>
                <a:schemeClr val="dk2"/>
              </a:buClr>
              <a:buSzPts val="3000"/>
              <a:buNone/>
              <a:defRPr sz="3000">
                <a:solidFill>
                  <a:schemeClr val="dk2"/>
                </a:solidFill>
              </a:defRPr>
            </a:lvl9pPr>
          </a:lstStyle>
          <a:p>
            <a:endParaRPr/>
          </a:p>
        </p:txBody>
      </p:sp>
      <p:sp>
        <p:nvSpPr>
          <p:cNvPr id="12" name="Shape 12"/>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p:spPr>
        <p:txBody>
          <a:bodyPr wrap="square" lIns="91425" tIns="91425" rIns="91425" bIns="91425" anchor="b" anchorCtr="0"/>
          <a:lstStyle>
            <a:lvl1pPr lvl="0">
              <a:spcBef>
                <a:spcPts val="0"/>
              </a:spcBef>
              <a:buSzPts val="3600"/>
              <a:buNone/>
              <a:defRPr/>
            </a:lvl1pPr>
            <a:lvl2pPr lvl="1">
              <a:spcBef>
                <a:spcPts val="0"/>
              </a:spcBef>
              <a:buSzPts val="3600"/>
              <a:buNone/>
              <a:defRPr/>
            </a:lvl2pPr>
            <a:lvl3pPr lvl="2">
              <a:spcBef>
                <a:spcPts val="0"/>
              </a:spcBef>
              <a:buSzPts val="3600"/>
              <a:buNone/>
              <a:defRPr/>
            </a:lvl3pPr>
            <a:lvl4pPr lvl="3">
              <a:spcBef>
                <a:spcPts val="0"/>
              </a:spcBef>
              <a:buSzPts val="3600"/>
              <a:buNone/>
              <a:defRPr/>
            </a:lvl4pPr>
            <a:lvl5pPr lvl="4">
              <a:spcBef>
                <a:spcPts val="0"/>
              </a:spcBef>
              <a:buSzPts val="3600"/>
              <a:buNone/>
              <a:defRPr/>
            </a:lvl5pPr>
            <a:lvl6pPr lvl="5">
              <a:spcBef>
                <a:spcPts val="0"/>
              </a:spcBef>
              <a:buSzPts val="3600"/>
              <a:buNone/>
              <a:defRPr/>
            </a:lvl6pPr>
            <a:lvl7pPr lvl="6">
              <a:spcBef>
                <a:spcPts val="0"/>
              </a:spcBef>
              <a:buSzPts val="3600"/>
              <a:buNone/>
              <a:defRPr/>
            </a:lvl7pPr>
            <a:lvl8pPr lvl="7">
              <a:spcBef>
                <a:spcPts val="0"/>
              </a:spcBef>
              <a:buSzPts val="3600"/>
              <a:buNone/>
              <a:defRPr/>
            </a:lvl8pPr>
            <a:lvl9pPr lvl="8">
              <a:spcBef>
                <a:spcPts val="0"/>
              </a:spcBef>
              <a:buSzPts val="3600"/>
              <a:buNone/>
              <a:defRPr/>
            </a:lvl9pPr>
          </a:lstStyle>
          <a:p>
            <a:endParaRPr/>
          </a:p>
        </p:txBody>
      </p:sp>
      <p:sp>
        <p:nvSpPr>
          <p:cNvPr id="15" name="Shape 15"/>
          <p:cNvSpPr txBox="1">
            <a:spLocks noGrp="1"/>
          </p:cNvSpPr>
          <p:nvPr>
            <p:ph type="body" idx="1"/>
          </p:nvPr>
        </p:nvSpPr>
        <p:spPr>
          <a:xfrm>
            <a:off x="457200" y="1200150"/>
            <a:ext cx="8229600" cy="3725700"/>
          </a:xfrm>
          <a:prstGeom prst="rect">
            <a:avLst/>
          </a:prstGeom>
        </p:spPr>
        <p:txBody>
          <a:bodyPr wrap="square" lIns="91425" tIns="91425" rIns="91425" bIns="91425" anchor="t" anchorCtr="0"/>
          <a:lstStyle>
            <a:lvl1pPr lvl="0">
              <a:spcBef>
                <a:spcPts val="0"/>
              </a:spcBef>
              <a:buSzPts val="3000"/>
              <a:buChar char="●"/>
              <a:defRPr/>
            </a:lvl1pPr>
            <a:lvl2pPr lvl="1">
              <a:spcBef>
                <a:spcPts val="0"/>
              </a:spcBef>
              <a:buSzPts val="2400"/>
              <a:buChar char="○"/>
              <a:defRPr/>
            </a:lvl2pPr>
            <a:lvl3pPr lvl="2">
              <a:spcBef>
                <a:spcPts val="0"/>
              </a:spcBef>
              <a:buSzPts val="24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16" name="Shape 16"/>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p:spPr>
        <p:txBody>
          <a:bodyPr wrap="square" lIns="91425" tIns="91425" rIns="91425" bIns="91425" anchor="b" anchorCtr="0"/>
          <a:lstStyle>
            <a:lvl1pPr lvl="0">
              <a:spcBef>
                <a:spcPts val="0"/>
              </a:spcBef>
              <a:buSzPts val="3600"/>
              <a:buNone/>
              <a:defRPr/>
            </a:lvl1pPr>
            <a:lvl2pPr lvl="1">
              <a:spcBef>
                <a:spcPts val="0"/>
              </a:spcBef>
              <a:buSzPts val="3600"/>
              <a:buNone/>
              <a:defRPr/>
            </a:lvl2pPr>
            <a:lvl3pPr lvl="2">
              <a:spcBef>
                <a:spcPts val="0"/>
              </a:spcBef>
              <a:buSzPts val="3600"/>
              <a:buNone/>
              <a:defRPr/>
            </a:lvl3pPr>
            <a:lvl4pPr lvl="3">
              <a:spcBef>
                <a:spcPts val="0"/>
              </a:spcBef>
              <a:buSzPts val="3600"/>
              <a:buNone/>
              <a:defRPr/>
            </a:lvl4pPr>
            <a:lvl5pPr lvl="4">
              <a:spcBef>
                <a:spcPts val="0"/>
              </a:spcBef>
              <a:buSzPts val="3600"/>
              <a:buNone/>
              <a:defRPr/>
            </a:lvl5pPr>
            <a:lvl6pPr lvl="5">
              <a:spcBef>
                <a:spcPts val="0"/>
              </a:spcBef>
              <a:buSzPts val="3600"/>
              <a:buNone/>
              <a:defRPr/>
            </a:lvl6pPr>
            <a:lvl7pPr lvl="6">
              <a:spcBef>
                <a:spcPts val="0"/>
              </a:spcBef>
              <a:buSzPts val="3600"/>
              <a:buNone/>
              <a:defRPr/>
            </a:lvl7pPr>
            <a:lvl8pPr lvl="7">
              <a:spcBef>
                <a:spcPts val="0"/>
              </a:spcBef>
              <a:buSzPts val="3600"/>
              <a:buNone/>
              <a:defRPr/>
            </a:lvl8pPr>
            <a:lvl9pPr lvl="8">
              <a:spcBef>
                <a:spcPts val="0"/>
              </a:spcBef>
              <a:buSzPts val="3600"/>
              <a:buNone/>
              <a:defRPr/>
            </a:lvl9pPr>
          </a:lstStyle>
          <a:p>
            <a:endParaRPr/>
          </a:p>
        </p:txBody>
      </p:sp>
      <p:sp>
        <p:nvSpPr>
          <p:cNvPr id="19" name="Shape 19"/>
          <p:cNvSpPr txBox="1">
            <a:spLocks noGrp="1"/>
          </p:cNvSpPr>
          <p:nvPr>
            <p:ph type="body" idx="1"/>
          </p:nvPr>
        </p:nvSpPr>
        <p:spPr>
          <a:xfrm>
            <a:off x="457200" y="1200150"/>
            <a:ext cx="3994500" cy="3725700"/>
          </a:xfrm>
          <a:prstGeom prst="rect">
            <a:avLst/>
          </a:prstGeom>
        </p:spPr>
        <p:txBody>
          <a:bodyPr wrap="square" lIns="91425" tIns="91425" rIns="91425" bIns="91425" anchor="t" anchorCtr="0"/>
          <a:lstStyle>
            <a:lvl1pPr lvl="0">
              <a:spcBef>
                <a:spcPts val="0"/>
              </a:spcBef>
              <a:buSzPts val="3000"/>
              <a:buChar char="●"/>
              <a:defRPr/>
            </a:lvl1pPr>
            <a:lvl2pPr lvl="1">
              <a:spcBef>
                <a:spcPts val="0"/>
              </a:spcBef>
              <a:buSzPts val="2400"/>
              <a:buChar char="○"/>
              <a:defRPr/>
            </a:lvl2pPr>
            <a:lvl3pPr lvl="2">
              <a:spcBef>
                <a:spcPts val="0"/>
              </a:spcBef>
              <a:buSzPts val="24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0" name="Shape 20"/>
          <p:cNvSpPr txBox="1">
            <a:spLocks noGrp="1"/>
          </p:cNvSpPr>
          <p:nvPr>
            <p:ph type="body" idx="2"/>
          </p:nvPr>
        </p:nvSpPr>
        <p:spPr>
          <a:xfrm>
            <a:off x="4692274" y="1200150"/>
            <a:ext cx="3994500" cy="3725700"/>
          </a:xfrm>
          <a:prstGeom prst="rect">
            <a:avLst/>
          </a:prstGeom>
        </p:spPr>
        <p:txBody>
          <a:bodyPr wrap="square" lIns="91425" tIns="91425" rIns="91425" bIns="91425" anchor="t" anchorCtr="0"/>
          <a:lstStyle>
            <a:lvl1pPr lvl="0">
              <a:spcBef>
                <a:spcPts val="0"/>
              </a:spcBef>
              <a:buSzPts val="3000"/>
              <a:buChar char="●"/>
              <a:defRPr/>
            </a:lvl1pPr>
            <a:lvl2pPr lvl="1">
              <a:spcBef>
                <a:spcPts val="0"/>
              </a:spcBef>
              <a:buSzPts val="2400"/>
              <a:buChar char="○"/>
              <a:defRPr/>
            </a:lvl2pPr>
            <a:lvl3pPr lvl="2">
              <a:spcBef>
                <a:spcPts val="0"/>
              </a:spcBef>
              <a:buSzPts val="24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1" name="Shape 21"/>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5978"/>
            <a:ext cx="8229600" cy="857400"/>
          </a:xfrm>
          <a:prstGeom prst="rect">
            <a:avLst/>
          </a:prstGeom>
        </p:spPr>
        <p:txBody>
          <a:bodyPr wrap="square" lIns="91425" tIns="91425" rIns="91425" bIns="91425" anchor="b" anchorCtr="0"/>
          <a:lstStyle>
            <a:lvl1pPr lvl="0">
              <a:spcBef>
                <a:spcPts val="0"/>
              </a:spcBef>
              <a:buSzPts val="3600"/>
              <a:buNone/>
              <a:defRPr/>
            </a:lvl1pPr>
            <a:lvl2pPr lvl="1">
              <a:spcBef>
                <a:spcPts val="0"/>
              </a:spcBef>
              <a:buSzPts val="3600"/>
              <a:buNone/>
              <a:defRPr/>
            </a:lvl2pPr>
            <a:lvl3pPr lvl="2">
              <a:spcBef>
                <a:spcPts val="0"/>
              </a:spcBef>
              <a:buSzPts val="3600"/>
              <a:buNone/>
              <a:defRPr/>
            </a:lvl3pPr>
            <a:lvl4pPr lvl="3">
              <a:spcBef>
                <a:spcPts val="0"/>
              </a:spcBef>
              <a:buSzPts val="3600"/>
              <a:buNone/>
              <a:defRPr/>
            </a:lvl4pPr>
            <a:lvl5pPr lvl="4">
              <a:spcBef>
                <a:spcPts val="0"/>
              </a:spcBef>
              <a:buSzPts val="3600"/>
              <a:buNone/>
              <a:defRPr/>
            </a:lvl5pPr>
            <a:lvl6pPr lvl="5">
              <a:spcBef>
                <a:spcPts val="0"/>
              </a:spcBef>
              <a:buSzPts val="3600"/>
              <a:buNone/>
              <a:defRPr/>
            </a:lvl6pPr>
            <a:lvl7pPr lvl="6">
              <a:spcBef>
                <a:spcPts val="0"/>
              </a:spcBef>
              <a:buSzPts val="3600"/>
              <a:buNone/>
              <a:defRPr/>
            </a:lvl7pPr>
            <a:lvl8pPr lvl="7">
              <a:spcBef>
                <a:spcPts val="0"/>
              </a:spcBef>
              <a:buSzPts val="3600"/>
              <a:buNone/>
              <a:defRPr/>
            </a:lvl8pPr>
            <a:lvl9pPr lvl="8">
              <a:spcBef>
                <a:spcPts val="0"/>
              </a:spcBef>
              <a:buSzPts val="3600"/>
              <a:buNone/>
              <a:defRPr/>
            </a:lvl9pPr>
          </a:lstStyle>
          <a:p>
            <a:endParaRPr/>
          </a:p>
        </p:txBody>
      </p:sp>
      <p:sp>
        <p:nvSpPr>
          <p:cNvPr id="24" name="Shape 24"/>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4406309"/>
            <a:ext cx="8229600" cy="519600"/>
          </a:xfrm>
          <a:prstGeom prst="rect">
            <a:avLst/>
          </a:prstGeom>
        </p:spPr>
        <p:txBody>
          <a:bodyPr wrap="square" lIns="91425" tIns="91425" rIns="91425" bIns="91425" anchor="t" anchorCtr="0"/>
          <a:lstStyle>
            <a:lvl1pPr lvl="0" algn="ctr">
              <a:spcBef>
                <a:spcPts val="360"/>
              </a:spcBef>
              <a:buSzPts val="1800"/>
              <a:buNone/>
              <a:defRPr sz="1800"/>
            </a:lvl1pPr>
          </a:lstStyle>
          <a:p>
            <a:endParaRPr/>
          </a:p>
        </p:txBody>
      </p:sp>
      <p:sp>
        <p:nvSpPr>
          <p:cNvPr id="27" name="Shape 27"/>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lvl="0">
              <a:spcBef>
                <a:spcPts val="0"/>
              </a:spcBef>
              <a:buClr>
                <a:schemeClr val="dk1"/>
              </a:buClr>
              <a:buSzPts val="3600"/>
              <a:buNone/>
              <a:defRPr sz="3600" b="1">
                <a:solidFill>
                  <a:schemeClr val="dk1"/>
                </a:solidFill>
              </a:defRPr>
            </a:lvl1pPr>
            <a:lvl2pPr lvl="1">
              <a:spcBef>
                <a:spcPts val="0"/>
              </a:spcBef>
              <a:buClr>
                <a:schemeClr val="dk1"/>
              </a:buClr>
              <a:buSzPts val="3600"/>
              <a:buNone/>
              <a:defRPr sz="3600" b="1">
                <a:solidFill>
                  <a:schemeClr val="dk1"/>
                </a:solidFill>
              </a:defRPr>
            </a:lvl2pPr>
            <a:lvl3pPr lvl="2">
              <a:spcBef>
                <a:spcPts val="0"/>
              </a:spcBef>
              <a:buClr>
                <a:schemeClr val="dk1"/>
              </a:buClr>
              <a:buSzPts val="3600"/>
              <a:buNone/>
              <a:defRPr sz="3600" b="1">
                <a:solidFill>
                  <a:schemeClr val="dk1"/>
                </a:solidFill>
              </a:defRPr>
            </a:lvl3pPr>
            <a:lvl4pPr lvl="3">
              <a:spcBef>
                <a:spcPts val="0"/>
              </a:spcBef>
              <a:buClr>
                <a:schemeClr val="dk1"/>
              </a:buClr>
              <a:buSzPts val="3600"/>
              <a:buNone/>
              <a:defRPr sz="3600" b="1">
                <a:solidFill>
                  <a:schemeClr val="dk1"/>
                </a:solidFill>
              </a:defRPr>
            </a:lvl4pPr>
            <a:lvl5pPr lvl="4">
              <a:spcBef>
                <a:spcPts val="0"/>
              </a:spcBef>
              <a:buClr>
                <a:schemeClr val="dk1"/>
              </a:buClr>
              <a:buSzPts val="3600"/>
              <a:buNone/>
              <a:defRPr sz="3600" b="1">
                <a:solidFill>
                  <a:schemeClr val="dk1"/>
                </a:solidFill>
              </a:defRPr>
            </a:lvl5pPr>
            <a:lvl6pPr lvl="5">
              <a:spcBef>
                <a:spcPts val="0"/>
              </a:spcBef>
              <a:buClr>
                <a:schemeClr val="dk1"/>
              </a:buClr>
              <a:buSzPts val="3600"/>
              <a:buNone/>
              <a:defRPr sz="3600" b="1">
                <a:solidFill>
                  <a:schemeClr val="dk1"/>
                </a:solidFill>
              </a:defRPr>
            </a:lvl6pPr>
            <a:lvl7pPr lvl="6">
              <a:spcBef>
                <a:spcPts val="0"/>
              </a:spcBef>
              <a:buClr>
                <a:schemeClr val="dk1"/>
              </a:buClr>
              <a:buSzPts val="3600"/>
              <a:buNone/>
              <a:defRPr sz="3600" b="1">
                <a:solidFill>
                  <a:schemeClr val="dk1"/>
                </a:solidFill>
              </a:defRPr>
            </a:lvl7pPr>
            <a:lvl8pPr lvl="7">
              <a:spcBef>
                <a:spcPts val="0"/>
              </a:spcBef>
              <a:buClr>
                <a:schemeClr val="dk1"/>
              </a:buClr>
              <a:buSzPts val="3600"/>
              <a:buNone/>
              <a:defRPr sz="3600" b="1">
                <a:solidFill>
                  <a:schemeClr val="dk1"/>
                </a:solidFill>
              </a:defRPr>
            </a:lvl8pPr>
            <a:lvl9pPr lvl="8">
              <a:spcBef>
                <a:spcPts val="0"/>
              </a:spcBef>
              <a:buClr>
                <a:schemeClr val="dk1"/>
              </a:buClr>
              <a:buSzPts val="36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700"/>
          </a:xfrm>
          <a:prstGeom prst="rect">
            <a:avLst/>
          </a:prstGeom>
          <a:noFill/>
          <a:ln>
            <a:noFill/>
          </a:ln>
        </p:spPr>
        <p:txBody>
          <a:bodyPr wrap="square" lIns="91425" tIns="91425" rIns="91425" bIns="91425" anchor="t" anchorCtr="0"/>
          <a:lstStyle>
            <a:lvl1pPr lvl="0">
              <a:spcBef>
                <a:spcPts val="600"/>
              </a:spcBef>
              <a:buClr>
                <a:schemeClr val="dk1"/>
              </a:buClr>
              <a:buSzPts val="3000"/>
              <a:buChar char="●"/>
              <a:defRPr sz="3000">
                <a:solidFill>
                  <a:schemeClr val="dk1"/>
                </a:solidFill>
              </a:defRPr>
            </a:lvl1pPr>
            <a:lvl2pPr lvl="1">
              <a:spcBef>
                <a:spcPts val="480"/>
              </a:spcBef>
              <a:buClr>
                <a:schemeClr val="dk1"/>
              </a:buClr>
              <a:buSzPts val="2400"/>
              <a:buChar char="○"/>
              <a:defRPr sz="2400">
                <a:solidFill>
                  <a:schemeClr val="dk1"/>
                </a:solidFill>
              </a:defRPr>
            </a:lvl2pPr>
            <a:lvl3pPr lvl="2">
              <a:spcBef>
                <a:spcPts val="480"/>
              </a:spcBef>
              <a:buClr>
                <a:schemeClr val="dk1"/>
              </a:buClr>
              <a:buSzPts val="2400"/>
              <a:buChar char="■"/>
              <a:defRPr sz="2400">
                <a:solidFill>
                  <a:schemeClr val="dk1"/>
                </a:solidFill>
              </a:defRPr>
            </a:lvl3pPr>
            <a:lvl4pPr lvl="3">
              <a:spcBef>
                <a:spcPts val="360"/>
              </a:spcBef>
              <a:buClr>
                <a:schemeClr val="dk1"/>
              </a:buClr>
              <a:buSzPts val="1800"/>
              <a:buChar char="●"/>
              <a:defRPr sz="1800">
                <a:solidFill>
                  <a:schemeClr val="dk1"/>
                </a:solidFill>
              </a:defRPr>
            </a:lvl4pPr>
            <a:lvl5pPr lvl="4">
              <a:spcBef>
                <a:spcPts val="360"/>
              </a:spcBef>
              <a:buClr>
                <a:schemeClr val="dk1"/>
              </a:buClr>
              <a:buSzPts val="1800"/>
              <a:buChar char="○"/>
              <a:defRPr sz="1800">
                <a:solidFill>
                  <a:schemeClr val="dk1"/>
                </a:solidFill>
              </a:defRPr>
            </a:lvl5pPr>
            <a:lvl6pPr lvl="5">
              <a:spcBef>
                <a:spcPts val="360"/>
              </a:spcBef>
              <a:buClr>
                <a:schemeClr val="dk1"/>
              </a:buClr>
              <a:buSzPts val="1800"/>
              <a:buChar char="■"/>
              <a:defRPr sz="1800">
                <a:solidFill>
                  <a:schemeClr val="dk1"/>
                </a:solidFill>
              </a:defRPr>
            </a:lvl6pPr>
            <a:lvl7pPr lvl="6">
              <a:spcBef>
                <a:spcPts val="360"/>
              </a:spcBef>
              <a:buClr>
                <a:schemeClr val="dk1"/>
              </a:buClr>
              <a:buSzPts val="1800"/>
              <a:buChar char="●"/>
              <a:defRPr sz="1800">
                <a:solidFill>
                  <a:schemeClr val="dk1"/>
                </a:solidFill>
              </a:defRPr>
            </a:lvl7pPr>
            <a:lvl8pPr lvl="7">
              <a:spcBef>
                <a:spcPts val="360"/>
              </a:spcBef>
              <a:buClr>
                <a:schemeClr val="dk1"/>
              </a:buClr>
              <a:buSzPts val="1800"/>
              <a:buChar char="○"/>
              <a:defRPr sz="1800">
                <a:solidFill>
                  <a:schemeClr val="dk1"/>
                </a:solidFill>
              </a:defRPr>
            </a:lvl8pPr>
            <a:lvl9pPr lvl="8">
              <a:spcBef>
                <a:spcPts val="360"/>
              </a:spcBef>
              <a:buClr>
                <a:schemeClr val="dk1"/>
              </a:buClr>
              <a:buSzPts val="1800"/>
              <a:buChar char="■"/>
              <a:defRPr sz="1800">
                <a:solidFill>
                  <a:schemeClr val="dk1"/>
                </a:solidFill>
              </a:defRPr>
            </a:lvl9pPr>
          </a:lstStyle>
          <a:p>
            <a:endParaRPr/>
          </a:p>
        </p:txBody>
      </p:sp>
      <p:sp>
        <p:nvSpPr>
          <p:cNvPr id="8" name="Shape 8"/>
          <p:cNvSpPr txBox="1">
            <a:spLocks noGrp="1"/>
          </p:cNvSpPr>
          <p:nvPr>
            <p:ph type="sldNum" idx="12"/>
          </p:nvPr>
        </p:nvSpPr>
        <p:spPr>
          <a:xfrm>
            <a:off x="8556791" y="4749851"/>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www.youtube.com/watch?v=91lZ7xQOdP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youtube.com/watch?v=lb13ynu3Iac"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hyperlink" Target="http://www.youtube.com/watch?v=Ey__Z2PY6xM"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pGJcwaUWNZ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hyperlink" Target="http://www.youtube.com/watch?v=BlE1BdOAfVc" TargetMode="Externa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hyperlink" Target="http://www.youtube.com/watch?v=KRlTTJquY7U"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png"/><Relationship Id="rId7" Type="http://schemas.openxmlformats.org/officeDocument/2006/relationships/hyperlink" Target="http://www.youtube.com/watch?v=ZgjPkDug_r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p:nvPr/>
        </p:nvSpPr>
        <p:spPr>
          <a:xfrm>
            <a:off x="1381325" y="420725"/>
            <a:ext cx="6303300" cy="1922100"/>
          </a:xfrm>
          <a:prstGeom prst="rect">
            <a:avLst/>
          </a:prstGeom>
          <a:noFill/>
          <a:ln>
            <a:noFill/>
          </a:ln>
        </p:spPr>
        <p:txBody>
          <a:bodyPr wrap="square" lIns="91425" tIns="91425" rIns="91425" bIns="91425" anchor="t" anchorCtr="0">
            <a:noAutofit/>
          </a:bodyPr>
          <a:lstStyle/>
          <a:p>
            <a:pPr lvl="0">
              <a:spcBef>
                <a:spcPts val="0"/>
              </a:spcBef>
              <a:buNone/>
            </a:pPr>
            <a:r>
              <a:rPr lang="en" sz="4800"/>
              <a:t>A Brief History and the Biological Impacts of Atomic Energy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6573113" y="1359513"/>
            <a:ext cx="2162175" cy="1800225"/>
          </a:xfrm>
          <a:prstGeom prst="rect">
            <a:avLst/>
          </a:prstGeom>
          <a:noFill/>
          <a:ln>
            <a:noFill/>
          </a:ln>
        </p:spPr>
      </p:pic>
      <p:pic>
        <p:nvPicPr>
          <p:cNvPr id="104" name="Shape 104"/>
          <p:cNvPicPr preferRelativeResize="0"/>
          <p:nvPr/>
        </p:nvPicPr>
        <p:blipFill rotWithShape="1">
          <a:blip r:embed="rId4">
            <a:alphaModFix/>
          </a:blip>
          <a:srcRect l="1710"/>
          <a:stretch/>
        </p:blipFill>
        <p:spPr>
          <a:xfrm>
            <a:off x="0" y="1875625"/>
            <a:ext cx="5976450" cy="3267875"/>
          </a:xfrm>
          <a:prstGeom prst="rect">
            <a:avLst/>
          </a:prstGeom>
          <a:noFill/>
          <a:ln>
            <a:noFill/>
          </a:ln>
        </p:spPr>
      </p:pic>
      <p:pic>
        <p:nvPicPr>
          <p:cNvPr id="105" name="Shape 105"/>
          <p:cNvPicPr preferRelativeResize="0"/>
          <p:nvPr/>
        </p:nvPicPr>
        <p:blipFill>
          <a:blip r:embed="rId5">
            <a:alphaModFix/>
          </a:blip>
          <a:stretch>
            <a:fillRect/>
          </a:stretch>
        </p:blipFill>
        <p:spPr>
          <a:xfrm>
            <a:off x="5950249" y="3343275"/>
            <a:ext cx="3193750" cy="1800225"/>
          </a:xfrm>
          <a:prstGeom prst="rect">
            <a:avLst/>
          </a:prstGeom>
          <a:noFill/>
          <a:ln>
            <a:noFill/>
          </a:ln>
        </p:spPr>
      </p:pic>
      <p:pic>
        <p:nvPicPr>
          <p:cNvPr id="106" name="Shape 106"/>
          <p:cNvPicPr preferRelativeResize="0"/>
          <p:nvPr/>
        </p:nvPicPr>
        <p:blipFill>
          <a:blip r:embed="rId6">
            <a:alphaModFix/>
          </a:blip>
          <a:stretch>
            <a:fillRect/>
          </a:stretch>
        </p:blipFill>
        <p:spPr>
          <a:xfrm>
            <a:off x="4608875" y="0"/>
            <a:ext cx="4535131" cy="1570828"/>
          </a:xfrm>
          <a:prstGeom prst="rect">
            <a:avLst/>
          </a:prstGeom>
          <a:noFill/>
          <a:ln>
            <a:noFill/>
          </a:ln>
        </p:spPr>
      </p:pic>
      <p:sp>
        <p:nvSpPr>
          <p:cNvPr id="107" name="Shape 107"/>
          <p:cNvSpPr txBox="1"/>
          <p:nvPr/>
        </p:nvSpPr>
        <p:spPr>
          <a:xfrm>
            <a:off x="0" y="0"/>
            <a:ext cx="6389100" cy="2856300"/>
          </a:xfrm>
          <a:prstGeom prst="rect">
            <a:avLst/>
          </a:prstGeom>
          <a:noFill/>
          <a:ln>
            <a:noFill/>
          </a:ln>
        </p:spPr>
        <p:txBody>
          <a:bodyPr wrap="square" lIns="91425" tIns="91425" rIns="91425" bIns="91425" anchor="t" anchorCtr="0">
            <a:noAutofit/>
          </a:bodyPr>
          <a:lstStyle/>
          <a:p>
            <a:pPr lvl="0">
              <a:spcBef>
                <a:spcPts val="0"/>
              </a:spcBef>
              <a:buNone/>
            </a:pPr>
            <a:r>
              <a:rPr lang="en" sz="2400"/>
              <a:t>Ionising radiation:</a:t>
            </a:r>
          </a:p>
          <a:p>
            <a:pPr lvl="0">
              <a:spcBef>
                <a:spcPts val="0"/>
              </a:spcBef>
              <a:buNone/>
            </a:pPr>
            <a:r>
              <a:rPr lang="en"/>
              <a:t>Radiation that carries enough energy to</a:t>
            </a:r>
          </a:p>
          <a:p>
            <a:pPr lvl="0" rtl="0">
              <a:spcBef>
                <a:spcPts val="0"/>
              </a:spcBef>
              <a:buNone/>
            </a:pPr>
            <a:r>
              <a:rPr lang="en"/>
              <a:t>liberate electrons from atoms thereby ionizing them.</a:t>
            </a:r>
          </a:p>
          <a:p>
            <a:pPr lvl="0" rtl="0">
              <a:spcBef>
                <a:spcPts val="0"/>
              </a:spcBef>
              <a:buNone/>
            </a:pPr>
            <a:endParaRPr sz="1050">
              <a:solidFill>
                <a:srgbClr val="222222"/>
              </a:solidFill>
              <a:highlight>
                <a:srgbClr val="FFFFFF"/>
              </a:highlight>
            </a:endParaRPr>
          </a:p>
          <a:p>
            <a:pPr lvl="0" rt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Shape 112"/>
          <p:cNvPicPr preferRelativeResize="0"/>
          <p:nvPr/>
        </p:nvPicPr>
        <p:blipFill>
          <a:blip r:embed="rId3">
            <a:alphaModFix/>
          </a:blip>
          <a:stretch>
            <a:fillRect/>
          </a:stretch>
        </p:blipFill>
        <p:spPr>
          <a:xfrm>
            <a:off x="1586600" y="1790100"/>
            <a:ext cx="5346950" cy="3301750"/>
          </a:xfrm>
          <a:prstGeom prst="rect">
            <a:avLst/>
          </a:prstGeom>
          <a:noFill/>
          <a:ln>
            <a:noFill/>
          </a:ln>
        </p:spPr>
      </p:pic>
      <p:sp>
        <p:nvSpPr>
          <p:cNvPr id="113" name="Shape 113"/>
          <p:cNvSpPr txBox="1"/>
          <p:nvPr/>
        </p:nvSpPr>
        <p:spPr>
          <a:xfrm>
            <a:off x="6535050" y="3602400"/>
            <a:ext cx="2608800" cy="1541100"/>
          </a:xfrm>
          <a:prstGeom prst="rect">
            <a:avLst/>
          </a:prstGeom>
          <a:noFill/>
          <a:ln>
            <a:noFill/>
          </a:ln>
        </p:spPr>
        <p:txBody>
          <a:bodyPr wrap="square" lIns="91425" tIns="91425" rIns="91425" bIns="91425" anchor="t" anchorCtr="0">
            <a:noAutofit/>
          </a:bodyPr>
          <a:lstStyle/>
          <a:p>
            <a:pPr lvl="0" rtl="0">
              <a:spcBef>
                <a:spcPts val="0"/>
              </a:spcBef>
              <a:buNone/>
            </a:pPr>
            <a:r>
              <a:rPr lang="en"/>
              <a:t>Eventually, the Manhattan Project employed more than 130,000 people and cost nearly US$ 2 billion (equivalent to US$ 23 billion in 2007 dollars). </a:t>
            </a:r>
          </a:p>
        </p:txBody>
      </p:sp>
      <p:pic>
        <p:nvPicPr>
          <p:cNvPr id="114" name="Shape 114"/>
          <p:cNvPicPr preferRelativeResize="0"/>
          <p:nvPr/>
        </p:nvPicPr>
        <p:blipFill>
          <a:blip r:embed="rId4">
            <a:alphaModFix/>
          </a:blip>
          <a:stretch>
            <a:fillRect/>
          </a:stretch>
        </p:blipFill>
        <p:spPr>
          <a:xfrm>
            <a:off x="7717041" y="0"/>
            <a:ext cx="1426960" cy="1820700"/>
          </a:xfrm>
          <a:prstGeom prst="rect">
            <a:avLst/>
          </a:prstGeom>
          <a:noFill/>
          <a:ln>
            <a:noFill/>
          </a:ln>
        </p:spPr>
      </p:pic>
      <p:pic>
        <p:nvPicPr>
          <p:cNvPr id="115" name="Shape 115"/>
          <p:cNvPicPr preferRelativeResize="0"/>
          <p:nvPr/>
        </p:nvPicPr>
        <p:blipFill>
          <a:blip r:embed="rId5">
            <a:alphaModFix/>
          </a:blip>
          <a:stretch>
            <a:fillRect/>
          </a:stretch>
        </p:blipFill>
        <p:spPr>
          <a:xfrm>
            <a:off x="-7" y="-7"/>
            <a:ext cx="1790100" cy="1790100"/>
          </a:xfrm>
          <a:prstGeom prst="rect">
            <a:avLst/>
          </a:prstGeom>
          <a:noFill/>
          <a:ln>
            <a:noFill/>
          </a:ln>
        </p:spPr>
      </p:pic>
      <p:sp>
        <p:nvSpPr>
          <p:cNvPr id="116" name="Shape 116"/>
          <p:cNvSpPr txBox="1"/>
          <p:nvPr/>
        </p:nvSpPr>
        <p:spPr>
          <a:xfrm>
            <a:off x="0" y="1749175"/>
            <a:ext cx="2022300" cy="799800"/>
          </a:xfrm>
          <a:prstGeom prst="rect">
            <a:avLst/>
          </a:prstGeom>
          <a:noFill/>
          <a:ln>
            <a:noFill/>
          </a:ln>
        </p:spPr>
        <p:txBody>
          <a:bodyPr wrap="square" lIns="91425" tIns="91425" rIns="91425" bIns="91425" anchor="t" anchorCtr="0">
            <a:noAutofit/>
          </a:bodyPr>
          <a:lstStyle/>
          <a:p>
            <a:pPr lvl="0" rtl="0">
              <a:spcBef>
                <a:spcPts val="0"/>
              </a:spcBef>
              <a:buNone/>
            </a:pPr>
            <a:r>
              <a:rPr lang="en"/>
              <a:t>Robert Oppenheimer </a:t>
            </a:r>
          </a:p>
        </p:txBody>
      </p:sp>
      <p:sp>
        <p:nvSpPr>
          <p:cNvPr id="117" name="Shape 117"/>
          <p:cNvSpPr txBox="1"/>
          <p:nvPr/>
        </p:nvSpPr>
        <p:spPr>
          <a:xfrm>
            <a:off x="7716950" y="1827200"/>
            <a:ext cx="1426800" cy="474600"/>
          </a:xfrm>
          <a:prstGeom prst="rect">
            <a:avLst/>
          </a:prstGeom>
          <a:noFill/>
          <a:ln>
            <a:noFill/>
          </a:ln>
        </p:spPr>
        <p:txBody>
          <a:bodyPr wrap="square" lIns="91425" tIns="91425" rIns="91425" bIns="91425" anchor="t" anchorCtr="0">
            <a:noAutofit/>
          </a:bodyPr>
          <a:lstStyle/>
          <a:p>
            <a:pPr lvl="0" rtl="0">
              <a:spcBef>
                <a:spcPts val="0"/>
              </a:spcBef>
              <a:buNone/>
            </a:pPr>
            <a:r>
              <a:rPr lang="en"/>
              <a:t>Leslie Groves</a:t>
            </a:r>
          </a:p>
        </p:txBody>
      </p:sp>
      <p:sp>
        <p:nvSpPr>
          <p:cNvPr id="118" name="Shape 118"/>
          <p:cNvSpPr txBox="1"/>
          <p:nvPr/>
        </p:nvSpPr>
        <p:spPr>
          <a:xfrm>
            <a:off x="2679750" y="0"/>
            <a:ext cx="3784500" cy="1001400"/>
          </a:xfrm>
          <a:prstGeom prst="rect">
            <a:avLst/>
          </a:prstGeom>
          <a:noFill/>
          <a:ln>
            <a:noFill/>
          </a:ln>
        </p:spPr>
        <p:txBody>
          <a:bodyPr wrap="square" lIns="91425" tIns="91425" rIns="91425" bIns="91425" anchor="t" anchorCtr="0">
            <a:noAutofit/>
          </a:bodyPr>
          <a:lstStyle/>
          <a:p>
            <a:pPr lvl="0">
              <a:spcBef>
                <a:spcPts val="0"/>
              </a:spcBef>
              <a:buNone/>
            </a:pPr>
            <a:r>
              <a:rPr lang="en" sz="2400"/>
              <a:t>The Manhattan Project</a:t>
            </a:r>
          </a:p>
          <a:p>
            <a:pPr lvl="0">
              <a:spcBef>
                <a:spcPts val="0"/>
              </a:spcBef>
              <a:buNone/>
            </a:pPr>
            <a:r>
              <a:rPr lang="en"/>
              <a:t>The genesis of modern atomic power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1392200" y="0"/>
            <a:ext cx="7080726" cy="5143501"/>
          </a:xfrm>
          <a:prstGeom prst="rect">
            <a:avLst/>
          </a:prstGeom>
          <a:noFill/>
          <a:ln>
            <a:noFill/>
          </a:ln>
        </p:spPr>
      </p:pic>
      <p:sp>
        <p:nvSpPr>
          <p:cNvPr id="124" name="Shape 124"/>
          <p:cNvSpPr txBox="1"/>
          <p:nvPr/>
        </p:nvSpPr>
        <p:spPr>
          <a:xfrm>
            <a:off x="0" y="0"/>
            <a:ext cx="9175200" cy="565800"/>
          </a:xfrm>
          <a:prstGeom prst="rect">
            <a:avLst/>
          </a:prstGeom>
          <a:noFill/>
          <a:ln>
            <a:noFill/>
          </a:ln>
        </p:spPr>
        <p:txBody>
          <a:bodyPr wrap="square" lIns="91425" tIns="91425" rIns="91425" bIns="91425" anchor="t" anchorCtr="0">
            <a:noAutofit/>
          </a:bodyPr>
          <a:lstStyle/>
          <a:p>
            <a:pPr lvl="0">
              <a:spcBef>
                <a:spcPts val="0"/>
              </a:spcBef>
              <a:buNone/>
            </a:pPr>
            <a:r>
              <a:rPr lang="en"/>
              <a:t>The Bomb.</a:t>
            </a: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Trinity shot:</a:t>
            </a:r>
          </a:p>
          <a:p>
            <a:pPr lvl="0">
              <a:spcBef>
                <a:spcPts val="0"/>
              </a:spcBef>
              <a:buNone/>
            </a:pPr>
            <a:r>
              <a:rPr lang="en"/>
              <a:t> 5:29 a.m. </a:t>
            </a:r>
          </a:p>
          <a:p>
            <a:pPr lvl="0">
              <a:spcBef>
                <a:spcPts val="0"/>
              </a:spcBef>
              <a:buNone/>
            </a:pPr>
            <a:r>
              <a:rPr lang="en"/>
              <a:t>July 16, 1945 </a:t>
            </a:r>
          </a:p>
          <a:p>
            <a:pPr lvl="0">
              <a:spcBef>
                <a:spcPts val="0"/>
              </a:spcBef>
              <a:buNone/>
            </a:pPr>
            <a:r>
              <a:rPr lang="en"/>
              <a:t>Yeild: 20 kt</a:t>
            </a:r>
          </a:p>
        </p:txBody>
      </p:sp>
      <p:sp>
        <p:nvSpPr>
          <p:cNvPr id="125" name="Shape 125" descr="first atomic explosion" title="fat man and little boy - trinity test">
            <a:hlinkClick r:id="rId4"/>
          </p:cNvPr>
          <p:cNvSpPr/>
          <p:nvPr/>
        </p:nvSpPr>
        <p:spPr>
          <a:xfrm>
            <a:off x="6395600" y="3082200"/>
            <a:ext cx="2748400" cy="2061300"/>
          </a:xfrm>
          <a:prstGeom prst="rect">
            <a:avLst/>
          </a:prstGeom>
          <a:blipFill>
            <a:blip r:embed="rId5">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5173209" y="0"/>
            <a:ext cx="3970782" cy="5143500"/>
          </a:xfrm>
          <a:prstGeom prst="rect">
            <a:avLst/>
          </a:prstGeom>
          <a:noFill/>
          <a:ln>
            <a:noFill/>
          </a:ln>
        </p:spPr>
      </p:pic>
      <p:pic>
        <p:nvPicPr>
          <p:cNvPr id="131" name="Shape 131"/>
          <p:cNvPicPr preferRelativeResize="0"/>
          <p:nvPr/>
        </p:nvPicPr>
        <p:blipFill>
          <a:blip r:embed="rId4">
            <a:alphaModFix/>
          </a:blip>
          <a:stretch>
            <a:fillRect/>
          </a:stretch>
        </p:blipFill>
        <p:spPr>
          <a:xfrm>
            <a:off x="0" y="0"/>
            <a:ext cx="4633451" cy="3075700"/>
          </a:xfrm>
          <a:prstGeom prst="rect">
            <a:avLst/>
          </a:prstGeom>
          <a:noFill/>
          <a:ln>
            <a:noFill/>
          </a:ln>
        </p:spPr>
      </p:pic>
      <p:pic>
        <p:nvPicPr>
          <p:cNvPr id="132" name="Shape 132"/>
          <p:cNvPicPr preferRelativeResize="0"/>
          <p:nvPr/>
        </p:nvPicPr>
        <p:blipFill>
          <a:blip r:embed="rId5">
            <a:alphaModFix/>
          </a:blip>
          <a:stretch>
            <a:fillRect/>
          </a:stretch>
        </p:blipFill>
        <p:spPr>
          <a:xfrm>
            <a:off x="3780076" y="1478900"/>
            <a:ext cx="2433325" cy="3664601"/>
          </a:xfrm>
          <a:prstGeom prst="rect">
            <a:avLst/>
          </a:prstGeom>
          <a:noFill/>
          <a:ln>
            <a:noFill/>
          </a:ln>
        </p:spPr>
      </p:pic>
      <p:sp>
        <p:nvSpPr>
          <p:cNvPr id="133" name="Shape 133" descr="J. Robert Oppenheimer speaks those famous words.  This video was posted on the 66th anniversary of the atomic bombing of Hiroshima." title="J. Robert Oppenheimer: &quot;I am become Death, the destroyer of worlds.&quot;">
            <a:hlinkClick r:id="rId6"/>
          </p:cNvPr>
          <p:cNvSpPr/>
          <p:nvPr/>
        </p:nvSpPr>
        <p:spPr>
          <a:xfrm>
            <a:off x="0" y="3075700"/>
            <a:ext cx="2757077" cy="2067800"/>
          </a:xfrm>
          <a:prstGeom prst="rect">
            <a:avLst/>
          </a:prstGeom>
          <a:blipFill>
            <a:blip r:embed="rId7">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0" y="1272846"/>
            <a:ext cx="5827724" cy="3870654"/>
          </a:xfrm>
          <a:prstGeom prst="rect">
            <a:avLst/>
          </a:prstGeom>
          <a:noFill/>
          <a:ln>
            <a:noFill/>
          </a:ln>
        </p:spPr>
      </p:pic>
      <p:pic>
        <p:nvPicPr>
          <p:cNvPr id="139" name="Shape 139"/>
          <p:cNvPicPr preferRelativeResize="0"/>
          <p:nvPr/>
        </p:nvPicPr>
        <p:blipFill rotWithShape="1">
          <a:blip r:embed="rId4">
            <a:alphaModFix/>
          </a:blip>
          <a:srcRect l="23483" r="40247"/>
          <a:stretch/>
        </p:blipFill>
        <p:spPr>
          <a:xfrm>
            <a:off x="5827725" y="0"/>
            <a:ext cx="3316277" cy="5143500"/>
          </a:xfrm>
          <a:prstGeom prst="rect">
            <a:avLst/>
          </a:prstGeom>
          <a:noFill/>
          <a:ln>
            <a:noFill/>
          </a:ln>
        </p:spPr>
      </p:pic>
      <p:sp>
        <p:nvSpPr>
          <p:cNvPr id="140" name="Shape 140"/>
          <p:cNvSpPr txBox="1"/>
          <p:nvPr/>
        </p:nvSpPr>
        <p:spPr>
          <a:xfrm>
            <a:off x="0" y="0"/>
            <a:ext cx="5884800" cy="1272900"/>
          </a:xfrm>
          <a:prstGeom prst="rect">
            <a:avLst/>
          </a:prstGeom>
          <a:noFill/>
          <a:ln>
            <a:noFill/>
          </a:ln>
        </p:spPr>
        <p:txBody>
          <a:bodyPr wrap="square" lIns="91425" tIns="91425" rIns="91425" bIns="91425" anchor="t" anchorCtr="0">
            <a:noAutofit/>
          </a:bodyPr>
          <a:lstStyle/>
          <a:p>
            <a:pPr lvl="0">
              <a:spcBef>
                <a:spcPts val="0"/>
              </a:spcBef>
              <a:buNone/>
            </a:pPr>
            <a:r>
              <a:rPr lang="en"/>
              <a:t>Trinity site: McDonald Ranch House</a:t>
            </a:r>
          </a:p>
          <a:p>
            <a:pPr lvl="0">
              <a:spcBef>
                <a:spcPts val="0"/>
              </a:spcBef>
              <a:buNone/>
            </a:pPr>
            <a:endParaRPr/>
          </a:p>
          <a:p>
            <a:pPr lvl="0">
              <a:spcBef>
                <a:spcPts val="0"/>
              </a:spcBef>
              <a:buNone/>
            </a:pPr>
            <a:r>
              <a:rPr lang="en"/>
              <a:t>This is where the uranium core of the bomb was assembled prior to the test. Only two miles from ground zero</a:t>
            </a:r>
          </a:p>
          <a:p>
            <a:pPr lvl="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a:blip r:embed="rId3">
            <a:alphaModFix/>
          </a:blip>
          <a:stretch>
            <a:fillRect/>
          </a:stretch>
        </p:blipFill>
        <p:spPr>
          <a:xfrm>
            <a:off x="6652075" y="0"/>
            <a:ext cx="2491925" cy="4334400"/>
          </a:xfrm>
          <a:prstGeom prst="rect">
            <a:avLst/>
          </a:prstGeom>
          <a:noFill/>
          <a:ln>
            <a:noFill/>
          </a:ln>
        </p:spPr>
      </p:pic>
      <p:pic>
        <p:nvPicPr>
          <p:cNvPr id="146" name="Shape 146"/>
          <p:cNvPicPr preferRelativeResize="0"/>
          <p:nvPr/>
        </p:nvPicPr>
        <p:blipFill rotWithShape="1">
          <a:blip r:embed="rId4">
            <a:alphaModFix/>
          </a:blip>
          <a:srcRect r="4278"/>
          <a:stretch/>
        </p:blipFill>
        <p:spPr>
          <a:xfrm>
            <a:off x="2190750" y="0"/>
            <a:ext cx="4558875" cy="4762500"/>
          </a:xfrm>
          <a:prstGeom prst="rect">
            <a:avLst/>
          </a:prstGeom>
          <a:noFill/>
          <a:ln>
            <a:noFill/>
          </a:ln>
        </p:spPr>
      </p:pic>
      <p:pic>
        <p:nvPicPr>
          <p:cNvPr id="147" name="Shape 147"/>
          <p:cNvPicPr preferRelativeResize="0"/>
          <p:nvPr/>
        </p:nvPicPr>
        <p:blipFill>
          <a:blip r:embed="rId5">
            <a:alphaModFix/>
          </a:blip>
          <a:stretch>
            <a:fillRect/>
          </a:stretch>
        </p:blipFill>
        <p:spPr>
          <a:xfrm>
            <a:off x="0" y="1784525"/>
            <a:ext cx="4076701" cy="3358972"/>
          </a:xfrm>
          <a:prstGeom prst="rect">
            <a:avLst/>
          </a:prstGeom>
          <a:noFill/>
          <a:ln>
            <a:noFill/>
          </a:ln>
        </p:spPr>
      </p:pic>
      <p:pic>
        <p:nvPicPr>
          <p:cNvPr id="148" name="Shape 148"/>
          <p:cNvPicPr preferRelativeResize="0"/>
          <p:nvPr/>
        </p:nvPicPr>
        <p:blipFill>
          <a:blip r:embed="rId6">
            <a:alphaModFix/>
          </a:blip>
          <a:stretch>
            <a:fillRect/>
          </a:stretch>
        </p:blipFill>
        <p:spPr>
          <a:xfrm>
            <a:off x="0" y="0"/>
            <a:ext cx="1784526" cy="1784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0" y="0"/>
            <a:ext cx="9144000" cy="48005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1479094" y="0"/>
            <a:ext cx="658896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152400" y="152400"/>
            <a:ext cx="3803860" cy="4838700"/>
          </a:xfrm>
          <a:prstGeom prst="rect">
            <a:avLst/>
          </a:prstGeom>
          <a:noFill/>
          <a:ln>
            <a:noFill/>
          </a:ln>
        </p:spPr>
      </p:pic>
      <p:pic>
        <p:nvPicPr>
          <p:cNvPr id="164" name="Shape 164"/>
          <p:cNvPicPr preferRelativeResize="0"/>
          <p:nvPr/>
        </p:nvPicPr>
        <p:blipFill>
          <a:blip r:embed="rId4">
            <a:alphaModFix/>
          </a:blip>
          <a:stretch>
            <a:fillRect/>
          </a:stretch>
        </p:blipFill>
        <p:spPr>
          <a:xfrm>
            <a:off x="4108660" y="152400"/>
            <a:ext cx="4882941" cy="44671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8"/>
        <p:cNvGrpSpPr/>
        <p:nvPr/>
      </p:nvGrpSpPr>
      <p:grpSpPr>
        <a:xfrm>
          <a:off x="0" y="0"/>
          <a:ext cx="0" cy="0"/>
          <a:chOff x="0" y="0"/>
          <a:chExt cx="0" cy="0"/>
        </a:xfrm>
      </p:grpSpPr>
      <p:pic>
        <p:nvPicPr>
          <p:cNvPr id="169" name="Shape 169"/>
          <p:cNvPicPr preferRelativeResize="0"/>
          <p:nvPr/>
        </p:nvPicPr>
        <p:blipFill rotWithShape="1">
          <a:blip r:embed="rId3">
            <a:alphaModFix/>
          </a:blip>
          <a:srcRect t="6933"/>
          <a:stretch/>
        </p:blipFill>
        <p:spPr>
          <a:xfrm>
            <a:off x="1580125" y="0"/>
            <a:ext cx="574751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p:nvPr/>
        </p:nvSpPr>
        <p:spPr>
          <a:xfrm>
            <a:off x="2403625" y="1038850"/>
            <a:ext cx="6303300" cy="1922100"/>
          </a:xfrm>
          <a:prstGeom prst="rect">
            <a:avLst/>
          </a:prstGeom>
          <a:noFill/>
          <a:ln>
            <a:noFill/>
          </a:ln>
        </p:spPr>
        <p:txBody>
          <a:bodyPr wrap="square" lIns="91425" tIns="91425" rIns="91425" bIns="91425" anchor="t" anchorCtr="0">
            <a:noAutofit/>
          </a:bodyPr>
          <a:lstStyle/>
          <a:p>
            <a:pPr lvl="0">
              <a:spcBef>
                <a:spcPts val="0"/>
              </a:spcBef>
              <a:buNone/>
            </a:pPr>
            <a:r>
              <a:rPr lang="en" sz="3600"/>
              <a:t>First a Review:</a:t>
            </a:r>
          </a:p>
          <a:p>
            <a:pPr lvl="0" rtl="0">
              <a:spcBef>
                <a:spcPts val="0"/>
              </a:spcBef>
              <a:buNone/>
            </a:pPr>
            <a:r>
              <a:rPr lang="en" sz="3600"/>
              <a:t>What is 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1504925" y="0"/>
            <a:ext cx="6447473" cy="48386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a:alphaModFix/>
          </a:blip>
          <a:stretch>
            <a:fillRect/>
          </a:stretch>
        </p:blipFill>
        <p:spPr>
          <a:xfrm>
            <a:off x="2289535" y="0"/>
            <a:ext cx="6854465" cy="5143499"/>
          </a:xfrm>
          <a:prstGeom prst="rect">
            <a:avLst/>
          </a:prstGeom>
          <a:noFill/>
          <a:ln>
            <a:noFill/>
          </a:ln>
        </p:spPr>
      </p:pic>
      <p:pic>
        <p:nvPicPr>
          <p:cNvPr id="180" name="Shape 180"/>
          <p:cNvPicPr preferRelativeResize="0"/>
          <p:nvPr/>
        </p:nvPicPr>
        <p:blipFill>
          <a:blip r:embed="rId4">
            <a:alphaModFix/>
          </a:blip>
          <a:stretch>
            <a:fillRect/>
          </a:stretch>
        </p:blipFill>
        <p:spPr>
          <a:xfrm>
            <a:off x="0" y="0"/>
            <a:ext cx="3623765" cy="5143499"/>
          </a:xfrm>
          <a:prstGeom prst="rect">
            <a:avLst/>
          </a:prstGeom>
          <a:noFill/>
          <a:ln>
            <a:noFill/>
          </a:ln>
        </p:spPr>
      </p:pic>
      <p:sp>
        <p:nvSpPr>
          <p:cNvPr id="181" name="Shape 181"/>
          <p:cNvSpPr txBox="1"/>
          <p:nvPr/>
        </p:nvSpPr>
        <p:spPr>
          <a:xfrm>
            <a:off x="0" y="0"/>
            <a:ext cx="2562000" cy="500700"/>
          </a:xfrm>
          <a:prstGeom prst="rect">
            <a:avLst/>
          </a:prstGeom>
          <a:noFill/>
          <a:ln>
            <a:noFill/>
          </a:ln>
        </p:spPr>
        <p:txBody>
          <a:bodyPr wrap="square" lIns="91425" tIns="91425" rIns="91425" bIns="91425" anchor="t" anchorCtr="0">
            <a:noAutofit/>
          </a:bodyPr>
          <a:lstStyle/>
          <a:p>
            <a:pPr lvl="0">
              <a:spcBef>
                <a:spcPts val="0"/>
              </a:spcBef>
              <a:buNone/>
            </a:pPr>
            <a:r>
              <a:rPr lang="en"/>
              <a:t>Nuclear Fallout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814445" y="0"/>
            <a:ext cx="8329554" cy="5143500"/>
          </a:xfrm>
          <a:prstGeom prst="rect">
            <a:avLst/>
          </a:prstGeom>
          <a:noFill/>
          <a:ln>
            <a:noFill/>
          </a:ln>
        </p:spPr>
      </p:pic>
      <p:pic>
        <p:nvPicPr>
          <p:cNvPr id="187" name="Shape 187"/>
          <p:cNvPicPr preferRelativeResize="0"/>
          <p:nvPr/>
        </p:nvPicPr>
        <p:blipFill>
          <a:blip r:embed="rId4">
            <a:alphaModFix/>
          </a:blip>
          <a:stretch>
            <a:fillRect/>
          </a:stretch>
        </p:blipFill>
        <p:spPr>
          <a:xfrm>
            <a:off x="0" y="0"/>
            <a:ext cx="3218750" cy="2803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3201564" y="0"/>
            <a:ext cx="5237335" cy="3733647"/>
          </a:xfrm>
          <a:prstGeom prst="rect">
            <a:avLst/>
          </a:prstGeom>
          <a:noFill/>
          <a:ln>
            <a:noFill/>
          </a:ln>
        </p:spPr>
      </p:pic>
      <p:pic>
        <p:nvPicPr>
          <p:cNvPr id="193" name="Shape 193"/>
          <p:cNvPicPr preferRelativeResize="0"/>
          <p:nvPr/>
        </p:nvPicPr>
        <p:blipFill>
          <a:blip r:embed="rId4">
            <a:alphaModFix/>
          </a:blip>
          <a:stretch>
            <a:fillRect/>
          </a:stretch>
        </p:blipFill>
        <p:spPr>
          <a:xfrm>
            <a:off x="0" y="0"/>
            <a:ext cx="3449464" cy="4838700"/>
          </a:xfrm>
          <a:prstGeom prst="rect">
            <a:avLst/>
          </a:prstGeom>
          <a:noFill/>
          <a:ln>
            <a:noFill/>
          </a:ln>
        </p:spPr>
      </p:pic>
      <p:pic>
        <p:nvPicPr>
          <p:cNvPr id="194" name="Shape 194"/>
          <p:cNvPicPr preferRelativeResize="0"/>
          <p:nvPr/>
        </p:nvPicPr>
        <p:blipFill>
          <a:blip r:embed="rId5">
            <a:alphaModFix/>
          </a:blip>
          <a:stretch>
            <a:fillRect/>
          </a:stretch>
        </p:blipFill>
        <p:spPr>
          <a:xfrm>
            <a:off x="6502522" y="0"/>
            <a:ext cx="2641475" cy="2393825"/>
          </a:xfrm>
          <a:prstGeom prst="rect">
            <a:avLst/>
          </a:prstGeom>
          <a:noFill/>
          <a:ln>
            <a:noFill/>
          </a:ln>
        </p:spPr>
      </p:pic>
      <p:pic>
        <p:nvPicPr>
          <p:cNvPr id="195" name="Shape 195"/>
          <p:cNvPicPr preferRelativeResize="0"/>
          <p:nvPr/>
        </p:nvPicPr>
        <p:blipFill>
          <a:blip r:embed="rId6">
            <a:alphaModFix/>
          </a:blip>
          <a:stretch>
            <a:fillRect/>
          </a:stretch>
        </p:blipFill>
        <p:spPr>
          <a:xfrm>
            <a:off x="1476100" y="2835350"/>
            <a:ext cx="3088699" cy="2262225"/>
          </a:xfrm>
          <a:prstGeom prst="rect">
            <a:avLst/>
          </a:prstGeom>
          <a:noFill/>
          <a:ln>
            <a:noFill/>
          </a:ln>
        </p:spPr>
      </p:pic>
      <p:pic>
        <p:nvPicPr>
          <p:cNvPr id="196" name="Shape 196"/>
          <p:cNvPicPr preferRelativeResize="0"/>
          <p:nvPr/>
        </p:nvPicPr>
        <p:blipFill>
          <a:blip r:embed="rId7">
            <a:alphaModFix/>
          </a:blip>
          <a:stretch>
            <a:fillRect/>
          </a:stretch>
        </p:blipFill>
        <p:spPr>
          <a:xfrm>
            <a:off x="3340970" y="2331549"/>
            <a:ext cx="7169779" cy="2766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p:cNvPicPr preferRelativeResize="0"/>
          <p:nvPr/>
        </p:nvPicPr>
        <p:blipFill>
          <a:blip r:embed="rId3">
            <a:alphaModFix/>
          </a:blip>
          <a:stretch>
            <a:fillRect/>
          </a:stretch>
        </p:blipFill>
        <p:spPr>
          <a:xfrm>
            <a:off x="3460125" y="0"/>
            <a:ext cx="5683875" cy="2520150"/>
          </a:xfrm>
          <a:prstGeom prst="rect">
            <a:avLst/>
          </a:prstGeom>
          <a:noFill/>
          <a:ln>
            <a:noFill/>
          </a:ln>
        </p:spPr>
      </p:pic>
      <p:pic>
        <p:nvPicPr>
          <p:cNvPr id="202" name="Shape 202"/>
          <p:cNvPicPr preferRelativeResize="0"/>
          <p:nvPr/>
        </p:nvPicPr>
        <p:blipFill rotWithShape="1">
          <a:blip r:embed="rId4">
            <a:alphaModFix/>
          </a:blip>
          <a:srcRect t="12617"/>
          <a:stretch/>
        </p:blipFill>
        <p:spPr>
          <a:xfrm>
            <a:off x="5850925" y="2770075"/>
            <a:ext cx="3293076" cy="2025949"/>
          </a:xfrm>
          <a:prstGeom prst="rect">
            <a:avLst/>
          </a:prstGeom>
          <a:noFill/>
          <a:ln>
            <a:noFill/>
          </a:ln>
        </p:spPr>
      </p:pic>
      <p:sp>
        <p:nvSpPr>
          <p:cNvPr id="203" name="Shape 203" descr="KTBC FOX 7 produced a short film about what would happen if a nuclear missile strike were to hit the area. A great look at some iconic locations." title="Target Austin | Austin, TX 1960">
            <a:hlinkClick r:id="rId5"/>
          </p:cNvPr>
          <p:cNvSpPr/>
          <p:nvPr/>
        </p:nvSpPr>
        <p:spPr>
          <a:xfrm>
            <a:off x="2837925" y="2666050"/>
            <a:ext cx="3091400" cy="2318550"/>
          </a:xfrm>
          <a:prstGeom prst="rect">
            <a:avLst/>
          </a:prstGeom>
          <a:blipFill>
            <a:blip r:embed="rId6">
              <a:alphaModFix/>
            </a:blip>
            <a:stretch>
              <a:fillRect/>
            </a:stretch>
          </a:blipFill>
          <a:ln>
            <a:noFill/>
          </a:ln>
        </p:spPr>
      </p:sp>
      <p:pic>
        <p:nvPicPr>
          <p:cNvPr id="204" name="Shape 204"/>
          <p:cNvPicPr preferRelativeResize="0"/>
          <p:nvPr/>
        </p:nvPicPr>
        <p:blipFill rotWithShape="1">
          <a:blip r:embed="rId7">
            <a:alphaModFix/>
          </a:blip>
          <a:srcRect t="6305"/>
          <a:stretch/>
        </p:blipFill>
        <p:spPr>
          <a:xfrm>
            <a:off x="0" y="0"/>
            <a:ext cx="3460125" cy="4368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descr="Atomic tests at the Nevada Proving Grounds (later the Nevada Test Site) show effects on well-kept homes, homes filled with trash and combustibles, and homes painted with reflective white paint. Asserts that cleanliness is an essential part of civil defense preparedness and that it increased survivability. Selected for the 2002 National Film Registry of &quot;artistically, culturally, and socially significant&quot; films.  Producer: National Paint, Varnish and Lacquer Association Sponsor: National Clean Up - Paint Up - Fix Up Bureau.  Produced with the cooperation of the Federal Civil Defense Administration.  &quot;The dingy house on the left. The dirty and littered house on the right. Or the clean, white house in the middle. It is your choice. The reward may be survival.&quot;" title="The House In The Middle (1954)">
            <a:hlinkClick r:id="rId3"/>
          </p:cNvPr>
          <p:cNvSpPr/>
          <p:nvPr/>
        </p:nvSpPr>
        <p:spPr>
          <a:xfrm>
            <a:off x="152400" y="152400"/>
            <a:ext cx="4572000" cy="3429000"/>
          </a:xfrm>
          <a:prstGeom prst="rect">
            <a:avLst/>
          </a:prstGeom>
          <a:blipFill>
            <a:blip r:embed="rId4">
              <a:alphaModFix/>
            </a:blip>
            <a:stretch>
              <a:fillRect/>
            </a:stretch>
          </a:blipFill>
          <a:ln>
            <a:noFill/>
          </a:ln>
        </p:spPr>
      </p:sp>
      <p:sp>
        <p:nvSpPr>
          <p:cNvPr id="210" name="Shape 210" descr="On July 19, 1957, five men stood at Ground Zero of an atomic test that was being conducted at the Nevada Test Site.  This was the test of a 2KT (kiloton) MB-1 nuclear air-to-air rocket launched from an F-89 Scorpion interceptor.  The nuclear missile  detonated 10,000 ft above their heads.  A reel-to-reel tape recorder was present to record their experience.  You can see and hear the men react to the shock wave moments after the detonation.  The sound you hear on this clip is from the original reel to reel tape which is not available anywhere else.  The placard reading &quot;Ground Zero; Population Five&quot; was made by Colonel Arthur B. &quot;Barney&quot; Oldfield, the Public Information Officer for the Continental Air Defense Command in Colorado Spring who arranged for the volunteers to participate.   The five volunteers were: Colonel Sidney Bruce Lt. Colonel Frank P. Ball (technical advisor to the Steve Canyon tv show) Major Norman &quot;Bodie&quot; Bodinger Major John Hughes Don Lutrel   and George Yoshitake, the cameraman (who wasn't a volunteer)  see George discuss his work photographing atomic and nuclear explosions in &quot;Atomic Filmmakers.&quot;" title="Five men at atomic ground zero">
            <a:hlinkClick r:id="rId5"/>
          </p:cNvPr>
          <p:cNvSpPr/>
          <p:nvPr/>
        </p:nvSpPr>
        <p:spPr>
          <a:xfrm>
            <a:off x="4876800" y="152400"/>
            <a:ext cx="4114800" cy="3086100"/>
          </a:xfrm>
          <a:prstGeom prst="rect">
            <a:avLst/>
          </a:prstGeom>
          <a:blipFill>
            <a:blip r:embed="rId6">
              <a:alphaModFix/>
            </a:blip>
            <a:stretch>
              <a:fillRect/>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Shape 215"/>
          <p:cNvPicPr preferRelativeResize="0"/>
          <p:nvPr/>
        </p:nvPicPr>
        <p:blipFill>
          <a:blip r:embed="rId3">
            <a:alphaModFix/>
          </a:blip>
          <a:stretch>
            <a:fillRect/>
          </a:stretch>
        </p:blipFill>
        <p:spPr>
          <a:xfrm>
            <a:off x="1791103" y="2010925"/>
            <a:ext cx="5011001" cy="3132575"/>
          </a:xfrm>
          <a:prstGeom prst="rect">
            <a:avLst/>
          </a:prstGeom>
          <a:noFill/>
          <a:ln>
            <a:noFill/>
          </a:ln>
        </p:spPr>
      </p:pic>
      <p:pic>
        <p:nvPicPr>
          <p:cNvPr id="216" name="Shape 216"/>
          <p:cNvPicPr preferRelativeResize="0"/>
          <p:nvPr/>
        </p:nvPicPr>
        <p:blipFill>
          <a:blip r:embed="rId4">
            <a:alphaModFix/>
          </a:blip>
          <a:stretch>
            <a:fillRect/>
          </a:stretch>
        </p:blipFill>
        <p:spPr>
          <a:xfrm>
            <a:off x="2727450" y="0"/>
            <a:ext cx="3689101" cy="2766826"/>
          </a:xfrm>
          <a:prstGeom prst="rect">
            <a:avLst/>
          </a:prstGeom>
          <a:noFill/>
          <a:ln>
            <a:noFill/>
          </a:ln>
        </p:spPr>
      </p:pic>
      <p:pic>
        <p:nvPicPr>
          <p:cNvPr id="217" name="Shape 217"/>
          <p:cNvPicPr preferRelativeResize="0"/>
          <p:nvPr/>
        </p:nvPicPr>
        <p:blipFill>
          <a:blip r:embed="rId5">
            <a:alphaModFix/>
          </a:blip>
          <a:stretch>
            <a:fillRect/>
          </a:stretch>
        </p:blipFill>
        <p:spPr>
          <a:xfrm>
            <a:off x="0" y="1"/>
            <a:ext cx="2740473" cy="5143499"/>
          </a:xfrm>
          <a:prstGeom prst="rect">
            <a:avLst/>
          </a:prstGeom>
          <a:noFill/>
          <a:ln>
            <a:noFill/>
          </a:ln>
        </p:spPr>
      </p:pic>
      <p:sp>
        <p:nvSpPr>
          <p:cNvPr id="218" name="Shape 218"/>
          <p:cNvSpPr txBox="1"/>
          <p:nvPr/>
        </p:nvSpPr>
        <p:spPr>
          <a:xfrm>
            <a:off x="0" y="0"/>
            <a:ext cx="4690500" cy="910200"/>
          </a:xfrm>
          <a:prstGeom prst="rect">
            <a:avLst/>
          </a:prstGeom>
          <a:noFill/>
          <a:ln>
            <a:noFill/>
          </a:ln>
        </p:spPr>
        <p:txBody>
          <a:bodyPr wrap="square" lIns="91425" tIns="91425" rIns="91425" bIns="91425" anchor="t" anchorCtr="0">
            <a:noAutofit/>
          </a:bodyPr>
          <a:lstStyle/>
          <a:p>
            <a:pPr lvl="0" rtl="0">
              <a:spcBef>
                <a:spcPts val="0"/>
              </a:spcBef>
              <a:spcAft>
                <a:spcPts val="1200"/>
              </a:spcAft>
              <a:buClr>
                <a:schemeClr val="dk1"/>
              </a:buClr>
              <a:buSzPts val="1100"/>
              <a:buFont typeface="Arial"/>
              <a:buNone/>
            </a:pPr>
            <a:r>
              <a:rPr lang="en" sz="2400" b="1">
                <a:solidFill>
                  <a:srgbClr val="BF5700"/>
                </a:solidFill>
              </a:rPr>
              <a:t>UT’s Fusion Tokamak Reactor</a:t>
            </a:r>
          </a:p>
        </p:txBody>
      </p:sp>
      <p:pic>
        <p:nvPicPr>
          <p:cNvPr id="219" name="Shape 219"/>
          <p:cNvPicPr preferRelativeResize="0"/>
          <p:nvPr/>
        </p:nvPicPr>
        <p:blipFill>
          <a:blip r:embed="rId6">
            <a:alphaModFix/>
          </a:blip>
          <a:stretch>
            <a:fillRect/>
          </a:stretch>
        </p:blipFill>
        <p:spPr>
          <a:xfrm rot="5400000">
            <a:off x="5617575" y="-769350"/>
            <a:ext cx="2757075" cy="4295775"/>
          </a:xfrm>
          <a:prstGeom prst="rect">
            <a:avLst/>
          </a:prstGeom>
          <a:noFill/>
          <a:ln>
            <a:noFill/>
          </a:ln>
        </p:spPr>
      </p:pic>
      <p:pic>
        <p:nvPicPr>
          <p:cNvPr id="220" name="Shape 220"/>
          <p:cNvPicPr preferRelativeResize="0"/>
          <p:nvPr/>
        </p:nvPicPr>
        <p:blipFill>
          <a:blip r:embed="rId7">
            <a:alphaModFix/>
          </a:blip>
          <a:stretch>
            <a:fillRect/>
          </a:stretch>
        </p:blipFill>
        <p:spPr>
          <a:xfrm>
            <a:off x="5770424" y="2376675"/>
            <a:ext cx="3373573" cy="27668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4376100" y="0"/>
            <a:ext cx="4767900" cy="3575925"/>
          </a:xfrm>
          <a:prstGeom prst="rect">
            <a:avLst/>
          </a:prstGeom>
          <a:noFill/>
          <a:ln>
            <a:noFill/>
          </a:ln>
        </p:spPr>
      </p:pic>
      <p:sp>
        <p:nvSpPr>
          <p:cNvPr id="226" name="Shape 226" descr="Video of a pulse from 50w to 1484MW peak temperature 419 C 3.94ms" title="UT TRIGA Nuclear Reactor Pulse (LOUD)">
            <a:hlinkClick r:id="rId4"/>
          </p:cNvPr>
          <p:cNvSpPr/>
          <p:nvPr/>
        </p:nvSpPr>
        <p:spPr>
          <a:xfrm>
            <a:off x="6092125" y="2854600"/>
            <a:ext cx="3051875" cy="2288900"/>
          </a:xfrm>
          <a:prstGeom prst="rect">
            <a:avLst/>
          </a:prstGeom>
          <a:blipFill>
            <a:blip r:embed="rId5">
              <a:alphaModFix/>
            </a:blip>
            <a:stretch>
              <a:fillRect/>
            </a:stretch>
          </a:blipFill>
          <a:ln>
            <a:noFill/>
          </a:ln>
        </p:spPr>
      </p:sp>
      <p:sp>
        <p:nvSpPr>
          <p:cNvPr id="227" name="Shape 227"/>
          <p:cNvSpPr txBox="1"/>
          <p:nvPr/>
        </p:nvSpPr>
        <p:spPr>
          <a:xfrm>
            <a:off x="0" y="0"/>
            <a:ext cx="4376100" cy="2087400"/>
          </a:xfrm>
          <a:prstGeom prst="rect">
            <a:avLst/>
          </a:prstGeom>
          <a:noFill/>
          <a:ln>
            <a:noFill/>
          </a:ln>
        </p:spPr>
        <p:txBody>
          <a:bodyPr wrap="square" lIns="91425" tIns="91425" rIns="91425" bIns="91425" anchor="t" anchorCtr="0">
            <a:noAutofit/>
          </a:bodyPr>
          <a:lstStyle/>
          <a:p>
            <a:pPr lvl="0" rtl="0">
              <a:lnSpc>
                <a:spcPct val="100000"/>
              </a:lnSpc>
              <a:spcBef>
                <a:spcPts val="0"/>
              </a:spcBef>
              <a:spcAft>
                <a:spcPts val="1200"/>
              </a:spcAft>
              <a:buNone/>
            </a:pPr>
            <a:r>
              <a:rPr lang="en" sz="2400" b="1">
                <a:solidFill>
                  <a:srgbClr val="BF5700"/>
                </a:solidFill>
                <a:highlight>
                  <a:srgbClr val="FFFFFF"/>
                </a:highlight>
              </a:rPr>
              <a:t>UT’s Fission TRIGA Reactor</a:t>
            </a:r>
          </a:p>
          <a:p>
            <a:pPr lvl="0" rtl="0">
              <a:lnSpc>
                <a:spcPct val="100000"/>
              </a:lnSpc>
              <a:spcBef>
                <a:spcPts val="0"/>
              </a:spcBef>
              <a:spcAft>
                <a:spcPts val="1200"/>
              </a:spcAft>
              <a:buNone/>
            </a:pPr>
            <a:r>
              <a:rPr lang="en" sz="1200"/>
              <a:t>The NETL reactor, designed by General Atomics, is a TRIGA Mark II nuclear research reactor.  The NETL is the newest of the current fleet of U.S. university reactors. The NETL reactor has in-core irradiation facilities and five beam ports.  The reactor is capable of steady-state operation at power levels up to 1 MW or pulsing mode operation where powers as high as 1500 MW are achieved for about 10 msec.</a:t>
            </a:r>
          </a:p>
          <a:p>
            <a:pPr lvl="0" rtl="0">
              <a:spcBef>
                <a:spcPts val="0"/>
              </a:spcBef>
              <a:buNone/>
            </a:pPr>
            <a:endParaRPr/>
          </a:p>
        </p:txBody>
      </p:sp>
      <p:pic>
        <p:nvPicPr>
          <p:cNvPr id="228" name="Shape 228"/>
          <p:cNvPicPr preferRelativeResize="0"/>
          <p:nvPr/>
        </p:nvPicPr>
        <p:blipFill>
          <a:blip r:embed="rId6">
            <a:alphaModFix/>
          </a:blip>
          <a:stretch>
            <a:fillRect/>
          </a:stretch>
        </p:blipFill>
        <p:spPr>
          <a:xfrm>
            <a:off x="0" y="1944251"/>
            <a:ext cx="4457649" cy="3199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152550" y="0"/>
            <a:ext cx="8838907" cy="5143500"/>
          </a:xfrm>
          <a:prstGeom prst="rect">
            <a:avLst/>
          </a:prstGeom>
          <a:noFill/>
          <a:ln>
            <a:noFill/>
          </a:ln>
        </p:spPr>
      </p:pic>
      <p:pic>
        <p:nvPicPr>
          <p:cNvPr id="234" name="Shape 234"/>
          <p:cNvPicPr preferRelativeResize="0"/>
          <p:nvPr/>
        </p:nvPicPr>
        <p:blipFill>
          <a:blip r:embed="rId4">
            <a:alphaModFix/>
          </a:blip>
          <a:stretch>
            <a:fillRect/>
          </a:stretch>
        </p:blipFill>
        <p:spPr>
          <a:xfrm>
            <a:off x="0" y="0"/>
            <a:ext cx="3352400" cy="1885725"/>
          </a:xfrm>
          <a:prstGeom prst="rect">
            <a:avLst/>
          </a:prstGeom>
          <a:noFill/>
          <a:ln>
            <a:noFill/>
          </a:ln>
        </p:spPr>
      </p:pic>
      <p:pic>
        <p:nvPicPr>
          <p:cNvPr id="235" name="Shape 235"/>
          <p:cNvPicPr preferRelativeResize="0"/>
          <p:nvPr/>
        </p:nvPicPr>
        <p:blipFill>
          <a:blip r:embed="rId5">
            <a:alphaModFix/>
          </a:blip>
          <a:stretch>
            <a:fillRect/>
          </a:stretch>
        </p:blipFill>
        <p:spPr>
          <a:xfrm>
            <a:off x="0" y="1827213"/>
            <a:ext cx="2506875" cy="1489075"/>
          </a:xfrm>
          <a:prstGeom prst="rect">
            <a:avLst/>
          </a:prstGeom>
          <a:noFill/>
          <a:ln>
            <a:noFill/>
          </a:ln>
        </p:spPr>
      </p:pic>
      <p:pic>
        <p:nvPicPr>
          <p:cNvPr id="236" name="Shape 236"/>
          <p:cNvPicPr preferRelativeResize="0"/>
          <p:nvPr/>
        </p:nvPicPr>
        <p:blipFill>
          <a:blip r:embed="rId6">
            <a:alphaModFix/>
          </a:blip>
          <a:stretch>
            <a:fillRect/>
          </a:stretch>
        </p:blipFill>
        <p:spPr>
          <a:xfrm>
            <a:off x="3199250" y="0"/>
            <a:ext cx="5944749" cy="988850"/>
          </a:xfrm>
          <a:prstGeom prst="rect">
            <a:avLst/>
          </a:prstGeom>
          <a:noFill/>
          <a:ln>
            <a:noFill/>
          </a:ln>
        </p:spPr>
      </p:pic>
      <p:sp>
        <p:nvSpPr>
          <p:cNvPr id="237" name="Shape 237"/>
          <p:cNvSpPr txBox="1"/>
          <p:nvPr/>
        </p:nvSpPr>
        <p:spPr>
          <a:xfrm>
            <a:off x="-65025" y="-91025"/>
            <a:ext cx="3468900" cy="429300"/>
          </a:xfrm>
          <a:prstGeom prst="rect">
            <a:avLst/>
          </a:prstGeom>
          <a:noFill/>
          <a:ln>
            <a:noFill/>
          </a:ln>
        </p:spPr>
        <p:txBody>
          <a:bodyPr wrap="square" lIns="91425" tIns="91425" rIns="91425" bIns="91425" anchor="t" anchorCtr="0">
            <a:noAutofit/>
          </a:bodyPr>
          <a:lstStyle/>
          <a:p>
            <a:pPr lvl="0">
              <a:spcBef>
                <a:spcPts val="0"/>
              </a:spcBef>
              <a:buNone/>
            </a:pPr>
            <a:r>
              <a:rPr lang="en" i="1">
                <a:solidFill>
                  <a:schemeClr val="dk1"/>
                </a:solidFill>
              </a:rPr>
              <a:t>Upshot-Knothole,</a:t>
            </a:r>
            <a:r>
              <a:rPr lang="en"/>
              <a:t> </a:t>
            </a:r>
            <a:r>
              <a:rPr lang="en" i="1"/>
              <a:t>Grable</a:t>
            </a:r>
            <a:r>
              <a:rPr lang="en"/>
              <a:t> (25May 1953)</a:t>
            </a:r>
          </a:p>
          <a:p>
            <a:pPr lvl="0">
              <a:spcBef>
                <a:spcPts val="0"/>
              </a:spcBef>
              <a:buNone/>
            </a:pPr>
            <a:r>
              <a:rPr lang="en"/>
              <a:t>W-9: 15 kiloton yeild</a:t>
            </a:r>
          </a:p>
        </p:txBody>
      </p:sp>
      <p:sp>
        <p:nvSpPr>
          <p:cNvPr id="238" name="Shape 238" descr="http://www.nucleartippingpoint.org Introduction to the 'Nuclear Tipping Point' documentary film by General Colin Powell. 'Nuclear Tipping Point' is a new documentary film that focuses on conversations with four men intimately involved in American diplomacy and national security over the last four decades.  Former  Secretary of State George Shultz, former Secretary of State Henry Kissinger, former Secretary of  Defense Bill Perry and former Senator Sam Nunn share the personal experiences that led them to write two Wall Street Journal op-eds in support of a world free of nuclear weapons and the steps needed to get there. The film is introduced by General Colin Powell, narrated by Michael Douglas and includes interviews with California Governor Arnold Schwarzenegger and former Soviet President Mikhail Gorbachev. &quot;Nuclear Tipping Point&quot; was written and directed by Ben Goddard and produced by the Nuclear Security Project in an effort to raise awareness about nuclear threats and to help build support for the urgent actions needed to reduce nuclear dangers." title="'Nuclear Tipping Point' Introduction by General Powell">
            <a:hlinkClick r:id="rId7"/>
          </p:cNvPr>
          <p:cNvSpPr/>
          <p:nvPr/>
        </p:nvSpPr>
        <p:spPr>
          <a:xfrm>
            <a:off x="12" y="3316275"/>
            <a:ext cx="2135725" cy="1601800"/>
          </a:xfrm>
          <a:prstGeom prst="rect">
            <a:avLst/>
          </a:prstGeom>
          <a:blipFill>
            <a:blip r:embed="rId8">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p:nvPr/>
        </p:nvSpPr>
        <p:spPr>
          <a:xfrm>
            <a:off x="2403625" y="1038850"/>
            <a:ext cx="6303300" cy="1922100"/>
          </a:xfrm>
          <a:prstGeom prst="rect">
            <a:avLst/>
          </a:prstGeom>
          <a:noFill/>
          <a:ln>
            <a:noFill/>
          </a:ln>
        </p:spPr>
        <p:txBody>
          <a:bodyPr wrap="square" lIns="91425" tIns="91425" rIns="91425" bIns="91425" anchor="t" anchorCtr="0">
            <a:noAutofit/>
          </a:bodyPr>
          <a:lstStyle/>
          <a:p>
            <a:pPr lvl="0" rtl="0">
              <a:spcBef>
                <a:spcPts val="0"/>
              </a:spcBef>
              <a:buNone/>
            </a:pPr>
            <a:r>
              <a:rPr lang="en" sz="3600"/>
              <a:t>First a Review:</a:t>
            </a:r>
          </a:p>
          <a:p>
            <a:pPr lvl="0" rtl="0">
              <a:spcBef>
                <a:spcPts val="0"/>
              </a:spcBef>
              <a:buNone/>
            </a:pPr>
            <a:r>
              <a:rPr lang="en" sz="3600"/>
              <a:t>What is it?</a:t>
            </a:r>
          </a:p>
        </p:txBody>
      </p:sp>
      <p:pic>
        <p:nvPicPr>
          <p:cNvPr id="45" name="Shape 45"/>
          <p:cNvPicPr preferRelativeResize="0"/>
          <p:nvPr/>
        </p:nvPicPr>
        <p:blipFill>
          <a:blip r:embed="rId3">
            <a:alphaModFix/>
          </a:blip>
          <a:stretch>
            <a:fillRect/>
          </a:stretch>
        </p:blipFill>
        <p:spPr>
          <a:xfrm>
            <a:off x="542550" y="2183475"/>
            <a:ext cx="6675250" cy="2859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Shape 50"/>
          <p:cNvPicPr preferRelativeResize="0"/>
          <p:nvPr/>
        </p:nvPicPr>
        <p:blipFill>
          <a:blip r:embed="rId3">
            <a:alphaModFix/>
          </a:blip>
          <a:stretch>
            <a:fillRect/>
          </a:stretch>
        </p:blipFill>
        <p:spPr>
          <a:xfrm>
            <a:off x="1791338" y="152400"/>
            <a:ext cx="6445871" cy="4838701"/>
          </a:xfrm>
          <a:prstGeom prst="rect">
            <a:avLst/>
          </a:prstGeom>
          <a:noFill/>
          <a:ln>
            <a:noFill/>
          </a:ln>
        </p:spPr>
      </p:pic>
      <p:sp>
        <p:nvSpPr>
          <p:cNvPr id="51" name="Shape 51"/>
          <p:cNvSpPr txBox="1"/>
          <p:nvPr/>
        </p:nvSpPr>
        <p:spPr>
          <a:xfrm>
            <a:off x="2784150" y="0"/>
            <a:ext cx="3575700" cy="612000"/>
          </a:xfrm>
          <a:prstGeom prst="rect">
            <a:avLst/>
          </a:prstGeom>
          <a:noFill/>
          <a:ln>
            <a:noFill/>
          </a:ln>
        </p:spPr>
        <p:txBody>
          <a:bodyPr wrap="square" lIns="91425" tIns="91425" rIns="91425" bIns="91425" anchor="t" anchorCtr="0">
            <a:noAutofit/>
          </a:bodyPr>
          <a:lstStyle/>
          <a:p>
            <a:pPr lvl="0" algn="ctr">
              <a:spcBef>
                <a:spcPts val="0"/>
              </a:spcBef>
              <a:buNone/>
            </a:pPr>
            <a:r>
              <a:rPr lang="en" sz="2400"/>
              <a:t>Parts of an atom</a:t>
            </a:r>
          </a:p>
        </p:txBody>
      </p:sp>
      <p:pic>
        <p:nvPicPr>
          <p:cNvPr id="52" name="Shape 52"/>
          <p:cNvPicPr preferRelativeResize="0"/>
          <p:nvPr/>
        </p:nvPicPr>
        <p:blipFill>
          <a:blip r:embed="rId4">
            <a:alphaModFix/>
          </a:blip>
          <a:stretch>
            <a:fillRect/>
          </a:stretch>
        </p:blipFill>
        <p:spPr>
          <a:xfrm>
            <a:off x="430902" y="386725"/>
            <a:ext cx="1789625" cy="2001400"/>
          </a:xfrm>
          <a:prstGeom prst="rect">
            <a:avLst/>
          </a:prstGeom>
          <a:noFill/>
          <a:ln>
            <a:noFill/>
          </a:ln>
        </p:spPr>
      </p:pic>
      <p:sp>
        <p:nvSpPr>
          <p:cNvPr id="53" name="Shape 53"/>
          <p:cNvSpPr txBox="1"/>
          <p:nvPr/>
        </p:nvSpPr>
        <p:spPr>
          <a:xfrm>
            <a:off x="2295250" y="786775"/>
            <a:ext cx="2365200" cy="826800"/>
          </a:xfrm>
          <a:prstGeom prst="rect">
            <a:avLst/>
          </a:prstGeom>
          <a:noFill/>
          <a:ln>
            <a:noFill/>
          </a:ln>
        </p:spPr>
        <p:txBody>
          <a:bodyPr wrap="square" lIns="91425" tIns="91425" rIns="91425" bIns="91425" anchor="t" anchorCtr="0">
            <a:noAutofit/>
          </a:bodyPr>
          <a:lstStyle/>
          <a:p>
            <a:pPr lvl="0">
              <a:spcBef>
                <a:spcPts val="0"/>
              </a:spcBef>
              <a:buNone/>
            </a:pPr>
            <a:r>
              <a:rPr lang="en"/>
              <a:t>Atomic Number</a:t>
            </a:r>
          </a:p>
          <a:p>
            <a:pPr lvl="0">
              <a:spcBef>
                <a:spcPts val="0"/>
              </a:spcBef>
              <a:buNone/>
            </a:pPr>
            <a:r>
              <a:rPr lang="en"/>
              <a:t>(#Protons)</a:t>
            </a:r>
          </a:p>
        </p:txBody>
      </p:sp>
      <p:sp>
        <p:nvSpPr>
          <p:cNvPr id="54" name="Shape 54"/>
          <p:cNvSpPr/>
          <p:nvPr/>
        </p:nvSpPr>
        <p:spPr>
          <a:xfrm>
            <a:off x="1482575" y="858325"/>
            <a:ext cx="890700" cy="2535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highlight>
                <a:srgbClr val="000000"/>
              </a:highlight>
            </a:endParaRPr>
          </a:p>
        </p:txBody>
      </p:sp>
      <p:sp>
        <p:nvSpPr>
          <p:cNvPr id="55" name="Shape 55"/>
          <p:cNvSpPr/>
          <p:nvPr/>
        </p:nvSpPr>
        <p:spPr>
          <a:xfrm>
            <a:off x="1728850" y="533275"/>
            <a:ext cx="890700" cy="2535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highlight>
                <a:srgbClr val="000000"/>
              </a:highlight>
            </a:endParaRPr>
          </a:p>
        </p:txBody>
      </p:sp>
      <p:sp>
        <p:nvSpPr>
          <p:cNvPr id="56" name="Shape 56"/>
          <p:cNvSpPr/>
          <p:nvPr/>
        </p:nvSpPr>
        <p:spPr>
          <a:xfrm>
            <a:off x="1728850" y="1452075"/>
            <a:ext cx="890700" cy="2535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highlight>
                <a:srgbClr val="000000"/>
              </a:highlight>
            </a:endParaRPr>
          </a:p>
        </p:txBody>
      </p:sp>
      <p:sp>
        <p:nvSpPr>
          <p:cNvPr id="57" name="Shape 57"/>
          <p:cNvSpPr txBox="1"/>
          <p:nvPr/>
        </p:nvSpPr>
        <p:spPr>
          <a:xfrm>
            <a:off x="2590700" y="474775"/>
            <a:ext cx="2365200" cy="826800"/>
          </a:xfrm>
          <a:prstGeom prst="rect">
            <a:avLst/>
          </a:prstGeom>
          <a:noFill/>
          <a:ln>
            <a:noFill/>
          </a:ln>
        </p:spPr>
        <p:txBody>
          <a:bodyPr wrap="square" lIns="91425" tIns="91425" rIns="91425" bIns="91425" anchor="t" anchorCtr="0">
            <a:noAutofit/>
          </a:bodyPr>
          <a:lstStyle/>
          <a:p>
            <a:pPr lvl="0" rtl="0">
              <a:spcBef>
                <a:spcPts val="0"/>
              </a:spcBef>
              <a:buNone/>
            </a:pPr>
            <a:r>
              <a:rPr lang="en"/>
              <a:t>Element Name</a:t>
            </a:r>
          </a:p>
        </p:txBody>
      </p:sp>
      <p:sp>
        <p:nvSpPr>
          <p:cNvPr id="58" name="Shape 58"/>
          <p:cNvSpPr txBox="1"/>
          <p:nvPr/>
        </p:nvSpPr>
        <p:spPr>
          <a:xfrm>
            <a:off x="2554525" y="1381450"/>
            <a:ext cx="2365200" cy="826800"/>
          </a:xfrm>
          <a:prstGeom prst="rect">
            <a:avLst/>
          </a:prstGeom>
          <a:noFill/>
          <a:ln>
            <a:noFill/>
          </a:ln>
        </p:spPr>
        <p:txBody>
          <a:bodyPr wrap="square" lIns="91425" tIns="91425" rIns="91425" bIns="91425" anchor="t" anchorCtr="0">
            <a:noAutofit/>
          </a:bodyPr>
          <a:lstStyle/>
          <a:p>
            <a:pPr lvl="0" rtl="0">
              <a:spcBef>
                <a:spcPts val="0"/>
              </a:spcBef>
              <a:buNone/>
            </a:pPr>
            <a:r>
              <a:rPr lang="en"/>
              <a:t>Symbol</a:t>
            </a:r>
          </a:p>
        </p:txBody>
      </p:sp>
      <p:sp>
        <p:nvSpPr>
          <p:cNvPr id="59" name="Shape 59"/>
          <p:cNvSpPr txBox="1"/>
          <p:nvPr/>
        </p:nvSpPr>
        <p:spPr>
          <a:xfrm>
            <a:off x="109600" y="2292825"/>
            <a:ext cx="2972700" cy="826800"/>
          </a:xfrm>
          <a:prstGeom prst="rect">
            <a:avLst/>
          </a:prstGeom>
          <a:noFill/>
          <a:ln>
            <a:noFill/>
          </a:ln>
        </p:spPr>
        <p:txBody>
          <a:bodyPr wrap="square" lIns="91425" tIns="91425" rIns="91425" bIns="91425" anchor="t" anchorCtr="0">
            <a:noAutofit/>
          </a:bodyPr>
          <a:lstStyle/>
          <a:p>
            <a:pPr lvl="0">
              <a:spcBef>
                <a:spcPts val="0"/>
              </a:spcBef>
              <a:buNone/>
            </a:pPr>
            <a:r>
              <a:rPr lang="en"/>
              <a:t>Atomic Mass = Protons + Neutrons</a:t>
            </a:r>
          </a:p>
          <a:p>
            <a:pPr lvl="0" rtl="0">
              <a:spcBef>
                <a:spcPts val="0"/>
              </a:spcBef>
              <a:buNone/>
            </a:pPr>
            <a:r>
              <a:rPr lang="en"/>
              <a:t>( # neutrons based on average of relative isotope abundance)</a:t>
            </a:r>
          </a:p>
        </p:txBody>
      </p:sp>
      <p:sp>
        <p:nvSpPr>
          <p:cNvPr id="60" name="Shape 60"/>
          <p:cNvSpPr/>
          <p:nvPr/>
        </p:nvSpPr>
        <p:spPr>
          <a:xfrm>
            <a:off x="286100" y="2009275"/>
            <a:ext cx="695700" cy="3381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p:cNvPicPr preferRelativeResize="0"/>
          <p:nvPr/>
        </p:nvPicPr>
        <p:blipFill>
          <a:blip r:embed="rId3">
            <a:alphaModFix/>
          </a:blip>
          <a:stretch>
            <a:fillRect/>
          </a:stretch>
        </p:blipFill>
        <p:spPr>
          <a:xfrm>
            <a:off x="304800" y="2009775"/>
            <a:ext cx="3905250" cy="2981325"/>
          </a:xfrm>
          <a:prstGeom prst="rect">
            <a:avLst/>
          </a:prstGeom>
          <a:noFill/>
          <a:ln>
            <a:noFill/>
          </a:ln>
        </p:spPr>
      </p:pic>
      <p:pic>
        <p:nvPicPr>
          <p:cNvPr id="66" name="Shape 66"/>
          <p:cNvPicPr preferRelativeResize="0"/>
          <p:nvPr/>
        </p:nvPicPr>
        <p:blipFill>
          <a:blip r:embed="rId4">
            <a:alphaModFix/>
          </a:blip>
          <a:stretch>
            <a:fillRect/>
          </a:stretch>
        </p:blipFill>
        <p:spPr>
          <a:xfrm>
            <a:off x="4210050" y="152400"/>
            <a:ext cx="4171883" cy="4838700"/>
          </a:xfrm>
          <a:prstGeom prst="rect">
            <a:avLst/>
          </a:prstGeom>
          <a:noFill/>
          <a:ln>
            <a:noFill/>
          </a:ln>
        </p:spPr>
      </p:pic>
      <p:sp>
        <p:nvSpPr>
          <p:cNvPr id="67" name="Shape 67"/>
          <p:cNvSpPr txBox="1"/>
          <p:nvPr/>
        </p:nvSpPr>
        <p:spPr>
          <a:xfrm>
            <a:off x="379950" y="4499200"/>
            <a:ext cx="1406700" cy="311400"/>
          </a:xfrm>
          <a:prstGeom prst="rect">
            <a:avLst/>
          </a:prstGeom>
          <a:noFill/>
          <a:ln>
            <a:noFill/>
          </a:ln>
        </p:spPr>
        <p:txBody>
          <a:bodyPr wrap="square" lIns="91425" tIns="91425" rIns="91425" bIns="91425" anchor="t" anchorCtr="0">
            <a:noAutofit/>
          </a:bodyPr>
          <a:lstStyle/>
          <a:p>
            <a:pPr lvl="0" rtl="0">
              <a:lnSpc>
                <a:spcPct val="115000"/>
              </a:lnSpc>
              <a:spcBef>
                <a:spcPts val="0"/>
              </a:spcBef>
              <a:buClr>
                <a:schemeClr val="dk1"/>
              </a:buClr>
              <a:buSzPts val="1100"/>
              <a:buFont typeface="Arial"/>
              <a:buNone/>
            </a:pPr>
            <a:r>
              <a:rPr lang="en" sz="1200">
                <a:solidFill>
                  <a:srgbClr val="222222"/>
                </a:solidFill>
              </a:rPr>
              <a:t>0.0002%    stable</a:t>
            </a:r>
          </a:p>
        </p:txBody>
      </p:sp>
      <p:sp>
        <p:nvSpPr>
          <p:cNvPr id="68" name="Shape 68"/>
          <p:cNvSpPr txBox="1"/>
          <p:nvPr/>
        </p:nvSpPr>
        <p:spPr>
          <a:xfrm>
            <a:off x="2501875" y="4499200"/>
            <a:ext cx="1568700" cy="311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1200">
                <a:solidFill>
                  <a:srgbClr val="222222"/>
                </a:solidFill>
              </a:rPr>
              <a:t>99.9998%    stable</a:t>
            </a:r>
          </a:p>
        </p:txBody>
      </p:sp>
      <p:sp>
        <p:nvSpPr>
          <p:cNvPr id="69" name="Shape 69"/>
          <p:cNvSpPr txBox="1"/>
          <p:nvPr/>
        </p:nvSpPr>
        <p:spPr>
          <a:xfrm>
            <a:off x="0" y="0"/>
            <a:ext cx="4070700" cy="1514100"/>
          </a:xfrm>
          <a:prstGeom prst="rect">
            <a:avLst/>
          </a:prstGeom>
          <a:noFill/>
          <a:ln>
            <a:noFill/>
          </a:ln>
        </p:spPr>
        <p:txBody>
          <a:bodyPr wrap="square" lIns="91425" tIns="91425" rIns="91425" bIns="91425" anchor="t" anchorCtr="0">
            <a:noAutofit/>
          </a:bodyPr>
          <a:lstStyle/>
          <a:p>
            <a:pPr lvl="0">
              <a:spcBef>
                <a:spcPts val="0"/>
              </a:spcBef>
              <a:buNone/>
            </a:pPr>
            <a:r>
              <a:rPr lang="en" sz="2400"/>
              <a:t>Isotope:</a:t>
            </a:r>
            <a:r>
              <a:rPr lang="en"/>
              <a:t/>
            </a:r>
            <a:br>
              <a:rPr lang="en"/>
            </a:br>
            <a:r>
              <a:rPr lang="en" sz="1800"/>
              <a:t>A variant of a particular an element which differs by number of neutrons. All isotopes of a given element have the same number of protons.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046663" y="779525"/>
            <a:ext cx="7050674" cy="3584425"/>
          </a:xfrm>
          <a:prstGeom prst="rect">
            <a:avLst/>
          </a:prstGeom>
          <a:noFill/>
          <a:ln>
            <a:noFill/>
          </a:ln>
        </p:spPr>
      </p:pic>
      <p:sp>
        <p:nvSpPr>
          <p:cNvPr id="75" name="Shape 75"/>
          <p:cNvSpPr txBox="1"/>
          <p:nvPr/>
        </p:nvSpPr>
        <p:spPr>
          <a:xfrm>
            <a:off x="1011900" y="182050"/>
            <a:ext cx="7120200" cy="533100"/>
          </a:xfrm>
          <a:prstGeom prst="rect">
            <a:avLst/>
          </a:prstGeom>
          <a:noFill/>
          <a:ln>
            <a:noFill/>
          </a:ln>
        </p:spPr>
        <p:txBody>
          <a:bodyPr wrap="square" lIns="91425" tIns="91425" rIns="91425" bIns="91425" anchor="t" anchorCtr="0">
            <a:noAutofit/>
          </a:bodyPr>
          <a:lstStyle/>
          <a:p>
            <a:pPr lvl="0" algn="ctr">
              <a:spcBef>
                <a:spcPts val="0"/>
              </a:spcBef>
              <a:buNone/>
            </a:pPr>
            <a:r>
              <a:rPr lang="en" sz="2400"/>
              <a:t>Hydrogen is unlike other elements</a:t>
            </a:r>
          </a:p>
        </p:txBody>
      </p:sp>
      <p:sp>
        <p:nvSpPr>
          <p:cNvPr id="76" name="Shape 76"/>
          <p:cNvSpPr txBox="1"/>
          <p:nvPr/>
        </p:nvSpPr>
        <p:spPr>
          <a:xfrm>
            <a:off x="6869500" y="3126350"/>
            <a:ext cx="1406700" cy="311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1200">
                <a:solidFill>
                  <a:srgbClr val="222222"/>
                </a:solidFill>
              </a:rPr>
              <a:t>Trace    stable</a:t>
            </a:r>
          </a:p>
        </p:txBody>
      </p:sp>
      <p:sp>
        <p:nvSpPr>
          <p:cNvPr id="77" name="Shape 77"/>
          <p:cNvSpPr txBox="1"/>
          <p:nvPr/>
        </p:nvSpPr>
        <p:spPr>
          <a:xfrm>
            <a:off x="4407875" y="3126350"/>
            <a:ext cx="1406700" cy="311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1200">
                <a:solidFill>
                  <a:srgbClr val="222222"/>
                </a:solidFill>
              </a:rPr>
              <a:t>0.02%    stable</a:t>
            </a:r>
          </a:p>
        </p:txBody>
      </p:sp>
      <p:sp>
        <p:nvSpPr>
          <p:cNvPr id="78" name="Shape 78"/>
          <p:cNvSpPr txBox="1"/>
          <p:nvPr/>
        </p:nvSpPr>
        <p:spPr>
          <a:xfrm>
            <a:off x="2193325" y="3126350"/>
            <a:ext cx="1406700" cy="311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1200">
                <a:solidFill>
                  <a:srgbClr val="222222"/>
                </a:solidFill>
              </a:rPr>
              <a:t>99.98%    stable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descr="20081019011923!Animated_D-T_fusion.gif"/>
          <p:cNvPicPr preferRelativeResize="0"/>
          <p:nvPr/>
        </p:nvPicPr>
        <p:blipFill>
          <a:blip r:embed="rId3">
            <a:alphaModFix/>
          </a:blip>
          <a:stretch>
            <a:fillRect/>
          </a:stretch>
        </p:blipFill>
        <p:spPr>
          <a:xfrm>
            <a:off x="0" y="-12"/>
            <a:ext cx="9144000" cy="6857988"/>
          </a:xfrm>
          <a:prstGeom prst="rect">
            <a:avLst/>
          </a:prstGeom>
          <a:noFill/>
          <a:ln>
            <a:noFill/>
          </a:ln>
        </p:spPr>
      </p:pic>
      <p:sp>
        <p:nvSpPr>
          <p:cNvPr id="84" name="Shape 84"/>
          <p:cNvSpPr txBox="1"/>
          <p:nvPr/>
        </p:nvSpPr>
        <p:spPr>
          <a:xfrm>
            <a:off x="0" y="0"/>
            <a:ext cx="9144000" cy="751500"/>
          </a:xfrm>
          <a:prstGeom prst="rect">
            <a:avLst/>
          </a:prstGeom>
          <a:noFill/>
          <a:ln>
            <a:noFill/>
          </a:ln>
        </p:spPr>
        <p:txBody>
          <a:bodyPr wrap="square" lIns="91425" tIns="91425" rIns="91425" bIns="91425" anchor="t" anchorCtr="0">
            <a:noAutofit/>
          </a:bodyPr>
          <a:lstStyle/>
          <a:p>
            <a:pPr lvl="0">
              <a:spcBef>
                <a:spcPts val="0"/>
              </a:spcBef>
              <a:buNone/>
            </a:pPr>
            <a:r>
              <a:rPr lang="en" sz="2400"/>
              <a:t>Nuclear Fusion   </a:t>
            </a:r>
            <a:r>
              <a:rPr lang="en" sz="1800"/>
              <a:t>    			Deuterium</a:t>
            </a:r>
            <a:r>
              <a:rPr lang="en" sz="1800">
                <a:solidFill>
                  <a:schemeClr val="dk1"/>
                </a:solidFill>
              </a:rPr>
              <a:t>(</a:t>
            </a:r>
            <a:r>
              <a:rPr lang="en" sz="1800" baseline="30000">
                <a:solidFill>
                  <a:schemeClr val="dk1"/>
                </a:solidFill>
              </a:rPr>
              <a:t>2</a:t>
            </a:r>
            <a:r>
              <a:rPr lang="en" sz="1800">
                <a:solidFill>
                  <a:schemeClr val="dk1"/>
                </a:solidFill>
              </a:rPr>
              <a:t>H)</a:t>
            </a:r>
            <a:r>
              <a:rPr lang="en" sz="1800"/>
              <a:t> + Tritium(</a:t>
            </a:r>
            <a:r>
              <a:rPr lang="en" sz="1800" baseline="30000">
                <a:solidFill>
                  <a:schemeClr val="dk1"/>
                </a:solidFill>
              </a:rPr>
              <a:t>3</a:t>
            </a:r>
            <a:r>
              <a:rPr lang="en" sz="1800">
                <a:solidFill>
                  <a:schemeClr val="dk1"/>
                </a:solidFill>
              </a:rPr>
              <a:t>H)</a:t>
            </a:r>
            <a:r>
              <a:rPr lang="en" sz="1800"/>
              <a:t> ➟ Helium(</a:t>
            </a:r>
            <a:r>
              <a:rPr lang="en" sz="1800" baseline="30000"/>
              <a:t>4</a:t>
            </a:r>
            <a:r>
              <a:rPr lang="en" sz="1800"/>
              <a:t>He) 3.5 MeV</a:t>
            </a:r>
          </a:p>
          <a:p>
            <a:pPr lvl="0">
              <a:spcBef>
                <a:spcPts val="0"/>
              </a:spcBef>
              <a:buNone/>
            </a:pPr>
            <a:r>
              <a:rPr lang="en" sz="1800"/>
              <a:t>(NEW-Kleer fuse-UN)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
        <p:cNvGrpSpPr/>
        <p:nvPr/>
      </p:nvGrpSpPr>
      <p:grpSpPr>
        <a:xfrm>
          <a:off x="0" y="0"/>
          <a:ext cx="0" cy="0"/>
          <a:chOff x="0" y="0"/>
          <a:chExt cx="0" cy="0"/>
        </a:xfrm>
      </p:grpSpPr>
      <p:pic>
        <p:nvPicPr>
          <p:cNvPr id="89" name="Shape 89" descr="nuclearfission.gif"/>
          <p:cNvPicPr preferRelativeResize="0"/>
          <p:nvPr/>
        </p:nvPicPr>
        <p:blipFill>
          <a:blip r:embed="rId3">
            <a:alphaModFix/>
          </a:blip>
          <a:stretch>
            <a:fillRect/>
          </a:stretch>
        </p:blipFill>
        <p:spPr>
          <a:xfrm>
            <a:off x="1598525" y="703350"/>
            <a:ext cx="7545476" cy="4456275"/>
          </a:xfrm>
          <a:prstGeom prst="rect">
            <a:avLst/>
          </a:prstGeom>
          <a:noFill/>
          <a:ln>
            <a:noFill/>
          </a:ln>
        </p:spPr>
      </p:pic>
      <p:sp>
        <p:nvSpPr>
          <p:cNvPr id="90" name="Shape 90"/>
          <p:cNvSpPr txBox="1"/>
          <p:nvPr/>
        </p:nvSpPr>
        <p:spPr>
          <a:xfrm>
            <a:off x="0" y="0"/>
            <a:ext cx="9144000" cy="3736800"/>
          </a:xfrm>
          <a:prstGeom prst="rect">
            <a:avLst/>
          </a:prstGeom>
          <a:noFill/>
          <a:ln>
            <a:noFill/>
          </a:ln>
        </p:spPr>
        <p:txBody>
          <a:bodyPr wrap="square" lIns="91425" tIns="91425" rIns="91425" bIns="91425" anchor="t" anchorCtr="0">
            <a:noAutofit/>
          </a:bodyPr>
          <a:lstStyle/>
          <a:p>
            <a:pPr lvl="0">
              <a:spcBef>
                <a:spcPts val="0"/>
              </a:spcBef>
              <a:buNone/>
            </a:pPr>
            <a:r>
              <a:rPr lang="en" sz="2400">
                <a:solidFill>
                  <a:srgbClr val="FFFFFF"/>
                </a:solidFill>
              </a:rPr>
              <a:t>Nuclear Fission</a:t>
            </a:r>
            <a:r>
              <a:rPr lang="en" sz="1800">
                <a:solidFill>
                  <a:srgbClr val="FFFFFF"/>
                </a:solidFill>
              </a:rPr>
              <a:t> (NEW-Kleer fish-UHN)</a:t>
            </a:r>
          </a:p>
          <a:p>
            <a:pPr lvl="0">
              <a:spcBef>
                <a:spcPts val="0"/>
              </a:spcBef>
              <a:buNone/>
            </a:pPr>
            <a:r>
              <a:rPr lang="en" sz="1800">
                <a:solidFill>
                  <a:srgbClr val="FFFFFF"/>
                </a:solidFill>
              </a:rPr>
              <a:t>Uranium(</a:t>
            </a:r>
            <a:r>
              <a:rPr lang="en" sz="1800" baseline="30000">
                <a:solidFill>
                  <a:srgbClr val="FFFFFF"/>
                </a:solidFill>
              </a:rPr>
              <a:t>235</a:t>
            </a:r>
            <a:r>
              <a:rPr lang="en" sz="1800">
                <a:solidFill>
                  <a:srgbClr val="FFFFFF"/>
                </a:solidFill>
              </a:rPr>
              <a:t>U) + Neutron(</a:t>
            </a:r>
            <a:r>
              <a:rPr lang="en" sz="1800" baseline="30000">
                <a:solidFill>
                  <a:srgbClr val="FFFFFF"/>
                </a:solidFill>
              </a:rPr>
              <a:t>1</a:t>
            </a:r>
            <a:r>
              <a:rPr lang="en" sz="1800">
                <a:solidFill>
                  <a:srgbClr val="FFFFFF"/>
                </a:solidFill>
              </a:rPr>
              <a:t>n) ➟</a:t>
            </a:r>
          </a:p>
          <a:p>
            <a:pPr lvl="0" rtl="0">
              <a:spcBef>
                <a:spcPts val="0"/>
              </a:spcBef>
              <a:buNone/>
            </a:pPr>
            <a:r>
              <a:rPr lang="en" sz="1800">
                <a:solidFill>
                  <a:srgbClr val="FFFFFF"/>
                </a:solidFill>
              </a:rPr>
              <a:t>Barium(</a:t>
            </a:r>
            <a:r>
              <a:rPr lang="en" sz="1800" baseline="30000">
                <a:solidFill>
                  <a:srgbClr val="FFFFFF"/>
                </a:solidFill>
              </a:rPr>
              <a:t>140</a:t>
            </a:r>
            <a:r>
              <a:rPr lang="en" sz="1800">
                <a:solidFill>
                  <a:srgbClr val="FFFFFF"/>
                </a:solidFill>
              </a:rPr>
              <a:t>Ba) + Krypton(</a:t>
            </a:r>
            <a:r>
              <a:rPr lang="en" sz="1800" baseline="30000">
                <a:solidFill>
                  <a:srgbClr val="FFFFFF"/>
                </a:solidFill>
              </a:rPr>
              <a:t>93</a:t>
            </a:r>
            <a:r>
              <a:rPr lang="en" sz="1800">
                <a:solidFill>
                  <a:srgbClr val="FFFFFF"/>
                </a:solidFill>
              </a:rPr>
              <a:t>Kr) + 3Neutrons(</a:t>
            </a:r>
            <a:r>
              <a:rPr lang="en" sz="1800" baseline="30000">
                <a:solidFill>
                  <a:srgbClr val="FFFFFF"/>
                </a:solidFill>
              </a:rPr>
              <a:t>1</a:t>
            </a:r>
            <a:r>
              <a:rPr lang="en" sz="1800">
                <a:solidFill>
                  <a:srgbClr val="FFFFFF"/>
                </a:solidFill>
              </a:rPr>
              <a:t>n) + ~200 MeV</a:t>
            </a:r>
            <a:r>
              <a:rPr lang="en" sz="1800" b="1">
                <a:solidFill>
                  <a:srgbClr val="FFFFFF"/>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1632523" y="966300"/>
            <a:ext cx="5878974" cy="4144675"/>
          </a:xfrm>
          <a:prstGeom prst="rect">
            <a:avLst/>
          </a:prstGeom>
          <a:noFill/>
          <a:ln>
            <a:noFill/>
          </a:ln>
        </p:spPr>
      </p:pic>
      <p:sp>
        <p:nvSpPr>
          <p:cNvPr id="96" name="Shape 96"/>
          <p:cNvSpPr txBox="1"/>
          <p:nvPr/>
        </p:nvSpPr>
        <p:spPr>
          <a:xfrm>
            <a:off x="2481475" y="0"/>
            <a:ext cx="4352700" cy="481200"/>
          </a:xfrm>
          <a:prstGeom prst="rect">
            <a:avLst/>
          </a:prstGeom>
          <a:noFill/>
          <a:ln>
            <a:noFill/>
          </a:ln>
        </p:spPr>
        <p:txBody>
          <a:bodyPr wrap="square" lIns="91425" tIns="91425" rIns="91425" bIns="91425" anchor="t" anchorCtr="0">
            <a:noAutofit/>
          </a:bodyPr>
          <a:lstStyle/>
          <a:p>
            <a:pPr lvl="0" algn="ctr">
              <a:spcBef>
                <a:spcPts val="0"/>
              </a:spcBef>
              <a:buNone/>
            </a:pPr>
            <a:r>
              <a:rPr lang="en" sz="4800"/>
              <a:t>Radiation!</a:t>
            </a:r>
            <a:br>
              <a:rPr lang="en" sz="4800"/>
            </a:br>
            <a:r>
              <a:rPr lang="en" sz="1050">
                <a:solidFill>
                  <a:srgbClr val="222222"/>
                </a:solidFill>
                <a:highlight>
                  <a:srgbClr val="FFFFFF"/>
                </a:highlight>
              </a:rPr>
              <a:t>emission or transmission of energy in the form of waves or particles </a:t>
            </a:r>
          </a:p>
        </p:txBody>
      </p:sp>
      <p:pic>
        <p:nvPicPr>
          <p:cNvPr id="97" name="Shape 97"/>
          <p:cNvPicPr preferRelativeResize="0"/>
          <p:nvPr/>
        </p:nvPicPr>
        <p:blipFill>
          <a:blip r:embed="rId4">
            <a:alphaModFix/>
          </a:blip>
          <a:stretch>
            <a:fillRect/>
          </a:stretch>
        </p:blipFill>
        <p:spPr>
          <a:xfrm>
            <a:off x="-3" y="0"/>
            <a:ext cx="1619953" cy="2159937"/>
          </a:xfrm>
          <a:prstGeom prst="rect">
            <a:avLst/>
          </a:prstGeom>
          <a:noFill/>
          <a:ln>
            <a:noFill/>
          </a:ln>
        </p:spPr>
      </p:pic>
      <p:pic>
        <p:nvPicPr>
          <p:cNvPr id="98" name="Shape 98"/>
          <p:cNvPicPr preferRelativeResize="0"/>
          <p:nvPr/>
        </p:nvPicPr>
        <p:blipFill>
          <a:blip r:embed="rId5">
            <a:alphaModFix/>
          </a:blip>
          <a:stretch>
            <a:fillRect/>
          </a:stretch>
        </p:blipFill>
        <p:spPr>
          <a:xfrm>
            <a:off x="7524047" y="0"/>
            <a:ext cx="1619954" cy="229738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307</Words>
  <Application>Microsoft Office PowerPoint</Application>
  <PresentationFormat>On-screen Show (16:9)</PresentationFormat>
  <Paragraphs>50</Paragraphs>
  <Slides>28</Slides>
  <Notes>28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28</vt:i4>
      </vt:variant>
    </vt:vector>
  </HeadingPairs>
  <TitlesOfParts>
    <vt:vector size="30"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Handley, Craig A</cp:lastModifiedBy>
  <cp:revision>1</cp:revision>
  <dcterms:modified xsi:type="dcterms:W3CDTF">2017-11-28T16:49:19Z</dcterms:modified>
</cp:coreProperties>
</file>