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317" r:id="rId2"/>
    <p:sldId id="594" r:id="rId3"/>
    <p:sldId id="599" r:id="rId4"/>
    <p:sldId id="598" r:id="rId5"/>
    <p:sldId id="595" r:id="rId6"/>
    <p:sldId id="596" r:id="rId7"/>
    <p:sldId id="597" r:id="rId8"/>
    <p:sldId id="486" r:id="rId9"/>
    <p:sldId id="607" r:id="rId10"/>
    <p:sldId id="420" r:id="rId11"/>
    <p:sldId id="421" r:id="rId12"/>
    <p:sldId id="422" r:id="rId13"/>
    <p:sldId id="423" r:id="rId14"/>
    <p:sldId id="424" r:id="rId15"/>
    <p:sldId id="396" r:id="rId16"/>
    <p:sldId id="397" r:id="rId17"/>
    <p:sldId id="432" r:id="rId18"/>
    <p:sldId id="433" r:id="rId19"/>
    <p:sldId id="434" r:id="rId20"/>
    <p:sldId id="440" r:id="rId21"/>
    <p:sldId id="441" r:id="rId22"/>
    <p:sldId id="442" r:id="rId23"/>
    <p:sldId id="443" r:id="rId24"/>
    <p:sldId id="566" r:id="rId25"/>
    <p:sldId id="444" r:id="rId26"/>
    <p:sldId id="445" r:id="rId27"/>
    <p:sldId id="446" r:id="rId28"/>
    <p:sldId id="447" r:id="rId29"/>
    <p:sldId id="448" r:id="rId30"/>
    <p:sldId id="567" r:id="rId31"/>
    <p:sldId id="449" r:id="rId32"/>
    <p:sldId id="450" r:id="rId33"/>
    <p:sldId id="451" r:id="rId34"/>
    <p:sldId id="452" r:id="rId35"/>
    <p:sldId id="453" r:id="rId36"/>
    <p:sldId id="454" r:id="rId37"/>
    <p:sldId id="600" r:id="rId38"/>
    <p:sldId id="601" r:id="rId39"/>
    <p:sldId id="602" r:id="rId40"/>
    <p:sldId id="603" r:id="rId41"/>
    <p:sldId id="604" r:id="rId42"/>
    <p:sldId id="342" r:id="rId43"/>
    <p:sldId id="257" r:id="rId44"/>
    <p:sldId id="258" r:id="rId45"/>
    <p:sldId id="259" r:id="rId46"/>
    <p:sldId id="260" r:id="rId47"/>
    <p:sldId id="608" r:id="rId48"/>
    <p:sldId id="261" r:id="rId49"/>
    <p:sldId id="609" r:id="rId50"/>
    <p:sldId id="360" r:id="rId51"/>
    <p:sldId id="262" r:id="rId52"/>
    <p:sldId id="263" r:id="rId53"/>
    <p:sldId id="264" r:id="rId54"/>
    <p:sldId id="265" r:id="rId55"/>
    <p:sldId id="266" r:id="rId56"/>
    <p:sldId id="267" r:id="rId57"/>
    <p:sldId id="268" r:id="rId58"/>
    <p:sldId id="269" r:id="rId59"/>
    <p:sldId id="270" r:id="rId60"/>
    <p:sldId id="271" r:id="rId61"/>
    <p:sldId id="272" r:id="rId62"/>
    <p:sldId id="273" r:id="rId63"/>
    <p:sldId id="274" r:id="rId64"/>
    <p:sldId id="275" r:id="rId65"/>
    <p:sldId id="276" r:id="rId66"/>
    <p:sldId id="277" r:id="rId67"/>
    <p:sldId id="278" r:id="rId68"/>
    <p:sldId id="279" r:id="rId69"/>
    <p:sldId id="280" r:id="rId70"/>
    <p:sldId id="282" r:id="rId71"/>
    <p:sldId id="283" r:id="rId72"/>
    <p:sldId id="284" r:id="rId73"/>
    <p:sldId id="285" r:id="rId74"/>
    <p:sldId id="361" r:id="rId75"/>
    <p:sldId id="287" r:id="rId76"/>
    <p:sldId id="288" r:id="rId77"/>
    <p:sldId id="289" r:id="rId78"/>
    <p:sldId id="290" r:id="rId79"/>
    <p:sldId id="291" r:id="rId80"/>
    <p:sldId id="292" r:id="rId81"/>
    <p:sldId id="293" r:id="rId82"/>
    <p:sldId id="570" r:id="rId83"/>
    <p:sldId id="294" r:id="rId84"/>
    <p:sldId id="571" r:id="rId85"/>
    <p:sldId id="296" r:id="rId86"/>
    <p:sldId id="572" r:id="rId87"/>
    <p:sldId id="569" r:id="rId88"/>
    <p:sldId id="295" r:id="rId89"/>
    <p:sldId id="297" r:id="rId90"/>
    <p:sldId id="346" r:id="rId91"/>
    <p:sldId id="298" r:id="rId92"/>
    <p:sldId id="347" r:id="rId93"/>
    <p:sldId id="348" r:id="rId94"/>
    <p:sldId id="349" r:id="rId95"/>
    <p:sldId id="350" r:id="rId96"/>
    <p:sldId id="351" r:id="rId97"/>
    <p:sldId id="352" r:id="rId98"/>
    <p:sldId id="573" r:id="rId99"/>
    <p:sldId id="353" r:id="rId100"/>
    <p:sldId id="354" r:id="rId101"/>
    <p:sldId id="355" r:id="rId102"/>
    <p:sldId id="356" r:id="rId103"/>
    <p:sldId id="357" r:id="rId104"/>
    <p:sldId id="591" r:id="rId105"/>
    <p:sldId id="592" r:id="rId106"/>
    <p:sldId id="593" r:id="rId107"/>
    <p:sldId id="534" r:id="rId108"/>
    <p:sldId id="299" r:id="rId109"/>
    <p:sldId id="300" r:id="rId110"/>
    <p:sldId id="301" r:id="rId111"/>
    <p:sldId id="302" r:id="rId112"/>
    <p:sldId id="303" r:id="rId113"/>
    <p:sldId id="304" r:id="rId114"/>
    <p:sldId id="306" r:id="rId115"/>
    <p:sldId id="305" r:id="rId116"/>
    <p:sldId id="307" r:id="rId117"/>
    <p:sldId id="308" r:id="rId118"/>
    <p:sldId id="309" r:id="rId119"/>
    <p:sldId id="310" r:id="rId120"/>
    <p:sldId id="311" r:id="rId121"/>
    <p:sldId id="312" r:id="rId122"/>
    <p:sldId id="313"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0"/>
    <p:restoredTop sz="94504"/>
  </p:normalViewPr>
  <p:slideViewPr>
    <p:cSldViewPr snapToGrid="0" snapToObjects="1">
      <p:cViewPr varScale="1">
        <p:scale>
          <a:sx n="91" d="100"/>
          <a:sy n="91" d="100"/>
        </p:scale>
        <p:origin x="1760" y="3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62F52-9D02-7E45-90F2-DF6AC2B217F5}" type="datetimeFigureOut">
              <a:rPr lang="en-US" smtClean="0"/>
              <a:t>3/18/20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0C4697-2419-2F4E-A10C-393520F22661}" type="slidenum">
              <a:rPr lang="en-US" smtClean="0"/>
              <a:t>‹#›</a:t>
            </a:fld>
            <a:endParaRPr lang="en-US"/>
          </a:p>
        </p:txBody>
      </p:sp>
    </p:spTree>
    <p:extLst>
      <p:ext uri="{BB962C8B-B14F-4D97-AF65-F5344CB8AC3E}">
        <p14:creationId xmlns:p14="http://schemas.microsoft.com/office/powerpoint/2010/main" val="24152133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DE6EF7-F111-C14B-A6CA-40D5D100FBDF}" type="slidenum">
              <a:rPr lang="en-US"/>
              <a:pPr>
                <a:defRPr/>
              </a:pPr>
              <a:t>1</a:t>
            </a:fld>
            <a:endParaRPr lang="en-US"/>
          </a:p>
        </p:txBody>
      </p:sp>
      <p:sp>
        <p:nvSpPr>
          <p:cNvPr id="242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9AF1E2C3-A44F-BE45-8A21-8B37761461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A70254-E88D-794A-88D5-4CAF90FD8F6F}" type="slidenum">
              <a:rPr lang="en-US" altLang="en-US" sz="1200" smtClean="0"/>
              <a:pPr/>
              <a:t>12</a:t>
            </a:fld>
            <a:endParaRPr lang="en-US" altLang="en-US" sz="1200"/>
          </a:p>
        </p:txBody>
      </p:sp>
      <p:sp>
        <p:nvSpPr>
          <p:cNvPr id="128002" name="Rectangle 2">
            <a:extLst>
              <a:ext uri="{FF2B5EF4-FFF2-40B4-BE49-F238E27FC236}">
                <a16:creationId xmlns:a16="http://schemas.microsoft.com/office/drawing/2014/main" id="{7D5DD12E-71D5-1B42-B506-ED3C48F092A4}"/>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03CF211F-638B-7A48-82C4-36FC1FB05E5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5415535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87DD46-7058-8D44-8C0E-4FE0BDA594C7}" type="slidenum">
              <a:rPr lang="en-US"/>
              <a:pPr>
                <a:defRPr/>
              </a:pPr>
              <a:t>114</a:t>
            </a:fld>
            <a:endParaRPr lang="en-US"/>
          </a:p>
        </p:txBody>
      </p:sp>
      <p:sp>
        <p:nvSpPr>
          <p:cNvPr id="202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8BB9B6-6F72-194B-89FF-6E6FF363624E}" type="slidenum">
              <a:rPr lang="en-US"/>
              <a:pPr>
                <a:defRPr/>
              </a:pPr>
              <a:t>115</a:t>
            </a:fld>
            <a:endParaRPr lang="en-US"/>
          </a:p>
        </p:txBody>
      </p:sp>
      <p:sp>
        <p:nvSpPr>
          <p:cNvPr id="190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0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F6AEAD-B0BC-E44A-B2BA-3F48C140FA19}" type="slidenum">
              <a:rPr lang="en-US"/>
              <a:pPr>
                <a:defRPr/>
              </a:pPr>
              <a:t>116</a:t>
            </a:fld>
            <a:endParaRPr lang="en-US"/>
          </a:p>
        </p:txBody>
      </p:sp>
      <p:sp>
        <p:nvSpPr>
          <p:cNvPr id="204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709DAE-1456-6140-B3A7-3A6EB305D1A9}" type="slidenum">
              <a:rPr lang="en-US"/>
              <a:pPr>
                <a:defRPr/>
              </a:pPr>
              <a:t>117</a:t>
            </a:fld>
            <a:endParaRPr lang="en-US"/>
          </a:p>
        </p:txBody>
      </p:sp>
      <p:sp>
        <p:nvSpPr>
          <p:cNvPr id="206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92EFB7-8FF9-054A-A305-D89545A4EA56}" type="slidenum">
              <a:rPr lang="en-US"/>
              <a:pPr>
                <a:defRPr/>
              </a:pPr>
              <a:t>118</a:t>
            </a:fld>
            <a:endParaRPr lang="en-US"/>
          </a:p>
        </p:txBody>
      </p:sp>
      <p:sp>
        <p:nvSpPr>
          <p:cNvPr id="2088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8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BE3BD5-AD61-7C48-888E-17CFC66A1AF7}" type="slidenum">
              <a:rPr lang="en-US"/>
              <a:pPr>
                <a:defRPr/>
              </a:pPr>
              <a:t>119</a:t>
            </a:fld>
            <a:endParaRPr lang="en-US"/>
          </a:p>
        </p:txBody>
      </p:sp>
      <p:sp>
        <p:nvSpPr>
          <p:cNvPr id="2109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0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3B49DF-A617-DC40-B5A0-17FD70403164}" type="slidenum">
              <a:rPr lang="en-US"/>
              <a:pPr>
                <a:defRPr/>
              </a:pPr>
              <a:t>120</a:t>
            </a:fld>
            <a:endParaRPr lang="en-US"/>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2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272608-B86D-AC47-9E53-66E94B085517}" type="slidenum">
              <a:rPr lang="en-US"/>
              <a:pPr>
                <a:defRPr/>
              </a:pPr>
              <a:t>121</a:t>
            </a:fld>
            <a:endParaRPr lang="en-US"/>
          </a:p>
        </p:txBody>
      </p:sp>
      <p:sp>
        <p:nvSpPr>
          <p:cNvPr id="2150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5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95A2E6-F948-C043-AF3C-49CE58DDBB3A}" type="slidenum">
              <a:rPr lang="en-US"/>
              <a:pPr>
                <a:defRPr/>
              </a:pPr>
              <a:t>122</a:t>
            </a:fld>
            <a:endParaRPr lang="en-US"/>
          </a:p>
        </p:txBody>
      </p:sp>
      <p:sp>
        <p:nvSpPr>
          <p:cNvPr id="217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7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2877D843-BB21-9D45-8D9C-843F8D92F2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4DCCB3-73B2-4044-8130-D27DC6924C9A}" type="slidenum">
              <a:rPr lang="en-US" altLang="en-US" sz="1200" smtClean="0"/>
              <a:pPr/>
              <a:t>13</a:t>
            </a:fld>
            <a:endParaRPr lang="en-US" altLang="en-US" sz="1200"/>
          </a:p>
        </p:txBody>
      </p:sp>
      <p:sp>
        <p:nvSpPr>
          <p:cNvPr id="130050" name="Rectangle 2">
            <a:extLst>
              <a:ext uri="{FF2B5EF4-FFF2-40B4-BE49-F238E27FC236}">
                <a16:creationId xmlns:a16="http://schemas.microsoft.com/office/drawing/2014/main" id="{7EE9D6E4-CADC-A04B-B5AA-5476F7F240EC}"/>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180E1BE5-6322-8C4B-93FC-963D8AE247F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493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C8BE9AE-4FB0-BC40-90C2-32213F76FE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8988E2-92EA-5343-AA98-8E7A7976C5F7}" type="slidenum">
              <a:rPr lang="en-US" altLang="en-US" sz="1200" smtClean="0"/>
              <a:pPr/>
              <a:t>14</a:t>
            </a:fld>
            <a:endParaRPr lang="en-US" altLang="en-US" sz="1200"/>
          </a:p>
        </p:txBody>
      </p:sp>
      <p:sp>
        <p:nvSpPr>
          <p:cNvPr id="132098" name="Rectangle 2">
            <a:extLst>
              <a:ext uri="{FF2B5EF4-FFF2-40B4-BE49-F238E27FC236}">
                <a16:creationId xmlns:a16="http://schemas.microsoft.com/office/drawing/2014/main" id="{0DA9B90B-88D9-9B47-9D97-F402EE1707EE}"/>
              </a:ext>
            </a:extLst>
          </p:cNvPr>
          <p:cNvSpPr>
            <a:spLocks noGrp="1" noRot="1" noChangeAspect="1" noChangeArrowheads="1" noTextEdit="1"/>
          </p:cNvSpPr>
          <p:nvPr>
            <p:ph type="sldImg"/>
          </p:nvPr>
        </p:nvSpPr>
        <p:spPr>
          <a:ln/>
        </p:spPr>
      </p:sp>
      <p:sp>
        <p:nvSpPr>
          <p:cNvPr id="232451" name="Rectangle 3">
            <a:extLst>
              <a:ext uri="{FF2B5EF4-FFF2-40B4-BE49-F238E27FC236}">
                <a16:creationId xmlns:a16="http://schemas.microsoft.com/office/drawing/2014/main" id="{DAFC974D-7CDE-6143-91DF-35DC5146AE87}"/>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37332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45AB220-3C95-7445-934F-9345921C9E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5C1B723-7F95-734D-8182-D2C49EB18B62}" type="slidenum">
              <a:rPr lang="en-US" altLang="en-US" sz="1200" smtClean="0"/>
              <a:pPr/>
              <a:t>17</a:t>
            </a:fld>
            <a:endParaRPr lang="en-US" altLang="en-US" sz="1200"/>
          </a:p>
        </p:txBody>
      </p:sp>
      <p:sp>
        <p:nvSpPr>
          <p:cNvPr id="108546" name="Rectangle 2">
            <a:extLst>
              <a:ext uri="{FF2B5EF4-FFF2-40B4-BE49-F238E27FC236}">
                <a16:creationId xmlns:a16="http://schemas.microsoft.com/office/drawing/2014/main" id="{43836287-F026-264B-8F4C-2EE3C14C4943}"/>
              </a:ext>
            </a:extLst>
          </p:cNvPr>
          <p:cNvSpPr>
            <a:spLocks noGrp="1" noRot="1" noChangeAspect="1"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F9D2A3FD-71FC-B549-A48E-BEA217AB626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82453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8AEFFEA5-6EBB-D643-B375-F20E676334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1E6E4E3-E42F-294E-9E17-7CC9607E8390}" type="slidenum">
              <a:rPr lang="en-US" altLang="en-US" sz="1200" smtClean="0"/>
              <a:pPr/>
              <a:t>18</a:t>
            </a:fld>
            <a:endParaRPr lang="en-US" altLang="en-US" sz="1200"/>
          </a:p>
        </p:txBody>
      </p:sp>
      <p:sp>
        <p:nvSpPr>
          <p:cNvPr id="110594" name="Rectangle 2">
            <a:extLst>
              <a:ext uri="{FF2B5EF4-FFF2-40B4-BE49-F238E27FC236}">
                <a16:creationId xmlns:a16="http://schemas.microsoft.com/office/drawing/2014/main" id="{AE3AFC56-EAAF-ED4F-A930-382833F71865}"/>
              </a:ext>
            </a:extLst>
          </p:cNvPr>
          <p:cNvSpPr>
            <a:spLocks noGrp="1" noRot="1" noChangeAspect="1" noChangeArrowheads="1" noTextEdit="1"/>
          </p:cNvSpPr>
          <p:nvPr>
            <p:ph type="sldImg"/>
          </p:nvPr>
        </p:nvSpPr>
        <p:spPr>
          <a:solidFill>
            <a:srgbClr val="FFFFFF"/>
          </a:solidFill>
          <a:ln/>
        </p:spPr>
      </p:sp>
      <p:sp>
        <p:nvSpPr>
          <p:cNvPr id="192515" name="Rectangle 3">
            <a:extLst>
              <a:ext uri="{FF2B5EF4-FFF2-40B4-BE49-F238E27FC236}">
                <a16:creationId xmlns:a16="http://schemas.microsoft.com/office/drawing/2014/main" id="{8313838E-C4BA-3F48-9315-56EEB2CCCE6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7458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0E2B6EBF-703A-2946-9BA1-87C2633C5C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3B87819-82C8-054C-A4C5-D43465CF7031}" type="slidenum">
              <a:rPr lang="en-US" altLang="en-US" sz="1200" smtClean="0"/>
              <a:pPr/>
              <a:t>19</a:t>
            </a:fld>
            <a:endParaRPr lang="en-US" altLang="en-US" sz="1200"/>
          </a:p>
        </p:txBody>
      </p:sp>
      <p:sp>
        <p:nvSpPr>
          <p:cNvPr id="112642" name="Rectangle 2">
            <a:extLst>
              <a:ext uri="{FF2B5EF4-FFF2-40B4-BE49-F238E27FC236}">
                <a16:creationId xmlns:a16="http://schemas.microsoft.com/office/drawing/2014/main" id="{B103C23B-2870-7247-8DB6-BE53F3184EA6}"/>
              </a:ext>
            </a:extLst>
          </p:cNvPr>
          <p:cNvSpPr>
            <a:spLocks noGrp="1" noRot="1" noChangeAspect="1" noChangeArrowheads="1" noTextEdit="1"/>
          </p:cNvSpPr>
          <p:nvPr>
            <p:ph type="sldImg"/>
          </p:nvPr>
        </p:nvSpPr>
        <p:spPr>
          <a:solidFill>
            <a:srgbClr val="FFFFFF"/>
          </a:solidFill>
          <a:ln/>
        </p:spPr>
      </p:sp>
      <p:sp>
        <p:nvSpPr>
          <p:cNvPr id="300035" name="Rectangle 3">
            <a:extLst>
              <a:ext uri="{FF2B5EF4-FFF2-40B4-BE49-F238E27FC236}">
                <a16:creationId xmlns:a16="http://schemas.microsoft.com/office/drawing/2014/main" id="{75750169-A467-A049-ADDB-13B20620BE4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619774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702AC9AB-2C69-8A41-B6CD-D938466E69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ABE463-B42B-5848-B399-B617603904F8}" type="slidenum">
              <a:rPr lang="en-US" altLang="en-US" sz="1200" smtClean="0"/>
              <a:pPr/>
              <a:t>20</a:t>
            </a:fld>
            <a:endParaRPr lang="en-US" altLang="en-US" sz="1200"/>
          </a:p>
        </p:txBody>
      </p:sp>
      <p:sp>
        <p:nvSpPr>
          <p:cNvPr id="114690" name="Rectangle 2">
            <a:extLst>
              <a:ext uri="{FF2B5EF4-FFF2-40B4-BE49-F238E27FC236}">
                <a16:creationId xmlns:a16="http://schemas.microsoft.com/office/drawing/2014/main" id="{9651693E-F971-2F43-B0A9-0DF043FF4DB6}"/>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02122525-1351-C147-AD4D-1850D41E123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77466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2C86D5BF-F660-6541-9EF2-6A10BC9DB3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F96493-850D-2E48-8D83-86D56E3A7EE7}" type="slidenum">
              <a:rPr lang="en-US" altLang="en-US" sz="1200" smtClean="0"/>
              <a:pPr/>
              <a:t>22</a:t>
            </a:fld>
            <a:endParaRPr lang="en-US" altLang="en-US" sz="1200"/>
          </a:p>
        </p:txBody>
      </p:sp>
      <p:sp>
        <p:nvSpPr>
          <p:cNvPr id="117762" name="Rectangle 2">
            <a:extLst>
              <a:ext uri="{FF2B5EF4-FFF2-40B4-BE49-F238E27FC236}">
                <a16:creationId xmlns:a16="http://schemas.microsoft.com/office/drawing/2014/main" id="{AFDC4577-7841-1742-BE14-657E1CE268E6}"/>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57618C07-63A8-E249-88F9-99D99ED405C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422016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2DB531DB-46A4-0745-AE31-E4139BE038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174FF6A-40CA-6F4A-BF0D-0B8B7D085D17}" type="slidenum">
              <a:rPr lang="en-US" altLang="en-US" sz="1200" smtClean="0"/>
              <a:pPr/>
              <a:t>23</a:t>
            </a:fld>
            <a:endParaRPr lang="en-US" altLang="en-US" sz="1200"/>
          </a:p>
        </p:txBody>
      </p:sp>
      <p:sp>
        <p:nvSpPr>
          <p:cNvPr id="119810" name="Rectangle 2">
            <a:extLst>
              <a:ext uri="{FF2B5EF4-FFF2-40B4-BE49-F238E27FC236}">
                <a16:creationId xmlns:a16="http://schemas.microsoft.com/office/drawing/2014/main" id="{38E077EA-DA7C-9544-BE77-3E7BC2E8D8A3}"/>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FC474856-630D-3E4B-BA5D-646AEEAF0E4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412816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17B75656-6821-6142-B394-85EC5C5C0F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B472E00-149C-EC45-A45B-4FD93D4145C1}" type="slidenum">
              <a:rPr lang="en-US" altLang="en-US" sz="1200" smtClean="0"/>
              <a:pPr/>
              <a:t>24</a:t>
            </a:fld>
            <a:endParaRPr lang="en-US" altLang="en-US" sz="1200"/>
          </a:p>
        </p:txBody>
      </p:sp>
      <p:sp>
        <p:nvSpPr>
          <p:cNvPr id="121858" name="Rectangle 2">
            <a:extLst>
              <a:ext uri="{FF2B5EF4-FFF2-40B4-BE49-F238E27FC236}">
                <a16:creationId xmlns:a16="http://schemas.microsoft.com/office/drawing/2014/main" id="{BB64A3E3-94F8-1F4E-9023-3062345D2982}"/>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FC474856-630D-3E4B-BA5D-646AEEAF0E4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297069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F0D4FA06-4C6D-384B-9F2D-151C3B9DE0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0887C0F-CEEE-B24D-A486-18FFC2FBF265}" type="slidenum">
              <a:rPr lang="en-US" altLang="en-US" sz="1200" smtClean="0"/>
              <a:pPr/>
              <a:t>2</a:t>
            </a:fld>
            <a:endParaRPr lang="en-US" altLang="en-US" sz="1200"/>
          </a:p>
        </p:txBody>
      </p:sp>
      <p:sp>
        <p:nvSpPr>
          <p:cNvPr id="94210" name="Rectangle 2">
            <a:extLst>
              <a:ext uri="{FF2B5EF4-FFF2-40B4-BE49-F238E27FC236}">
                <a16:creationId xmlns:a16="http://schemas.microsoft.com/office/drawing/2014/main" id="{33A79A36-C752-9645-BCBB-491823615486}"/>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C36BD2FB-70C3-FF43-ACF5-32BC0390D120}"/>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83017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2FDF6B70-2A7F-7847-BA6D-0AA61082CB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D2B04EF-C015-4942-849C-B46B9F2F0A53}" type="slidenum">
              <a:rPr lang="en-US" altLang="en-US" sz="1200" smtClean="0"/>
              <a:pPr/>
              <a:t>25</a:t>
            </a:fld>
            <a:endParaRPr lang="en-US" altLang="en-US" sz="1200"/>
          </a:p>
        </p:txBody>
      </p:sp>
      <p:sp>
        <p:nvSpPr>
          <p:cNvPr id="123906" name="Rectangle 2">
            <a:extLst>
              <a:ext uri="{FF2B5EF4-FFF2-40B4-BE49-F238E27FC236}">
                <a16:creationId xmlns:a16="http://schemas.microsoft.com/office/drawing/2014/main" id="{300BE9A6-37F0-A449-9448-F2355588B724}"/>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0B406D66-EFDC-B042-B225-591396B1CC1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867546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A6E0EDB-18D5-8E47-BEC7-D9B8BE4F5A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088344-5D12-FD4A-AA25-9D620AE37460}" type="slidenum">
              <a:rPr lang="en-US" altLang="en-US" sz="1200" smtClean="0"/>
              <a:pPr/>
              <a:t>26</a:t>
            </a:fld>
            <a:endParaRPr lang="en-US" altLang="en-US" sz="1200"/>
          </a:p>
        </p:txBody>
      </p:sp>
      <p:sp>
        <p:nvSpPr>
          <p:cNvPr id="125954" name="Rectangle 2">
            <a:extLst>
              <a:ext uri="{FF2B5EF4-FFF2-40B4-BE49-F238E27FC236}">
                <a16:creationId xmlns:a16="http://schemas.microsoft.com/office/drawing/2014/main" id="{27087208-FA5C-8848-BFC9-1B5E2B8F9FDD}"/>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28DFCF52-2921-BB42-9492-2479B13454A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19258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84CB8DE3-4F45-AD44-A4F8-85C5AE22F9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2E43B4-4899-004E-AE2E-6B1CD95F3865}" type="slidenum">
              <a:rPr lang="en-US" altLang="en-US" sz="1200" smtClean="0"/>
              <a:pPr/>
              <a:t>27</a:t>
            </a:fld>
            <a:endParaRPr lang="en-US" altLang="en-US" sz="1200"/>
          </a:p>
        </p:txBody>
      </p:sp>
      <p:sp>
        <p:nvSpPr>
          <p:cNvPr id="128002" name="Rectangle 2">
            <a:extLst>
              <a:ext uri="{FF2B5EF4-FFF2-40B4-BE49-F238E27FC236}">
                <a16:creationId xmlns:a16="http://schemas.microsoft.com/office/drawing/2014/main" id="{2E4A5D4B-E257-5E41-9D80-DA97C7359C4D}"/>
              </a:ext>
            </a:extLst>
          </p:cNvPr>
          <p:cNvSpPr>
            <a:spLocks noGrp="1" noRot="1" noChangeAspect="1" noChangeArrowheads="1" noTextEdit="1"/>
          </p:cNvSpPr>
          <p:nvPr>
            <p:ph type="sldImg"/>
          </p:nvPr>
        </p:nvSpPr>
        <p:spPr>
          <a:solidFill>
            <a:srgbClr val="FFFFFF"/>
          </a:solidFill>
          <a:ln/>
        </p:spPr>
      </p:sp>
      <p:sp>
        <p:nvSpPr>
          <p:cNvPr id="205827" name="Rectangle 3">
            <a:extLst>
              <a:ext uri="{FF2B5EF4-FFF2-40B4-BE49-F238E27FC236}">
                <a16:creationId xmlns:a16="http://schemas.microsoft.com/office/drawing/2014/main" id="{AADFDD3E-ABAB-BF46-A722-AC2BEC85661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4125837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3978487D-E2DD-FF4E-B93C-A2EDFECE50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685450-2B70-CF47-9617-B4A4B53C70F9}" type="slidenum">
              <a:rPr lang="en-US" altLang="en-US" sz="1200" smtClean="0"/>
              <a:pPr/>
              <a:t>28</a:t>
            </a:fld>
            <a:endParaRPr lang="en-US" altLang="en-US" sz="1200"/>
          </a:p>
        </p:txBody>
      </p:sp>
      <p:sp>
        <p:nvSpPr>
          <p:cNvPr id="130050" name="Rectangle 2">
            <a:extLst>
              <a:ext uri="{FF2B5EF4-FFF2-40B4-BE49-F238E27FC236}">
                <a16:creationId xmlns:a16="http://schemas.microsoft.com/office/drawing/2014/main" id="{FE2AAB74-42E1-2A45-BAD0-A5AB3D2B321E}"/>
              </a:ext>
            </a:extLst>
          </p:cNvPr>
          <p:cNvSpPr>
            <a:spLocks noGrp="1" noRot="1" noChangeAspect="1"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9D0C194A-F2A1-EF46-A43C-948C7113623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126793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E0AA07AC-E745-8C4D-ACDF-00943809D8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3B7937E-8FB6-BF40-B09A-EA105D42DD83}" type="slidenum">
              <a:rPr lang="en-US" altLang="en-US" sz="1200" smtClean="0"/>
              <a:pPr/>
              <a:t>29</a:t>
            </a:fld>
            <a:endParaRPr lang="en-US" altLang="en-US" sz="1200"/>
          </a:p>
        </p:txBody>
      </p:sp>
      <p:sp>
        <p:nvSpPr>
          <p:cNvPr id="132098" name="Rectangle 2">
            <a:extLst>
              <a:ext uri="{FF2B5EF4-FFF2-40B4-BE49-F238E27FC236}">
                <a16:creationId xmlns:a16="http://schemas.microsoft.com/office/drawing/2014/main" id="{49C35EF6-8BDF-EE47-8D34-2F85EEFD8DD3}"/>
              </a:ext>
            </a:extLst>
          </p:cNvPr>
          <p:cNvSpPr>
            <a:spLocks noGrp="1" noRot="1" noChangeAspect="1"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3A5881E0-EAF6-1248-B57E-AF52B5FF5F5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235522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42420938-9F69-664C-947E-9A5E7822AB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A604372-5667-C04C-9C73-7C7543114DD7}" type="slidenum">
              <a:rPr lang="en-US" altLang="en-US" sz="1200" smtClean="0"/>
              <a:pPr/>
              <a:t>30</a:t>
            </a:fld>
            <a:endParaRPr lang="en-US" altLang="en-US" sz="1200"/>
          </a:p>
        </p:txBody>
      </p:sp>
      <p:sp>
        <p:nvSpPr>
          <p:cNvPr id="134146" name="Rectangle 2">
            <a:extLst>
              <a:ext uri="{FF2B5EF4-FFF2-40B4-BE49-F238E27FC236}">
                <a16:creationId xmlns:a16="http://schemas.microsoft.com/office/drawing/2014/main" id="{3EA4B430-D7C2-4945-8FC7-6C84C7A914DD}"/>
              </a:ext>
            </a:extLst>
          </p:cNvPr>
          <p:cNvSpPr>
            <a:spLocks noGrp="1" noRot="1" noChangeAspect="1"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3A5881E0-EAF6-1248-B57E-AF52B5FF5F5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756207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E9A6B7BB-2A3E-C646-9803-5F6CF2CED0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E4EBCF2-12BA-474A-9D86-C3869D5E1274}" type="slidenum">
              <a:rPr lang="en-US" altLang="en-US" sz="1200" smtClean="0"/>
              <a:pPr/>
              <a:t>31</a:t>
            </a:fld>
            <a:endParaRPr lang="en-US" altLang="en-US" sz="1200"/>
          </a:p>
        </p:txBody>
      </p:sp>
      <p:sp>
        <p:nvSpPr>
          <p:cNvPr id="136194" name="Rectangle 2">
            <a:extLst>
              <a:ext uri="{FF2B5EF4-FFF2-40B4-BE49-F238E27FC236}">
                <a16:creationId xmlns:a16="http://schemas.microsoft.com/office/drawing/2014/main" id="{27077D94-ED72-DA46-AD65-8FC6A7BA6884}"/>
              </a:ext>
            </a:extLst>
          </p:cNvPr>
          <p:cNvSpPr>
            <a:spLocks noGrp="1" noRot="1" noChangeAspect="1" noChangeArrowheads="1" noTextEdit="1"/>
          </p:cNvSpPr>
          <p:nvPr>
            <p:ph type="sldImg"/>
          </p:nvPr>
        </p:nvSpPr>
        <p:spPr>
          <a:ln/>
        </p:spPr>
      </p:sp>
      <p:sp>
        <p:nvSpPr>
          <p:cNvPr id="234499" name="Rectangle 3">
            <a:extLst>
              <a:ext uri="{FF2B5EF4-FFF2-40B4-BE49-F238E27FC236}">
                <a16:creationId xmlns:a16="http://schemas.microsoft.com/office/drawing/2014/main" id="{66AF5A07-0C67-F04D-840E-709192F5DCEC}"/>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261009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3ACDEE00-61CA-7C46-808F-5AA5E0E05B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85B3B2-FD60-C044-83E3-4652B7EA0B3F}" type="slidenum">
              <a:rPr lang="en-US" altLang="en-US" sz="1200" smtClean="0"/>
              <a:pPr/>
              <a:t>32</a:t>
            </a:fld>
            <a:endParaRPr lang="en-US" altLang="en-US" sz="1200"/>
          </a:p>
        </p:txBody>
      </p:sp>
      <p:sp>
        <p:nvSpPr>
          <p:cNvPr id="138242" name="Rectangle 2">
            <a:extLst>
              <a:ext uri="{FF2B5EF4-FFF2-40B4-BE49-F238E27FC236}">
                <a16:creationId xmlns:a16="http://schemas.microsoft.com/office/drawing/2014/main" id="{CE135967-D360-F24E-A05C-DF58938CE206}"/>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E570B8CA-6FB4-044A-B87D-78CDC4DD5AF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214745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3DAD4B48-0AB2-6140-9F32-7D17808026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7FDD7F2-0AC1-1746-9183-B7B62ADC9C66}" type="slidenum">
              <a:rPr lang="en-US" altLang="en-US" sz="1200" smtClean="0"/>
              <a:pPr/>
              <a:t>33</a:t>
            </a:fld>
            <a:endParaRPr lang="en-US" altLang="en-US" sz="1200"/>
          </a:p>
        </p:txBody>
      </p:sp>
      <p:sp>
        <p:nvSpPr>
          <p:cNvPr id="140290" name="Rectangle 2">
            <a:extLst>
              <a:ext uri="{FF2B5EF4-FFF2-40B4-BE49-F238E27FC236}">
                <a16:creationId xmlns:a16="http://schemas.microsoft.com/office/drawing/2014/main" id="{47406636-054D-5C4E-A3F7-1F22980B882E}"/>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15E097BA-619A-4543-A7F9-B5026A1469DC}"/>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486981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AC7FAD34-0C02-FD43-BF34-E2D7FE541E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6D5F30C-B527-354E-A4DC-E99EE115B509}" type="slidenum">
              <a:rPr lang="en-US" altLang="en-US" sz="1200" smtClean="0"/>
              <a:pPr/>
              <a:t>34</a:t>
            </a:fld>
            <a:endParaRPr lang="en-US" altLang="en-US" sz="1200"/>
          </a:p>
        </p:txBody>
      </p:sp>
      <p:sp>
        <p:nvSpPr>
          <p:cNvPr id="142338" name="Rectangle 2">
            <a:extLst>
              <a:ext uri="{FF2B5EF4-FFF2-40B4-BE49-F238E27FC236}">
                <a16:creationId xmlns:a16="http://schemas.microsoft.com/office/drawing/2014/main" id="{8626774F-0691-8A43-9787-4A3501B2A507}"/>
              </a:ext>
            </a:extLst>
          </p:cNvPr>
          <p:cNvSpPr>
            <a:spLocks noGrp="1" noRot="1" noChangeAspect="1" noChangeArrowheads="1" noTextEdit="1"/>
          </p:cNvSpPr>
          <p:nvPr>
            <p:ph type="sldImg"/>
          </p:nvPr>
        </p:nvSpPr>
        <p:spPr>
          <a:solidFill>
            <a:srgbClr val="FFFFFF"/>
          </a:solidFill>
          <a:ln/>
        </p:spPr>
      </p:sp>
      <p:sp>
        <p:nvSpPr>
          <p:cNvPr id="212995" name="Rectangle 3">
            <a:extLst>
              <a:ext uri="{FF2B5EF4-FFF2-40B4-BE49-F238E27FC236}">
                <a16:creationId xmlns:a16="http://schemas.microsoft.com/office/drawing/2014/main" id="{1B26E336-BF57-374E-9BAA-E5D6D96E972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95462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575BAFD2-2848-FF4B-A46A-A114264FB5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9E9A2CA-A6DF-904E-836D-44DAAA00F148}" type="slidenum">
              <a:rPr lang="en-US" altLang="en-US" sz="1200" smtClean="0"/>
              <a:pPr/>
              <a:t>5</a:t>
            </a:fld>
            <a:endParaRPr lang="en-US" altLang="en-US" sz="1200"/>
          </a:p>
        </p:txBody>
      </p:sp>
      <p:sp>
        <p:nvSpPr>
          <p:cNvPr id="96258" name="Rectangle 2">
            <a:extLst>
              <a:ext uri="{FF2B5EF4-FFF2-40B4-BE49-F238E27FC236}">
                <a16:creationId xmlns:a16="http://schemas.microsoft.com/office/drawing/2014/main" id="{68D754B3-8920-6B4E-81BF-791CD5BAF971}"/>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1D0EE131-0F23-EA41-9342-DF24138470C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03732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29CFBA6E-3ED8-AC4D-9006-55A360A171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BD8D326-6D39-824B-830A-41DE929C837F}" type="slidenum">
              <a:rPr lang="en-US" altLang="en-US" sz="1200" smtClean="0"/>
              <a:pPr/>
              <a:t>35</a:t>
            </a:fld>
            <a:endParaRPr lang="en-US" altLang="en-US" sz="1200"/>
          </a:p>
        </p:txBody>
      </p:sp>
      <p:sp>
        <p:nvSpPr>
          <p:cNvPr id="144386" name="Rectangle 2">
            <a:extLst>
              <a:ext uri="{FF2B5EF4-FFF2-40B4-BE49-F238E27FC236}">
                <a16:creationId xmlns:a16="http://schemas.microsoft.com/office/drawing/2014/main" id="{C9E7E767-AA82-F74B-B09D-8C135F92F037}"/>
              </a:ext>
            </a:extLst>
          </p:cNvPr>
          <p:cNvSpPr>
            <a:spLocks noGrp="1" noRot="1" noChangeAspect="1" noChangeArrowheads="1" noTextEdit="1"/>
          </p:cNvSpPr>
          <p:nvPr>
            <p:ph type="sldImg"/>
          </p:nvPr>
        </p:nvSpPr>
        <p:spPr>
          <a:solidFill>
            <a:srgbClr val="FFFFFF"/>
          </a:solidFill>
          <a:ln/>
        </p:spPr>
      </p:sp>
      <p:sp>
        <p:nvSpPr>
          <p:cNvPr id="212995" name="Rectangle 3">
            <a:extLst>
              <a:ext uri="{FF2B5EF4-FFF2-40B4-BE49-F238E27FC236}">
                <a16:creationId xmlns:a16="http://schemas.microsoft.com/office/drawing/2014/main" id="{85866FBF-FE2E-5740-9DD0-FB6E06ABB68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4197943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94BBBE06-12EF-8042-B24C-B65879369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6A25FB6-BD34-6E44-A11A-BE6B37777067}" type="slidenum">
              <a:rPr lang="en-US" altLang="en-US" sz="1200" smtClean="0"/>
              <a:pPr/>
              <a:t>36</a:t>
            </a:fld>
            <a:endParaRPr lang="en-US" altLang="en-US" sz="1200"/>
          </a:p>
        </p:txBody>
      </p:sp>
      <p:sp>
        <p:nvSpPr>
          <p:cNvPr id="146434" name="Rectangle 2">
            <a:extLst>
              <a:ext uri="{FF2B5EF4-FFF2-40B4-BE49-F238E27FC236}">
                <a16:creationId xmlns:a16="http://schemas.microsoft.com/office/drawing/2014/main" id="{B89E5B73-F99C-914A-A6C5-6938D889AB02}"/>
              </a:ext>
            </a:extLst>
          </p:cNvPr>
          <p:cNvSpPr>
            <a:spLocks noGrp="1" noRot="1" noChangeAspect="1" noChangeArrowheads="1" noTextEdit="1"/>
          </p:cNvSpPr>
          <p:nvPr>
            <p:ph type="sldImg"/>
          </p:nvPr>
        </p:nvSpPr>
        <p:spPr>
          <a:solidFill>
            <a:srgbClr val="FFFFFF"/>
          </a:solidFill>
          <a:ln/>
        </p:spPr>
      </p:sp>
      <p:sp>
        <p:nvSpPr>
          <p:cNvPr id="212995" name="Rectangle 3">
            <a:extLst>
              <a:ext uri="{FF2B5EF4-FFF2-40B4-BE49-F238E27FC236}">
                <a16:creationId xmlns:a16="http://schemas.microsoft.com/office/drawing/2014/main" id="{C3F7735F-8222-8A46-9915-B5237525F57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972527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C00C289D-C95D-EF4A-A9BF-C430770176B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A84594C-9150-0E41-9324-43B4ACB2A5E8}" type="slidenum">
              <a:rPr lang="en-US" altLang="en-US" sz="1200" smtClean="0"/>
              <a:pPr/>
              <a:t>37</a:t>
            </a:fld>
            <a:endParaRPr lang="en-US" altLang="en-US" sz="1200"/>
          </a:p>
        </p:txBody>
      </p:sp>
      <p:sp>
        <p:nvSpPr>
          <p:cNvPr id="158722" name="Rectangle 2">
            <a:extLst>
              <a:ext uri="{FF2B5EF4-FFF2-40B4-BE49-F238E27FC236}">
                <a16:creationId xmlns:a16="http://schemas.microsoft.com/office/drawing/2014/main" id="{2EBF0AF2-FCE6-2D48-86F9-058941538F53}"/>
              </a:ext>
            </a:extLst>
          </p:cNvPr>
          <p:cNvSpPr>
            <a:spLocks noGrp="1" noRot="1" noChangeAspect="1" noChangeArrowheads="1" noTextEdit="1"/>
          </p:cNvSpPr>
          <p:nvPr>
            <p:ph type="sldImg"/>
          </p:nvPr>
        </p:nvSpPr>
        <p:spPr>
          <a:solidFill>
            <a:srgbClr val="FFFFFF"/>
          </a:solidFill>
          <a:ln/>
        </p:spPr>
      </p:sp>
      <p:sp>
        <p:nvSpPr>
          <p:cNvPr id="212995" name="Rectangle 3">
            <a:extLst>
              <a:ext uri="{FF2B5EF4-FFF2-40B4-BE49-F238E27FC236}">
                <a16:creationId xmlns:a16="http://schemas.microsoft.com/office/drawing/2014/main" id="{5C4DA327-F654-8B47-B6C6-AC3985B0A5C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231174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5FF00577-4254-C748-8007-3556A70596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8927C1F-4ED8-5946-84C6-07FA5CAB9A91}" type="slidenum">
              <a:rPr lang="en-US" altLang="en-US" sz="1200" smtClean="0"/>
              <a:pPr/>
              <a:t>38</a:t>
            </a:fld>
            <a:endParaRPr lang="en-US" altLang="en-US" sz="1200"/>
          </a:p>
        </p:txBody>
      </p:sp>
      <p:sp>
        <p:nvSpPr>
          <p:cNvPr id="160770" name="Rectangle 2">
            <a:extLst>
              <a:ext uri="{FF2B5EF4-FFF2-40B4-BE49-F238E27FC236}">
                <a16:creationId xmlns:a16="http://schemas.microsoft.com/office/drawing/2014/main" id="{7A2ED713-8E8B-1745-AD27-BFB23B2342F8}"/>
              </a:ext>
            </a:extLst>
          </p:cNvPr>
          <p:cNvSpPr>
            <a:spLocks noGrp="1" noRot="1" noChangeAspect="1" noChangeArrowheads="1" noTextEdit="1"/>
          </p:cNvSpPr>
          <p:nvPr>
            <p:ph type="sldImg"/>
          </p:nvPr>
        </p:nvSpPr>
        <p:spPr>
          <a:solidFill>
            <a:srgbClr val="FFFFFF"/>
          </a:solidFill>
          <a:ln/>
        </p:spPr>
      </p:sp>
      <p:sp>
        <p:nvSpPr>
          <p:cNvPr id="215043" name="Rectangle 3">
            <a:extLst>
              <a:ext uri="{FF2B5EF4-FFF2-40B4-BE49-F238E27FC236}">
                <a16:creationId xmlns:a16="http://schemas.microsoft.com/office/drawing/2014/main" id="{E9BEE915-B70C-9042-9588-C96FFFA2F4A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918653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FAEAEBF9-FEF8-4742-A405-FBEF414414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602B088-BC36-1640-A1A1-95650002D793}" type="slidenum">
              <a:rPr lang="en-US" altLang="en-US" sz="1200" smtClean="0"/>
              <a:pPr/>
              <a:t>39</a:t>
            </a:fld>
            <a:endParaRPr lang="en-US" altLang="en-US" sz="1200"/>
          </a:p>
        </p:txBody>
      </p:sp>
      <p:sp>
        <p:nvSpPr>
          <p:cNvPr id="162818" name="Rectangle 2">
            <a:extLst>
              <a:ext uri="{FF2B5EF4-FFF2-40B4-BE49-F238E27FC236}">
                <a16:creationId xmlns:a16="http://schemas.microsoft.com/office/drawing/2014/main" id="{E74952A9-7CCE-3A44-948A-1977D45791AB}"/>
              </a:ext>
            </a:extLst>
          </p:cNvPr>
          <p:cNvSpPr>
            <a:spLocks noGrp="1" noRot="1" noChangeAspect="1" noChangeArrowheads="1" noTextEdit="1"/>
          </p:cNvSpPr>
          <p:nvPr>
            <p:ph type="sldImg"/>
          </p:nvPr>
        </p:nvSpPr>
        <p:spPr>
          <a:solidFill>
            <a:srgbClr val="FFFFFF"/>
          </a:solidFill>
          <a:ln/>
        </p:spPr>
      </p:sp>
      <p:sp>
        <p:nvSpPr>
          <p:cNvPr id="217091" name="Rectangle 3">
            <a:extLst>
              <a:ext uri="{FF2B5EF4-FFF2-40B4-BE49-F238E27FC236}">
                <a16:creationId xmlns:a16="http://schemas.microsoft.com/office/drawing/2014/main" id="{1E0329CB-5728-884E-BA96-69782D7CBE4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886547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896CE763-C341-A14E-AB5E-DC84976924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E79970-78AE-434F-98EC-7B8313D3387C}" type="slidenum">
              <a:rPr lang="en-US" altLang="en-US" sz="1200" smtClean="0"/>
              <a:pPr/>
              <a:t>40</a:t>
            </a:fld>
            <a:endParaRPr lang="en-US" altLang="en-US" sz="1200"/>
          </a:p>
        </p:txBody>
      </p:sp>
      <p:sp>
        <p:nvSpPr>
          <p:cNvPr id="164866" name="Rectangle 2">
            <a:extLst>
              <a:ext uri="{FF2B5EF4-FFF2-40B4-BE49-F238E27FC236}">
                <a16:creationId xmlns:a16="http://schemas.microsoft.com/office/drawing/2014/main" id="{7928A413-4A9E-A343-9854-CE14E9C3E97C}"/>
              </a:ext>
            </a:extLst>
          </p:cNvPr>
          <p:cNvSpPr>
            <a:spLocks noGrp="1" noRot="1" noChangeAspect="1" noChangeArrowheads="1" noTextEdit="1"/>
          </p:cNvSpPr>
          <p:nvPr>
            <p:ph type="sldImg"/>
          </p:nvPr>
        </p:nvSpPr>
        <p:spPr>
          <a:solidFill>
            <a:srgbClr val="FFFFFF"/>
          </a:solidFill>
          <a:ln/>
        </p:spPr>
      </p:sp>
      <p:sp>
        <p:nvSpPr>
          <p:cNvPr id="219139" name="Rectangle 3">
            <a:extLst>
              <a:ext uri="{FF2B5EF4-FFF2-40B4-BE49-F238E27FC236}">
                <a16:creationId xmlns:a16="http://schemas.microsoft.com/office/drawing/2014/main" id="{2E625E96-88B1-744E-A3C2-BD86C1AB020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344463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945A821-E1FA-F142-A27C-5B1EF0F33E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A44B10-9C0F-A94F-85D2-330610EDC5B8}" type="slidenum">
              <a:rPr lang="en-US" altLang="en-US" sz="1200" smtClean="0"/>
              <a:pPr/>
              <a:t>41</a:t>
            </a:fld>
            <a:endParaRPr lang="en-US" altLang="en-US" sz="1200"/>
          </a:p>
        </p:txBody>
      </p:sp>
      <p:sp>
        <p:nvSpPr>
          <p:cNvPr id="166914" name="Rectangle 2">
            <a:extLst>
              <a:ext uri="{FF2B5EF4-FFF2-40B4-BE49-F238E27FC236}">
                <a16:creationId xmlns:a16="http://schemas.microsoft.com/office/drawing/2014/main" id="{16DB5E78-445D-8E47-9A62-FEB4F6506125}"/>
              </a:ext>
            </a:extLst>
          </p:cNvPr>
          <p:cNvSpPr>
            <a:spLocks noGrp="1" noRot="1" noChangeAspect="1" noChangeArrowheads="1" noTextEdit="1"/>
          </p:cNvSpPr>
          <p:nvPr>
            <p:ph type="sldImg"/>
          </p:nvPr>
        </p:nvSpPr>
        <p:spPr>
          <a:solidFill>
            <a:srgbClr val="FFFFFF"/>
          </a:solidFill>
          <a:ln/>
        </p:spPr>
      </p:sp>
      <p:sp>
        <p:nvSpPr>
          <p:cNvPr id="221187" name="Rectangle 3">
            <a:extLst>
              <a:ext uri="{FF2B5EF4-FFF2-40B4-BE49-F238E27FC236}">
                <a16:creationId xmlns:a16="http://schemas.microsoft.com/office/drawing/2014/main" id="{7BE89792-306B-6340-A348-1795CEA58BD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06996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552DCC-B924-9C46-8533-BCEAA3D36A21}" type="slidenum">
              <a:rPr lang="en-US"/>
              <a:pPr>
                <a:defRPr/>
              </a:pPr>
              <a:t>42</a:t>
            </a:fld>
            <a:endParaRPr lang="en-US"/>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ACB023-3FFF-5A40-8F46-8DE799912068}" type="slidenum">
              <a:rPr lang="en-US"/>
              <a:pPr>
                <a:defRPr/>
              </a:pPr>
              <a:t>43</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F410C2-A5FA-964F-8F4B-174CFE26C0A9}" type="slidenum">
              <a:rPr lang="en-US"/>
              <a:pPr>
                <a:defRPr/>
              </a:pPr>
              <a:t>44</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13177CF-4BFD-854E-8A81-C44FF75215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A3FBDBC-DFDE-DF43-820F-DE4C6A198C66}" type="slidenum">
              <a:rPr lang="en-US" altLang="en-US" sz="1200" smtClean="0"/>
              <a:pPr/>
              <a:t>6</a:t>
            </a:fld>
            <a:endParaRPr lang="en-US" altLang="en-US" sz="1200"/>
          </a:p>
        </p:txBody>
      </p:sp>
      <p:sp>
        <p:nvSpPr>
          <p:cNvPr id="98306" name="Rectangle 2">
            <a:extLst>
              <a:ext uri="{FF2B5EF4-FFF2-40B4-BE49-F238E27FC236}">
                <a16:creationId xmlns:a16="http://schemas.microsoft.com/office/drawing/2014/main" id="{829A0D82-0EFA-5F4A-92F5-FDD1A04642D2}"/>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29D94772-E2B5-0948-B2ED-36C9DA82286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91400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1C5E89-C08B-D845-8315-78EB8A84B46C}" type="slidenum">
              <a:rPr lang="en-US"/>
              <a:pPr>
                <a:defRPr/>
              </a:pPr>
              <a:t>45</a:t>
            </a:fld>
            <a:endParaRPr lang="en-US"/>
          </a:p>
        </p:txBody>
      </p:sp>
      <p:sp>
        <p:nvSpPr>
          <p:cNvPr id="2304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57E488-86FF-5F45-820D-14EE0D3C8A8C}" type="slidenum">
              <a:rPr lang="en-US"/>
              <a:pPr>
                <a:defRPr/>
              </a:pPr>
              <a:t>46</a:t>
            </a:fld>
            <a:endParaRPr lang="en-US"/>
          </a:p>
        </p:txBody>
      </p:sp>
      <p:sp>
        <p:nvSpPr>
          <p:cNvPr id="2324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2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0B6457-E0D8-504E-AC37-F41A5F14E534}" type="slidenum">
              <a:rPr lang="en-US"/>
              <a:pPr>
                <a:defRPr/>
              </a:pPr>
              <a:t>48</a:t>
            </a:fld>
            <a:endParaRPr lang="en-US"/>
          </a:p>
        </p:txBody>
      </p:sp>
      <p:sp>
        <p:nvSpPr>
          <p:cNvPr id="18432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432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0B6457-E0D8-504E-AC37-F41A5F14E534}" type="slidenum">
              <a:rPr lang="en-US"/>
              <a:pPr>
                <a:defRPr/>
              </a:pPr>
              <a:t>50</a:t>
            </a:fld>
            <a:endParaRPr lang="en-US"/>
          </a:p>
        </p:txBody>
      </p:sp>
      <p:sp>
        <p:nvSpPr>
          <p:cNvPr id="18432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432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77AFAD-9868-4D4D-9BBB-A015CAC4B036}" type="slidenum">
              <a:rPr lang="en-US"/>
              <a:pPr>
                <a:defRPr/>
              </a:pPr>
              <a:t>51</a:t>
            </a:fld>
            <a:endParaRPr lang="en-US"/>
          </a:p>
        </p:txBody>
      </p:sp>
      <p:sp>
        <p:nvSpPr>
          <p:cNvPr id="18637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637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201883-F00B-F442-A78B-91FFAF74CFB6}" type="slidenum">
              <a:rPr lang="en-US"/>
              <a:pPr>
                <a:defRPr/>
              </a:pPr>
              <a:t>52</a:t>
            </a:fld>
            <a:endParaRPr lang="en-US"/>
          </a:p>
        </p:txBody>
      </p:sp>
      <p:sp>
        <p:nvSpPr>
          <p:cNvPr id="234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4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FFF594-9511-1149-876C-AB4D5E975C8F}" type="slidenum">
              <a:rPr lang="en-US"/>
              <a:pPr>
                <a:defRPr/>
              </a:pPr>
              <a:t>53</a:t>
            </a:fld>
            <a:endParaRPr lang="en-US"/>
          </a:p>
        </p:txBody>
      </p:sp>
      <p:sp>
        <p:nvSpPr>
          <p:cNvPr id="236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25E691-DC24-4E4A-A789-621B21F5349A}" type="slidenum">
              <a:rPr lang="en-US"/>
              <a:pPr>
                <a:defRPr/>
              </a:pPr>
              <a:t>54</a:t>
            </a:fld>
            <a:endParaRPr lang="en-US"/>
          </a:p>
        </p:txBody>
      </p:sp>
      <p:sp>
        <p:nvSpPr>
          <p:cNvPr id="238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8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FCF47A-02A3-EA4A-B663-8CEF733946C0}" type="slidenum">
              <a:rPr lang="en-US"/>
              <a:pPr>
                <a:defRPr/>
              </a:pPr>
              <a:t>55</a:t>
            </a:fld>
            <a:endParaRPr lang="en-US"/>
          </a:p>
        </p:txBody>
      </p:sp>
      <p:sp>
        <p:nvSpPr>
          <p:cNvPr id="24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49017-0EAD-0E4F-94FA-85CC0D426057}" type="slidenum">
              <a:rPr lang="en-US"/>
              <a:pPr>
                <a:defRPr/>
              </a:pPr>
              <a:t>56</a:t>
            </a:fld>
            <a:endParaRPr lang="en-US"/>
          </a:p>
        </p:txBody>
      </p:sp>
      <p:sp>
        <p:nvSpPr>
          <p:cNvPr id="242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1F366B6A-CB04-524B-9809-ADAD113BFD95}"/>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91610ECE-90BD-8542-BD15-3AF1938E92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E6367D7C-DCDD-2544-B1A6-E2E708F2B0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75025C-1F29-DE46-A1E7-BBFCCA199326}" type="slidenum">
              <a:rPr lang="en-US" altLang="en-US" sz="1200" smtClean="0"/>
              <a:pPr/>
              <a:t>7</a:t>
            </a:fld>
            <a:endParaRPr lang="en-US" altLang="en-US" sz="1200"/>
          </a:p>
        </p:txBody>
      </p:sp>
    </p:spTree>
    <p:extLst>
      <p:ext uri="{BB962C8B-B14F-4D97-AF65-F5344CB8AC3E}">
        <p14:creationId xmlns:p14="http://schemas.microsoft.com/office/powerpoint/2010/main" val="2921729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D69C29-A70C-6147-AA50-1554B4E3A1C2}" type="slidenum">
              <a:rPr lang="en-US"/>
              <a:pPr>
                <a:defRPr/>
              </a:pPr>
              <a:t>57</a:t>
            </a:fld>
            <a:endParaRPr lang="en-US"/>
          </a:p>
        </p:txBody>
      </p:sp>
      <p:sp>
        <p:nvSpPr>
          <p:cNvPr id="242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A1620E-F206-2048-9ECC-2F845916EBF0}" type="slidenum">
              <a:rPr lang="en-US"/>
              <a:pPr>
                <a:defRPr/>
              </a:pPr>
              <a:t>58</a:t>
            </a:fld>
            <a:endParaRPr lang="en-US"/>
          </a:p>
        </p:txBody>
      </p:sp>
      <p:sp>
        <p:nvSpPr>
          <p:cNvPr id="244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4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2A37C5-BB13-E54C-ABEA-C6AB0155BAB8}" type="slidenum">
              <a:rPr lang="en-US"/>
              <a:pPr>
                <a:defRPr/>
              </a:pPr>
              <a:t>59</a:t>
            </a:fld>
            <a:endParaRPr lang="en-US"/>
          </a:p>
        </p:txBody>
      </p:sp>
      <p:sp>
        <p:nvSpPr>
          <p:cNvPr id="246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2EBC1B-8058-9E44-8697-FBB8EB646DB9}" type="slidenum">
              <a:rPr lang="en-US"/>
              <a:pPr>
                <a:defRPr/>
              </a:pPr>
              <a:t>60</a:t>
            </a:fld>
            <a:endParaRPr lang="en-US"/>
          </a:p>
        </p:txBody>
      </p:sp>
      <p:sp>
        <p:nvSpPr>
          <p:cNvPr id="248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BFCF8C-680E-CA40-B1C4-C3AF68ABAAAD}" type="slidenum">
              <a:rPr lang="en-US"/>
              <a:pPr>
                <a:defRPr/>
              </a:pPr>
              <a:t>61</a:t>
            </a:fld>
            <a:endParaRPr lang="en-US"/>
          </a:p>
        </p:txBody>
      </p:sp>
      <p:sp>
        <p:nvSpPr>
          <p:cNvPr id="250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3100CD-FF61-7145-821F-299BD426448E}" type="slidenum">
              <a:rPr lang="en-US"/>
              <a:pPr>
                <a:defRPr/>
              </a:pPr>
              <a:t>62</a:t>
            </a:fld>
            <a:endParaRPr lang="en-US"/>
          </a:p>
        </p:txBody>
      </p:sp>
      <p:sp>
        <p:nvSpPr>
          <p:cNvPr id="248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599B74-D354-0648-8308-341F728D5EBD}" type="slidenum">
              <a:rPr lang="en-US"/>
              <a:pPr>
                <a:defRPr/>
              </a:pPr>
              <a:t>63</a:t>
            </a:fld>
            <a:endParaRPr lang="en-US"/>
          </a:p>
        </p:txBody>
      </p:sp>
      <p:sp>
        <p:nvSpPr>
          <p:cNvPr id="252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7B40E-3353-EA4E-8DE8-6315E472214D}" type="slidenum">
              <a:rPr lang="en-US"/>
              <a:pPr>
                <a:defRPr/>
              </a:pPr>
              <a:t>64</a:t>
            </a:fld>
            <a:endParaRPr lang="en-US"/>
          </a:p>
        </p:txBody>
      </p:sp>
      <p:sp>
        <p:nvSpPr>
          <p:cNvPr id="254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4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4540CC-2619-EC41-B332-A28A4152E567}" type="slidenum">
              <a:rPr lang="en-US"/>
              <a:pPr>
                <a:defRPr/>
              </a:pPr>
              <a:t>67</a:t>
            </a:fld>
            <a:endParaRPr lang="en-US"/>
          </a:p>
        </p:txBody>
      </p:sp>
      <p:sp>
        <p:nvSpPr>
          <p:cNvPr id="257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1A790E-CB17-0C49-8D86-3C9AF613BF75}" type="slidenum">
              <a:rPr lang="en-US"/>
              <a:pPr>
                <a:defRPr/>
              </a:pPr>
              <a:t>68</a:t>
            </a:fld>
            <a:endParaRPr lang="en-US"/>
          </a:p>
        </p:txBody>
      </p:sp>
      <p:sp>
        <p:nvSpPr>
          <p:cNvPr id="259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42C1547E-AF0C-1849-8FCA-790555F689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F836B6-BDF8-CE4D-80EA-12000A58D6CA}" type="slidenum">
              <a:rPr lang="en-US" altLang="en-US" sz="1200" smtClean="0"/>
              <a:pPr/>
              <a:t>8</a:t>
            </a:fld>
            <a:endParaRPr lang="en-US" altLang="en-US" sz="1200"/>
          </a:p>
        </p:txBody>
      </p:sp>
      <p:sp>
        <p:nvSpPr>
          <p:cNvPr id="115714" name="Rectangle 2">
            <a:extLst>
              <a:ext uri="{FF2B5EF4-FFF2-40B4-BE49-F238E27FC236}">
                <a16:creationId xmlns:a16="http://schemas.microsoft.com/office/drawing/2014/main" id="{9FDB9F12-AD76-9248-BB77-A656E8C2C9A1}"/>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E2728DB1-49C8-C644-978A-D183DFCC43D4}"/>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254286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0D25E5-F938-CA40-A3B8-436D3AAD5B47}" type="slidenum">
              <a:rPr lang="en-US"/>
              <a:pPr>
                <a:defRPr/>
              </a:pPr>
              <a:t>69</a:t>
            </a:fld>
            <a:endParaRPr lang="en-US"/>
          </a:p>
        </p:txBody>
      </p:sp>
      <p:sp>
        <p:nvSpPr>
          <p:cNvPr id="261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B37F70-E37B-DE41-9B21-BEA1AED1B362}" type="slidenum">
              <a:rPr lang="en-US"/>
              <a:pPr>
                <a:defRPr/>
              </a:pPr>
              <a:t>70</a:t>
            </a:fld>
            <a:endParaRPr lang="en-US"/>
          </a:p>
        </p:txBody>
      </p:sp>
      <p:sp>
        <p:nvSpPr>
          <p:cNvPr id="271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C91A92-4A78-BC42-A7BB-499BD45BE03D}" type="slidenum">
              <a:rPr lang="en-US"/>
              <a:pPr>
                <a:defRPr/>
              </a:pPr>
              <a:t>71</a:t>
            </a:fld>
            <a:endParaRPr lang="en-US"/>
          </a:p>
        </p:txBody>
      </p:sp>
      <p:sp>
        <p:nvSpPr>
          <p:cNvPr id="263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072-EB61-F240-A8BD-ECBF6F49BFEE}" type="slidenum">
              <a:rPr lang="en-US"/>
              <a:pPr>
                <a:defRPr/>
              </a:pPr>
              <a:t>72</a:t>
            </a:fld>
            <a:endParaRPr lang="en-US"/>
          </a:p>
        </p:txBody>
      </p:sp>
      <p:sp>
        <p:nvSpPr>
          <p:cNvPr id="26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8ADD59-0573-0A42-AEC8-BD66876A4010}" type="slidenum">
              <a:rPr lang="en-US"/>
              <a:pPr>
                <a:defRPr/>
              </a:pPr>
              <a:t>73</a:t>
            </a:fld>
            <a:endParaRPr lang="en-US"/>
          </a:p>
        </p:txBody>
      </p:sp>
      <p:sp>
        <p:nvSpPr>
          <p:cNvPr id="26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552DCC-B924-9C46-8533-BCEAA3D36A21}" type="slidenum">
              <a:rPr lang="en-US"/>
              <a:pPr>
                <a:defRPr/>
              </a:pPr>
              <a:t>74</a:t>
            </a:fld>
            <a:endParaRPr lang="en-US"/>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811983-15B8-1843-A341-497BFD6A630C}" type="slidenum">
              <a:rPr lang="en-US"/>
              <a:pPr>
                <a:defRPr/>
              </a:pPr>
              <a:t>75</a:t>
            </a:fld>
            <a:endParaRPr lang="en-US"/>
          </a:p>
        </p:txBody>
      </p:sp>
      <p:sp>
        <p:nvSpPr>
          <p:cNvPr id="275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32E75F-6ED3-2540-8187-D7EABB4100AF}" type="slidenum">
              <a:rPr lang="en-US"/>
              <a:pPr>
                <a:defRPr/>
              </a:pPr>
              <a:t>76</a:t>
            </a:fld>
            <a:endParaRPr lang="en-US"/>
          </a:p>
        </p:txBody>
      </p:sp>
      <p:sp>
        <p:nvSpPr>
          <p:cNvPr id="277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839863-FFD9-9D43-8544-49066ECE82A4}" type="slidenum">
              <a:rPr lang="en-US"/>
              <a:pPr>
                <a:defRPr/>
              </a:pPr>
              <a:t>77</a:t>
            </a:fld>
            <a:endParaRPr lang="en-US"/>
          </a:p>
        </p:txBody>
      </p:sp>
      <p:sp>
        <p:nvSpPr>
          <p:cNvPr id="279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9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219241-59A6-3D4C-954D-215FBED4524D}" type="slidenum">
              <a:rPr lang="en-US"/>
              <a:pPr>
                <a:defRPr/>
              </a:pPr>
              <a:t>78</a:t>
            </a:fld>
            <a:endParaRPr lang="en-US"/>
          </a:p>
        </p:txBody>
      </p:sp>
      <p:sp>
        <p:nvSpPr>
          <p:cNvPr id="281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71D189EC-49B4-9547-BD18-2BB6D6B99C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01AFD5-852C-DE4B-8DDB-667D3001D234}" type="slidenum">
              <a:rPr lang="en-US" altLang="en-US" sz="1200" smtClean="0"/>
              <a:pPr/>
              <a:t>9</a:t>
            </a:fld>
            <a:endParaRPr lang="en-US" altLang="en-US" sz="1200"/>
          </a:p>
        </p:txBody>
      </p:sp>
      <p:sp>
        <p:nvSpPr>
          <p:cNvPr id="121858" name="Rectangle 2">
            <a:extLst>
              <a:ext uri="{FF2B5EF4-FFF2-40B4-BE49-F238E27FC236}">
                <a16:creationId xmlns:a16="http://schemas.microsoft.com/office/drawing/2014/main" id="{52E1BC18-4196-B247-8C80-65E9DCBAFDBF}"/>
              </a:ext>
            </a:extLst>
          </p:cNvPr>
          <p:cNvSpPr>
            <a:spLocks noGrp="1" noRot="1" noChangeAspect="1" noChangeArrowheads="1" noTextEdit="1"/>
          </p:cNvSpPr>
          <p:nvPr>
            <p:ph type="sldImg"/>
          </p:nvPr>
        </p:nvSpPr>
        <p:spPr>
          <a:solidFill>
            <a:srgbClr val="FFFFFF"/>
          </a:solidFill>
          <a:ln/>
        </p:spPr>
      </p:sp>
      <p:sp>
        <p:nvSpPr>
          <p:cNvPr id="227331" name="Rectangle 3">
            <a:extLst>
              <a:ext uri="{FF2B5EF4-FFF2-40B4-BE49-F238E27FC236}">
                <a16:creationId xmlns:a16="http://schemas.microsoft.com/office/drawing/2014/main" id="{FFE0022F-FC22-F94A-B861-6CDA7AC3811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3138107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DC1979-ADD8-E543-8048-D9C204CE95B8}" type="slidenum">
              <a:rPr lang="en-US"/>
              <a:pPr>
                <a:defRPr/>
              </a:pPr>
              <a:t>79</a:t>
            </a:fld>
            <a:endParaRPr lang="en-US"/>
          </a:p>
        </p:txBody>
      </p:sp>
      <p:sp>
        <p:nvSpPr>
          <p:cNvPr id="283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C136B0-566F-2548-96A0-51BC10409021}" type="slidenum">
              <a:rPr lang="en-US"/>
              <a:pPr>
                <a:defRPr/>
              </a:pPr>
              <a:t>80</a:t>
            </a:fld>
            <a:endParaRPr lang="en-US"/>
          </a:p>
        </p:txBody>
      </p:sp>
      <p:sp>
        <p:nvSpPr>
          <p:cNvPr id="285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5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E9E4D0-7F00-1542-82BF-55920B79973E}" type="slidenum">
              <a:rPr lang="en-US"/>
              <a:pPr>
                <a:defRPr/>
              </a:pPr>
              <a:t>81</a:t>
            </a:fld>
            <a:endParaRPr lang="en-US"/>
          </a:p>
        </p:txBody>
      </p:sp>
      <p:sp>
        <p:nvSpPr>
          <p:cNvPr id="287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27DCD9-A9E4-E145-89AD-1C7993D5C784}" type="slidenum">
              <a:rPr lang="en-US"/>
              <a:pPr>
                <a:defRPr/>
              </a:pPr>
              <a:t>83</a:t>
            </a:fld>
            <a:endParaRPr lang="en-US"/>
          </a:p>
        </p:txBody>
      </p:sp>
      <p:sp>
        <p:nvSpPr>
          <p:cNvPr id="289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4D153C-4A0B-214D-875D-05E6F8257D62}" type="slidenum">
              <a:rPr lang="en-US"/>
              <a:pPr>
                <a:defRPr/>
              </a:pPr>
              <a:t>85</a:t>
            </a:fld>
            <a:endParaRPr lang="en-US"/>
          </a:p>
        </p:txBody>
      </p:sp>
      <p:sp>
        <p:nvSpPr>
          <p:cNvPr id="291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DD255D-E48E-F345-AD2E-4C5BBA258FEF}" type="slidenum">
              <a:rPr lang="en-US"/>
              <a:pPr>
                <a:defRPr/>
              </a:pPr>
              <a:t>88</a:t>
            </a:fld>
            <a:endParaRPr lang="en-US"/>
          </a:p>
        </p:txBody>
      </p:sp>
      <p:sp>
        <p:nvSpPr>
          <p:cNvPr id="289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234DEA-0314-8E4D-A41B-74E1ACB2C206}" type="slidenum">
              <a:rPr lang="en-US"/>
              <a:pPr>
                <a:defRPr/>
              </a:pPr>
              <a:t>89</a:t>
            </a:fld>
            <a:endParaRPr lang="en-US"/>
          </a:p>
        </p:txBody>
      </p:sp>
      <p:sp>
        <p:nvSpPr>
          <p:cNvPr id="293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D67C9-92E0-8A49-A913-087F8A7EDC6B}" type="slidenum">
              <a:rPr lang="en-US"/>
              <a:pPr>
                <a:defRPr/>
              </a:pPr>
              <a:t>90</a:t>
            </a:fld>
            <a:endParaRPr lang="en-US"/>
          </a:p>
        </p:txBody>
      </p:sp>
      <p:sp>
        <p:nvSpPr>
          <p:cNvPr id="291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B8223F-E441-8244-B4CC-F98807326187}" type="slidenum">
              <a:rPr lang="en-US"/>
              <a:pPr>
                <a:defRPr/>
              </a:pPr>
              <a:t>91</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908FA9-52E2-3240-A8F5-8DD2BE1E6CEE}" type="slidenum">
              <a:rPr lang="en-US"/>
              <a:pPr>
                <a:defRPr/>
              </a:pPr>
              <a:t>92</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69F71742-56C0-8D47-85AF-7097F6653C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1FC26CE-698B-DA49-9745-80DA4E4BD5C6}" type="slidenum">
              <a:rPr lang="en-US" altLang="en-US" sz="1200" smtClean="0"/>
              <a:pPr/>
              <a:t>10</a:t>
            </a:fld>
            <a:endParaRPr lang="en-US" altLang="en-US" sz="1200"/>
          </a:p>
        </p:txBody>
      </p:sp>
      <p:sp>
        <p:nvSpPr>
          <p:cNvPr id="123906" name="Rectangle 2">
            <a:extLst>
              <a:ext uri="{FF2B5EF4-FFF2-40B4-BE49-F238E27FC236}">
                <a16:creationId xmlns:a16="http://schemas.microsoft.com/office/drawing/2014/main" id="{15C23130-230D-C54F-B751-87EF56E1A3F8}"/>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45C38949-FCC2-2A42-9A22-5792CC3E4C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9683651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BCE827-3583-5046-8617-65F2F275A443}" type="slidenum">
              <a:rPr lang="en-US"/>
              <a:pPr>
                <a:defRPr/>
              </a:pPr>
              <a:t>93</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201A9C-9578-2C4A-A5C1-63732F5DD74D}" type="slidenum">
              <a:rPr lang="en-US"/>
              <a:pPr>
                <a:defRPr/>
              </a:pPr>
              <a:t>94</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C5566A-A98C-9547-A25D-4E2903CB182C}" type="slidenum">
              <a:rPr lang="en-US"/>
              <a:pPr>
                <a:defRPr/>
              </a:pPr>
              <a:t>95</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4E0A03-8134-0A4B-A20F-9CC7A9A09017}" type="slidenum">
              <a:rPr lang="en-US"/>
              <a:pPr>
                <a:defRPr/>
              </a:pPr>
              <a:t>96</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7C794C-CF1E-F54E-9F70-2FF0DEBF5E62}" type="slidenum">
              <a:rPr lang="en-US"/>
              <a:pPr>
                <a:defRPr/>
              </a:pPr>
              <a:t>97</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DE66CF-9AFD-7B43-8F96-31E94C1AE21B}" type="slidenum">
              <a:rPr lang="en-US"/>
              <a:pPr>
                <a:defRPr/>
              </a:pPr>
              <a:t>99</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3EAA7D-F0DC-624E-B3C6-46BFF9F128C0}" type="slidenum">
              <a:rPr lang="en-US"/>
              <a:pPr>
                <a:defRPr/>
              </a:pPr>
              <a:t>100</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241866-1A28-7A43-AA1A-40B5A5C78EC8}" type="slidenum">
              <a:rPr lang="en-US"/>
              <a:pPr>
                <a:defRPr/>
              </a:pPr>
              <a:t>101</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AFD24E-3165-F541-AD4C-33406E218F13}" type="slidenum">
              <a:rPr lang="en-US"/>
              <a:pPr>
                <a:defRPr/>
              </a:pPr>
              <a:t>102</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F071F3-9A90-CB45-BB38-EA43850A4DA7}" type="slidenum">
              <a:rPr lang="en-US"/>
              <a:pPr>
                <a:defRPr/>
              </a:pPr>
              <a:t>103</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1517825D-1A8F-1C41-86B1-5951480DF5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3AE7493-7047-E44C-8DA6-D3545F9C39A3}" type="slidenum">
              <a:rPr lang="en-US" altLang="en-US" sz="1200" smtClean="0"/>
              <a:pPr/>
              <a:t>11</a:t>
            </a:fld>
            <a:endParaRPr lang="en-US" altLang="en-US" sz="1200"/>
          </a:p>
        </p:txBody>
      </p:sp>
      <p:sp>
        <p:nvSpPr>
          <p:cNvPr id="125954" name="Rectangle 2">
            <a:extLst>
              <a:ext uri="{FF2B5EF4-FFF2-40B4-BE49-F238E27FC236}">
                <a16:creationId xmlns:a16="http://schemas.microsoft.com/office/drawing/2014/main" id="{983F4E2D-2A9B-1C4D-A5F6-CEFA9A45478F}"/>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67701A4C-D37A-8A49-9E49-2B54763463E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2466903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E868E26C-D850-9141-B69E-2872A9544B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tx1"/>
                </a:solidFill>
                <a:latin typeface="Times" pitchFamily="2" charset="0"/>
                <a:ea typeface="ＭＳ Ｐゴシック" panose="020B0600070205080204" pitchFamily="34" charset="-128"/>
              </a:defRPr>
            </a:lvl1pPr>
            <a:lvl2pPr marL="742950" indent="-285750">
              <a:defRPr sz="2400" b="1" i="1">
                <a:solidFill>
                  <a:schemeClr val="tx1"/>
                </a:solidFill>
                <a:latin typeface="Times" pitchFamily="2" charset="0"/>
                <a:ea typeface="ＭＳ Ｐゴシック" panose="020B0600070205080204" pitchFamily="34" charset="-128"/>
              </a:defRPr>
            </a:lvl2pPr>
            <a:lvl3pPr marL="1143000" indent="-228600">
              <a:defRPr sz="2400" b="1" i="1">
                <a:solidFill>
                  <a:schemeClr val="tx1"/>
                </a:solidFill>
                <a:latin typeface="Times" pitchFamily="2" charset="0"/>
                <a:ea typeface="ＭＳ Ｐゴシック" panose="020B0600070205080204" pitchFamily="34" charset="-128"/>
              </a:defRPr>
            </a:lvl3pPr>
            <a:lvl4pPr marL="1600200" indent="-228600">
              <a:defRPr sz="2400" b="1" i="1">
                <a:solidFill>
                  <a:schemeClr val="tx1"/>
                </a:solidFill>
                <a:latin typeface="Times" pitchFamily="2" charset="0"/>
                <a:ea typeface="ＭＳ Ｐゴシック" panose="020B0600070205080204" pitchFamily="34" charset="-128"/>
              </a:defRPr>
            </a:lvl4pPr>
            <a:lvl5pPr marL="2057400" indent="-228600">
              <a:defRPr sz="2400" b="1" i="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9pPr>
          </a:lstStyle>
          <a:p>
            <a:fld id="{AD3DCC37-B626-AD48-A137-1CEA8665F7C9}" type="slidenum">
              <a:rPr lang="en-US" altLang="en-US" sz="1200" b="0" i="0" smtClean="0"/>
              <a:pPr/>
              <a:t>104</a:t>
            </a:fld>
            <a:endParaRPr lang="en-US" altLang="en-US" sz="1200" b="0" i="0"/>
          </a:p>
        </p:txBody>
      </p:sp>
      <p:sp>
        <p:nvSpPr>
          <p:cNvPr id="99330" name="Rectangle 2">
            <a:extLst>
              <a:ext uri="{FF2B5EF4-FFF2-40B4-BE49-F238E27FC236}">
                <a16:creationId xmlns:a16="http://schemas.microsoft.com/office/drawing/2014/main" id="{43A1D3E8-E468-0641-A3F6-A2D9D38F026B}"/>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098AF535-C573-7243-85AA-6493D64FCBD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9025801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FA6EB64-696F-344A-810A-0AA67842A0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tx1"/>
                </a:solidFill>
                <a:latin typeface="Times" pitchFamily="2" charset="0"/>
                <a:ea typeface="ＭＳ Ｐゴシック" panose="020B0600070205080204" pitchFamily="34" charset="-128"/>
              </a:defRPr>
            </a:lvl1pPr>
            <a:lvl2pPr marL="742950" indent="-285750">
              <a:defRPr sz="2400" b="1" i="1">
                <a:solidFill>
                  <a:schemeClr val="tx1"/>
                </a:solidFill>
                <a:latin typeface="Times" pitchFamily="2" charset="0"/>
                <a:ea typeface="ＭＳ Ｐゴシック" panose="020B0600070205080204" pitchFamily="34" charset="-128"/>
              </a:defRPr>
            </a:lvl2pPr>
            <a:lvl3pPr marL="1143000" indent="-228600">
              <a:defRPr sz="2400" b="1" i="1">
                <a:solidFill>
                  <a:schemeClr val="tx1"/>
                </a:solidFill>
                <a:latin typeface="Times" pitchFamily="2" charset="0"/>
                <a:ea typeface="ＭＳ Ｐゴシック" panose="020B0600070205080204" pitchFamily="34" charset="-128"/>
              </a:defRPr>
            </a:lvl3pPr>
            <a:lvl4pPr marL="1600200" indent="-228600">
              <a:defRPr sz="2400" b="1" i="1">
                <a:solidFill>
                  <a:schemeClr val="tx1"/>
                </a:solidFill>
                <a:latin typeface="Times" pitchFamily="2" charset="0"/>
                <a:ea typeface="ＭＳ Ｐゴシック" panose="020B0600070205080204" pitchFamily="34" charset="-128"/>
              </a:defRPr>
            </a:lvl4pPr>
            <a:lvl5pPr marL="2057400" indent="-228600">
              <a:defRPr sz="2400" b="1" i="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9pPr>
          </a:lstStyle>
          <a:p>
            <a:fld id="{065CD3F6-91E7-214D-9934-08ABD44D6B2A}" type="slidenum">
              <a:rPr lang="en-US" altLang="en-US" sz="1200" b="0" i="0" smtClean="0"/>
              <a:pPr/>
              <a:t>105</a:t>
            </a:fld>
            <a:endParaRPr lang="en-US" altLang="en-US" sz="1200" b="0" i="0"/>
          </a:p>
        </p:txBody>
      </p:sp>
      <p:sp>
        <p:nvSpPr>
          <p:cNvPr id="101378" name="Rectangle 2">
            <a:extLst>
              <a:ext uri="{FF2B5EF4-FFF2-40B4-BE49-F238E27FC236}">
                <a16:creationId xmlns:a16="http://schemas.microsoft.com/office/drawing/2014/main" id="{5E2D24B3-708F-C947-9A56-57DAF7626BA8}"/>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17CCC011-55B6-914D-89A4-8EFA6AEDEA4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617657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3E48F3-7C68-FC4B-8BC2-6F77E8DB4BD5}" type="slidenum">
              <a:rPr lang="en-US"/>
              <a:pPr>
                <a:defRPr/>
              </a:pPr>
              <a:t>106</a:t>
            </a:fld>
            <a:endParaRPr lang="en-US"/>
          </a:p>
        </p:txBody>
      </p:sp>
      <p:sp>
        <p:nvSpPr>
          <p:cNvPr id="295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4028705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04185672-B717-2A49-8E4F-59738B6513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tx1"/>
                </a:solidFill>
                <a:latin typeface="Times" pitchFamily="2" charset="0"/>
                <a:ea typeface="ＭＳ Ｐゴシック" panose="020B0600070205080204" pitchFamily="34" charset="-128"/>
              </a:defRPr>
            </a:lvl1pPr>
            <a:lvl2pPr marL="742950" indent="-285750">
              <a:defRPr sz="2400" b="1" i="1">
                <a:solidFill>
                  <a:schemeClr val="tx1"/>
                </a:solidFill>
                <a:latin typeface="Times" pitchFamily="2" charset="0"/>
                <a:ea typeface="ＭＳ Ｐゴシック" panose="020B0600070205080204" pitchFamily="34" charset="-128"/>
              </a:defRPr>
            </a:lvl2pPr>
            <a:lvl3pPr marL="1143000" indent="-228600">
              <a:defRPr sz="2400" b="1" i="1">
                <a:solidFill>
                  <a:schemeClr val="tx1"/>
                </a:solidFill>
                <a:latin typeface="Times" pitchFamily="2" charset="0"/>
                <a:ea typeface="ＭＳ Ｐゴシック" panose="020B0600070205080204" pitchFamily="34" charset="-128"/>
              </a:defRPr>
            </a:lvl3pPr>
            <a:lvl4pPr marL="1600200" indent="-228600">
              <a:defRPr sz="2400" b="1" i="1">
                <a:solidFill>
                  <a:schemeClr val="tx1"/>
                </a:solidFill>
                <a:latin typeface="Times" pitchFamily="2" charset="0"/>
                <a:ea typeface="ＭＳ Ｐゴシック" panose="020B0600070205080204" pitchFamily="34" charset="-128"/>
              </a:defRPr>
            </a:lvl4pPr>
            <a:lvl5pPr marL="2057400" indent="-228600">
              <a:defRPr sz="2400" b="1" i="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Times" pitchFamily="2" charset="0"/>
                <a:ea typeface="ＭＳ Ｐゴシック" panose="020B0600070205080204" pitchFamily="34" charset="-128"/>
              </a:defRPr>
            </a:lvl9pPr>
          </a:lstStyle>
          <a:p>
            <a:fld id="{3C064358-78E3-7847-A953-ABBEC68F5811}" type="slidenum">
              <a:rPr lang="en-US" altLang="en-US" sz="1200" b="0" i="0" smtClean="0"/>
              <a:pPr/>
              <a:t>107</a:t>
            </a:fld>
            <a:endParaRPr lang="en-US" altLang="en-US" sz="1200" b="0" i="0"/>
          </a:p>
        </p:txBody>
      </p:sp>
      <p:sp>
        <p:nvSpPr>
          <p:cNvPr id="105474" name="Rectangle 2">
            <a:extLst>
              <a:ext uri="{FF2B5EF4-FFF2-40B4-BE49-F238E27FC236}">
                <a16:creationId xmlns:a16="http://schemas.microsoft.com/office/drawing/2014/main" id="{52138CE3-6B03-744C-8E3A-2E2499C9F912}"/>
              </a:ext>
            </a:extLst>
          </p:cNvPr>
          <p:cNvSpPr>
            <a:spLocks noGrp="1" noRot="1" noChangeAspect="1" noChangeArrowheads="1" noTextEdit="1"/>
          </p:cNvSpPr>
          <p:nvPr>
            <p:ph type="sldImg"/>
          </p:nvPr>
        </p:nvSpPr>
        <p:spPr>
          <a:solidFill>
            <a:srgbClr val="FFFFFF"/>
          </a:solidFill>
          <a:ln/>
        </p:spPr>
      </p:sp>
      <p:sp>
        <p:nvSpPr>
          <p:cNvPr id="190467" name="Rectangle 3">
            <a:extLst>
              <a:ext uri="{FF2B5EF4-FFF2-40B4-BE49-F238E27FC236}">
                <a16:creationId xmlns:a16="http://schemas.microsoft.com/office/drawing/2014/main" id="{5248AEE3-2275-8A44-9464-945F4114EA9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42489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D0D1C9-79DB-3443-AB64-761EC1EEDC9D}" type="slidenum">
              <a:rPr lang="en-US"/>
              <a:pPr>
                <a:defRPr/>
              </a:pPr>
              <a:t>108</a:t>
            </a:fld>
            <a:endParaRPr lang="en-US"/>
          </a:p>
        </p:txBody>
      </p:sp>
      <p:sp>
        <p:nvSpPr>
          <p:cNvPr id="190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0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4D7E65-073E-314B-8831-F43EF8B98ECB}" type="slidenum">
              <a:rPr lang="en-US"/>
              <a:pPr>
                <a:defRPr/>
              </a:pPr>
              <a:t>109</a:t>
            </a:fld>
            <a:endParaRPr lang="en-US"/>
          </a:p>
        </p:txBody>
      </p:sp>
      <p:sp>
        <p:nvSpPr>
          <p:cNvPr id="192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2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378A60-9703-B949-B44E-2A1CEBEDF4EE}" type="slidenum">
              <a:rPr lang="en-US"/>
              <a:pPr>
                <a:defRPr/>
              </a:pPr>
              <a:t>110</a:t>
            </a:fld>
            <a:endParaRPr lang="en-US"/>
          </a:p>
        </p:txBody>
      </p:sp>
      <p:sp>
        <p:nvSpPr>
          <p:cNvPr id="194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4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257E8C-B9DE-9646-8BEF-36E851746DF0}" type="slidenum">
              <a:rPr lang="en-US"/>
              <a:pPr>
                <a:defRPr/>
              </a:pPr>
              <a:t>111</a:t>
            </a:fld>
            <a:endParaRPr lang="en-US"/>
          </a:p>
        </p:txBody>
      </p:sp>
      <p:sp>
        <p:nvSpPr>
          <p:cNvPr id="196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637536-9F72-0844-A805-CD7F34112F6A}" type="slidenum">
              <a:rPr lang="en-US"/>
              <a:pPr>
                <a:defRPr/>
              </a:pPr>
              <a:t>112</a:t>
            </a:fld>
            <a:endParaRPr lang="en-US"/>
          </a:p>
        </p:txBody>
      </p:sp>
      <p:sp>
        <p:nvSpPr>
          <p:cNvPr id="198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8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B56D18-36BB-EC46-AF6E-FB0B17FE4F26}" type="slidenum">
              <a:rPr lang="en-US"/>
              <a:pPr>
                <a:defRPr/>
              </a:pPr>
              <a:t>113</a:t>
            </a:fld>
            <a:endParaRPr lang="en-US"/>
          </a:p>
        </p:txBody>
      </p:sp>
      <p:sp>
        <p:nvSpPr>
          <p:cNvPr id="200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0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ABCE0E-8E7C-A24A-9F3F-2552FA2E7947}"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221395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BCE0E-8E7C-A24A-9F3F-2552FA2E7947}"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768974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BCE0E-8E7C-A24A-9F3F-2552FA2E7947}"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2215121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ECE7DE64-04E4-2C4F-91B5-FE0A53035C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5A9EEA-6B9E-4D46-AB87-46559BDCB2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9A53A2-A694-0145-ADE5-68A5736E8596}"/>
              </a:ext>
            </a:extLst>
          </p:cNvPr>
          <p:cNvSpPr>
            <a:spLocks noGrp="1" noChangeArrowheads="1"/>
          </p:cNvSpPr>
          <p:nvPr>
            <p:ph type="sldNum" sz="quarter" idx="12"/>
          </p:nvPr>
        </p:nvSpPr>
        <p:spPr>
          <a:ln/>
        </p:spPr>
        <p:txBody>
          <a:bodyPr/>
          <a:lstStyle>
            <a:lvl1pPr>
              <a:defRPr/>
            </a:lvl1pPr>
          </a:lstStyle>
          <a:p>
            <a:pPr>
              <a:defRPr/>
            </a:pPr>
            <a:fld id="{3AE3CA2E-3B38-7F4E-85EE-06D5383CFE1A}" type="slidenum">
              <a:rPr lang="en-US" altLang="en-US"/>
              <a:pPr>
                <a:defRPr/>
              </a:pPr>
              <a:t>‹#›</a:t>
            </a:fld>
            <a:endParaRPr lang="en-US" altLang="en-US"/>
          </a:p>
        </p:txBody>
      </p:sp>
    </p:spTree>
    <p:extLst>
      <p:ext uri="{BB962C8B-B14F-4D97-AF65-F5344CB8AC3E}">
        <p14:creationId xmlns:p14="http://schemas.microsoft.com/office/powerpoint/2010/main" val="167851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BCE0E-8E7C-A24A-9F3F-2552FA2E7947}"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575125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ABCE0E-8E7C-A24A-9F3F-2552FA2E7947}"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189655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ABCE0E-8E7C-A24A-9F3F-2552FA2E7947}"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16691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ABCE0E-8E7C-A24A-9F3F-2552FA2E7947}" type="datetimeFigureOut">
              <a:rPr lang="en-US" smtClean="0"/>
              <a:t>3/18/20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356592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ABCE0E-8E7C-A24A-9F3F-2552FA2E7947}" type="datetimeFigureOut">
              <a:rPr lang="en-US" smtClean="0"/>
              <a:t>3/18/20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39668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BCE0E-8E7C-A24A-9F3F-2552FA2E7947}" type="datetimeFigureOut">
              <a:rPr lang="en-US" smtClean="0"/>
              <a:t>3/18/20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377221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ABCE0E-8E7C-A24A-9F3F-2552FA2E7947}"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256408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ABCE0E-8E7C-A24A-9F3F-2552FA2E7947}"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12C77-A914-754F-B0E2-69BD15006EBD}" type="slidenum">
              <a:rPr lang="en-US" smtClean="0"/>
              <a:t>‹#›</a:t>
            </a:fld>
            <a:endParaRPr lang="en-US"/>
          </a:p>
        </p:txBody>
      </p:sp>
    </p:spTree>
    <p:extLst>
      <p:ext uri="{BB962C8B-B14F-4D97-AF65-F5344CB8AC3E}">
        <p14:creationId xmlns:p14="http://schemas.microsoft.com/office/powerpoint/2010/main" val="208328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BCE0E-8E7C-A24A-9F3F-2552FA2E7947}" type="datetimeFigureOut">
              <a:rPr lang="en-US" smtClean="0"/>
              <a:t>3/18/20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12C77-A914-754F-B0E2-69BD15006EBD}" type="slidenum">
              <a:rPr lang="en-US" smtClean="0"/>
              <a:t>‹#›</a:t>
            </a:fld>
            <a:endParaRPr lang="en-US"/>
          </a:p>
        </p:txBody>
      </p:sp>
    </p:spTree>
    <p:extLst>
      <p:ext uri="{BB962C8B-B14F-4D97-AF65-F5344CB8AC3E}">
        <p14:creationId xmlns:p14="http://schemas.microsoft.com/office/powerpoint/2010/main" val="2983579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16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7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9.jpg"/><Relationship Id="rId5" Type="http://schemas.microsoft.com/office/2007/relationships/hdphoto" Target="../media/hdphoto1.wdp"/><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4.jpeg"/><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9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microsoft.com/office/2007/relationships/hdphoto" Target="../media/hdphoto3.wdp"/></Relationships>
</file>

<file path=ppt/slides/_rels/slide9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09600" y="-297768"/>
            <a:ext cx="8534400" cy="6858000"/>
          </a:xfrm>
          <a:solidFill>
            <a:srgbClr val="FFFFFF">
              <a:alpha val="50000"/>
            </a:srgbClr>
          </a:solidFill>
        </p:spPr>
        <p:txBody>
          <a:bodyPr>
            <a:normAutofit fontScale="90000"/>
          </a:bodyPr>
          <a:lstStyle/>
          <a:p>
            <a:pPr algn="l">
              <a:lnSpc>
                <a:spcPct val="110000"/>
              </a:lnSpc>
              <a:defRPr/>
            </a:pPr>
            <a:br>
              <a:rPr lang="en-US" sz="2700" dirty="0">
                <a:solidFill>
                  <a:schemeClr val="tx1"/>
                </a:solidFill>
                <a:latin typeface="Times New Roman"/>
                <a:cs typeface="Times New Roman"/>
              </a:rPr>
            </a:br>
            <a:r>
              <a:rPr lang="en-US" sz="2700" b="1" dirty="0" err="1">
                <a:solidFill>
                  <a:schemeClr val="tx1"/>
                </a:solidFill>
                <a:latin typeface="Times New Roman"/>
                <a:cs typeface="Times New Roman"/>
              </a:rPr>
              <a:t>Lotka</a:t>
            </a:r>
            <a:r>
              <a:rPr lang="en-US" sz="2700" b="1" dirty="0">
                <a:solidFill>
                  <a:schemeClr val="tx1"/>
                </a:solidFill>
                <a:latin typeface="Times New Roman"/>
                <a:cs typeface="Times New Roman"/>
              </a:rPr>
              <a:t>-Volterra Predation Equations</a:t>
            </a:r>
            <a:r>
              <a:rPr lang="en-US" sz="2700" b="1" dirty="0">
                <a:solidFill>
                  <a:srgbClr val="C00000"/>
                </a:solidFill>
                <a:latin typeface="Times New Roman"/>
                <a:cs typeface="Times New Roman"/>
              </a:rPr>
              <a:t>: </a:t>
            </a:r>
            <a:r>
              <a:rPr lang="en-US" sz="2700" b="1" i="1" dirty="0">
                <a:solidFill>
                  <a:srgbClr val="C00000"/>
                </a:solidFill>
                <a:latin typeface="Times New Roman"/>
                <a:cs typeface="Times New Roman"/>
              </a:rPr>
              <a:t>N</a:t>
            </a:r>
            <a:r>
              <a:rPr lang="en-US" sz="2700" b="1" i="1" baseline="-25000" dirty="0">
                <a:solidFill>
                  <a:srgbClr val="C00000"/>
                </a:solidFill>
                <a:latin typeface="Times New Roman"/>
                <a:cs typeface="Times New Roman"/>
              </a:rPr>
              <a:t>1  </a:t>
            </a:r>
            <a:r>
              <a:rPr lang="en-US" sz="2700" b="1" i="1" dirty="0">
                <a:solidFill>
                  <a:srgbClr val="C00000"/>
                </a:solidFill>
                <a:latin typeface="Times New Roman"/>
                <a:cs typeface="Times New Roman"/>
              </a:rPr>
              <a:t>N</a:t>
            </a:r>
            <a:r>
              <a:rPr lang="en-US" sz="2700" b="1" i="1" baseline="-25000" dirty="0">
                <a:solidFill>
                  <a:srgbClr val="C00000"/>
                </a:solidFill>
                <a:latin typeface="Times New Roman"/>
                <a:cs typeface="Times New Roman"/>
              </a:rPr>
              <a:t>2 </a:t>
            </a:r>
            <a:r>
              <a:rPr lang="en-US" sz="2700" b="1" dirty="0">
                <a:solidFill>
                  <a:schemeClr val="tx1"/>
                </a:solidFill>
                <a:latin typeface="Times New Roman"/>
                <a:cs typeface="Times New Roman"/>
              </a:rPr>
              <a:t>= Contacts </a:t>
            </a:r>
            <a:br>
              <a:rPr lang="en-US" sz="2700" b="1" dirty="0">
                <a:solidFill>
                  <a:schemeClr val="tx1"/>
                </a:solidFill>
                <a:latin typeface="Times New Roman"/>
                <a:cs typeface="Times New Roman"/>
              </a:rPr>
            </a:br>
            <a:r>
              <a:rPr lang="en-US" sz="2700" b="1" dirty="0">
                <a:solidFill>
                  <a:schemeClr val="tx1"/>
                </a:solidFill>
                <a:latin typeface="Times New Roman"/>
                <a:cs typeface="Times New Roman"/>
              </a:rPr>
              <a:t>	two coefficients of predation,  </a:t>
            </a:r>
            <a:r>
              <a:rPr lang="en-US" sz="2700" b="1" i="1" dirty="0">
                <a:solidFill>
                  <a:schemeClr val="tx1"/>
                </a:solidFill>
                <a:latin typeface="Times New Roman"/>
                <a:cs typeface="Times New Roman"/>
              </a:rPr>
              <a:t>p</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a:t>
            </a:r>
            <a:r>
              <a:rPr lang="en-US" sz="2700" b="1" dirty="0">
                <a:solidFill>
                  <a:schemeClr val="tx1"/>
                </a:solidFill>
                <a:latin typeface="Times New Roman"/>
                <a:cs typeface="Times New Roman"/>
              </a:rPr>
              <a:t>and</a:t>
            </a:r>
            <a:r>
              <a:rPr lang="en-US" sz="2700" b="1" i="1" dirty="0">
                <a:solidFill>
                  <a:schemeClr val="tx1"/>
                </a:solidFill>
                <a:latin typeface="Times New Roman"/>
                <a:cs typeface="Times New Roman"/>
              </a:rPr>
              <a:t> p</a:t>
            </a:r>
            <a:r>
              <a:rPr lang="en-US" sz="2700" b="1" i="1" baseline="-25000" dirty="0">
                <a:solidFill>
                  <a:schemeClr val="tx1"/>
                </a:solidFill>
                <a:latin typeface="Times New Roman"/>
                <a:cs typeface="Times New Roman"/>
              </a:rPr>
              <a:t>2  </a:t>
            </a:r>
            <a:r>
              <a:rPr lang="en-US" sz="2700" b="1" dirty="0">
                <a:solidFill>
                  <a:schemeClr val="tx1"/>
                </a:solidFill>
                <a:latin typeface="Times New Roman"/>
                <a:cs typeface="Times New Roman"/>
              </a:rPr>
              <a:t>plus </a:t>
            </a:r>
            <a:r>
              <a:rPr lang="en-US" sz="2700" b="1" i="1" dirty="0">
                <a:latin typeface="Times New Roman"/>
                <a:cs typeface="Times New Roman"/>
              </a:rPr>
              <a:t>r</a:t>
            </a:r>
            <a:r>
              <a:rPr lang="en-US" sz="2700" b="1" i="1" baseline="-25000" dirty="0">
                <a:latin typeface="Times New Roman"/>
                <a:cs typeface="Times New Roman"/>
              </a:rPr>
              <a:t>1</a:t>
            </a:r>
            <a:r>
              <a:rPr lang="en-US" sz="2700" b="1" dirty="0">
                <a:solidFill>
                  <a:schemeClr val="tx1"/>
                </a:solidFill>
                <a:latin typeface="Times New Roman"/>
                <a:cs typeface="Times New Roman"/>
              </a:rPr>
              <a:t> and </a:t>
            </a:r>
            <a:r>
              <a:rPr lang="en-US" sz="2700" b="1" i="1" dirty="0">
                <a:latin typeface="Times New Roman"/>
                <a:cs typeface="Times New Roman"/>
              </a:rPr>
              <a:t>d</a:t>
            </a:r>
            <a:r>
              <a:rPr lang="en-US" sz="2700" b="1" i="1" baseline="-25000" dirty="0">
                <a:latin typeface="Times New Roman"/>
                <a:cs typeface="Times New Roman"/>
              </a:rPr>
              <a:t>2</a:t>
            </a:r>
            <a:br>
              <a:rPr lang="en-US" sz="2700" b="1" i="1" baseline="-25000" dirty="0">
                <a:latin typeface="Times New Roman"/>
                <a:cs typeface="Times New Roman"/>
              </a:rPr>
            </a:br>
            <a:r>
              <a:rPr lang="en-US" sz="2700" dirty="0">
                <a:latin typeface="Times New Roman"/>
                <a:cs typeface="Times New Roman"/>
              </a:rPr>
              <a:t>	</a:t>
            </a:r>
            <a:br>
              <a:rPr lang="en-US" sz="2700" b="1" i="1" dirty="0">
                <a:solidFill>
                  <a:schemeClr val="tx1"/>
                </a:solidFill>
                <a:latin typeface="Times New Roman"/>
                <a:cs typeface="Times New Roman"/>
              </a:rPr>
            </a:br>
            <a:r>
              <a:rPr lang="en-US" sz="2700" b="1" i="1" dirty="0">
                <a:solidFill>
                  <a:schemeClr val="tx1"/>
                </a:solidFill>
                <a:latin typeface="Times New Roman"/>
                <a:cs typeface="Times New Roman"/>
              </a:rPr>
              <a:t>	 dN</a:t>
            </a:r>
            <a:r>
              <a:rPr lang="en-US" sz="2700" b="1" i="1" baseline="-25000" dirty="0">
                <a:solidFill>
                  <a:schemeClr val="tx1"/>
                </a:solidFill>
                <a:latin typeface="Times New Roman"/>
                <a:cs typeface="Times New Roman"/>
              </a:rPr>
              <a:t>1  </a:t>
            </a:r>
            <a:r>
              <a:rPr lang="en-US" sz="2700" b="1" i="1" dirty="0">
                <a:solidFill>
                  <a:schemeClr val="tx1"/>
                </a:solidFill>
                <a:latin typeface="Times New Roman"/>
                <a:cs typeface="Times New Roman"/>
              </a:rPr>
              <a:t>/</a:t>
            </a:r>
            <a:r>
              <a:rPr lang="en-US" sz="2700" b="1" i="1" dirty="0" err="1">
                <a:solidFill>
                  <a:schemeClr val="tx1"/>
                </a:solidFill>
                <a:latin typeface="Times New Roman"/>
                <a:cs typeface="Times New Roman"/>
              </a:rPr>
              <a:t>dt</a:t>
            </a:r>
            <a:r>
              <a:rPr lang="en-US" sz="2700" b="1" i="1" dirty="0">
                <a:solidFill>
                  <a:schemeClr val="tx1"/>
                </a:solidFill>
                <a:latin typeface="Times New Roman"/>
                <a:cs typeface="Times New Roman"/>
              </a:rPr>
              <a:t>   =   r</a:t>
            </a:r>
            <a:r>
              <a:rPr lang="en-US" sz="2700" b="1" i="1" baseline="-25000" dirty="0">
                <a:solidFill>
                  <a:schemeClr val="tx1"/>
                </a:solidFill>
                <a:latin typeface="Times New Roman"/>
                <a:cs typeface="Times New Roman"/>
              </a:rPr>
              <a:t>1  </a:t>
            </a:r>
            <a:r>
              <a:rPr lang="en-US" sz="2700" b="1" i="1" dirty="0">
                <a:solidFill>
                  <a:schemeClr val="tx1"/>
                </a:solidFill>
                <a:latin typeface="Times New Roman"/>
                <a:cs typeface="Times New Roman"/>
              </a:rPr>
              <a:t>N</a:t>
            </a:r>
            <a:r>
              <a:rPr lang="en-US" sz="2700" b="1" i="1" baseline="-25000" dirty="0">
                <a:solidFill>
                  <a:schemeClr val="tx1"/>
                </a:solidFill>
                <a:latin typeface="Times New Roman"/>
                <a:cs typeface="Times New Roman"/>
              </a:rPr>
              <a:t>1   </a:t>
            </a:r>
            <a:r>
              <a:rPr lang="en-US" sz="2700" b="1" i="1" dirty="0">
                <a:solidFill>
                  <a:schemeClr val="tx1"/>
                </a:solidFill>
                <a:latin typeface="Times New Roman"/>
                <a:cs typeface="Times New Roman"/>
              </a:rPr>
              <a:t>–  p</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a:t>
            </a:r>
            <a:r>
              <a:rPr lang="en-US" sz="2700" b="1" i="1" dirty="0">
                <a:solidFill>
                  <a:srgbClr val="C0504D"/>
                </a:solidFill>
                <a:latin typeface="Times New Roman"/>
                <a:cs typeface="Times New Roman"/>
              </a:rPr>
              <a:t>N</a:t>
            </a:r>
            <a:r>
              <a:rPr lang="en-US" sz="2700" b="1" i="1" baseline="-25000" dirty="0">
                <a:solidFill>
                  <a:srgbClr val="C0504D"/>
                </a:solidFill>
                <a:latin typeface="Times New Roman"/>
                <a:cs typeface="Times New Roman"/>
              </a:rPr>
              <a:t>1  </a:t>
            </a:r>
            <a:r>
              <a:rPr lang="en-US" sz="2700" b="1" i="1" dirty="0">
                <a:solidFill>
                  <a:srgbClr val="C0504D"/>
                </a:solidFill>
                <a:latin typeface="Times New Roman"/>
                <a:cs typeface="Times New Roman"/>
              </a:rPr>
              <a:t>N</a:t>
            </a:r>
            <a:r>
              <a:rPr lang="en-US" sz="2700" b="1" i="1" baseline="-25000" dirty="0">
                <a:solidFill>
                  <a:srgbClr val="C0504D"/>
                </a:solidFill>
                <a:latin typeface="Times New Roman"/>
                <a:cs typeface="Times New Roman"/>
              </a:rPr>
              <a:t>2 </a:t>
            </a:r>
            <a:br>
              <a:rPr lang="en-US" sz="2700" b="1" i="1" dirty="0">
                <a:solidFill>
                  <a:schemeClr val="tx1"/>
                </a:solidFill>
                <a:latin typeface="Times New Roman"/>
                <a:cs typeface="Times New Roman"/>
              </a:rPr>
            </a:br>
            <a:r>
              <a:rPr lang="en-US" sz="2700" b="1" i="1" dirty="0">
                <a:solidFill>
                  <a:schemeClr val="tx1"/>
                </a:solidFill>
                <a:latin typeface="Times New Roman"/>
                <a:cs typeface="Times New Roman"/>
              </a:rPr>
              <a:t>       dN</a:t>
            </a:r>
            <a:r>
              <a:rPr lang="en-US" sz="2700" b="1" i="1" baseline="-25000" dirty="0">
                <a:solidFill>
                  <a:schemeClr val="tx1"/>
                </a:solidFill>
                <a:latin typeface="Times New Roman"/>
                <a:cs typeface="Times New Roman"/>
              </a:rPr>
              <a:t>2  </a:t>
            </a:r>
            <a:r>
              <a:rPr lang="en-US" sz="2700" b="1" i="1" dirty="0">
                <a:solidFill>
                  <a:schemeClr val="tx1"/>
                </a:solidFill>
                <a:latin typeface="Times New Roman"/>
                <a:cs typeface="Times New Roman"/>
              </a:rPr>
              <a:t>/</a:t>
            </a:r>
            <a:r>
              <a:rPr lang="en-US" sz="2700" b="1" i="1" dirty="0" err="1">
                <a:solidFill>
                  <a:schemeClr val="tx1"/>
                </a:solidFill>
                <a:latin typeface="Times New Roman"/>
                <a:cs typeface="Times New Roman"/>
              </a:rPr>
              <a:t>dt</a:t>
            </a:r>
            <a:r>
              <a:rPr lang="en-US" sz="2700" b="1" i="1" dirty="0">
                <a:solidFill>
                  <a:schemeClr val="tx1"/>
                </a:solidFill>
                <a:latin typeface="Times New Roman"/>
                <a:cs typeface="Times New Roman"/>
              </a:rPr>
              <a:t>   =   p</a:t>
            </a:r>
            <a:r>
              <a:rPr lang="en-US" sz="2700" b="1" i="1" baseline="-25000" dirty="0">
                <a:solidFill>
                  <a:schemeClr val="tx1"/>
                </a:solidFill>
                <a:latin typeface="Times New Roman"/>
                <a:cs typeface="Times New Roman"/>
              </a:rPr>
              <a:t>2  </a:t>
            </a:r>
            <a:r>
              <a:rPr lang="en-US" sz="2700" b="1" i="1" dirty="0">
                <a:solidFill>
                  <a:schemeClr val="accent2"/>
                </a:solidFill>
                <a:latin typeface="Times New Roman"/>
                <a:cs typeface="Times New Roman"/>
              </a:rPr>
              <a:t>N</a:t>
            </a:r>
            <a:r>
              <a:rPr lang="en-US" sz="2700" b="1" i="1" baseline="-25000" dirty="0">
                <a:solidFill>
                  <a:schemeClr val="accent2"/>
                </a:solidFill>
                <a:latin typeface="Times New Roman"/>
                <a:cs typeface="Times New Roman"/>
              </a:rPr>
              <a:t>1  </a:t>
            </a:r>
            <a:r>
              <a:rPr lang="en-US" sz="2700" b="1" i="1" dirty="0">
                <a:solidFill>
                  <a:schemeClr val="accent2"/>
                </a:solidFill>
                <a:latin typeface="Times New Roman"/>
                <a:cs typeface="Times New Roman"/>
              </a:rPr>
              <a:t>N</a:t>
            </a:r>
            <a:r>
              <a:rPr lang="en-US" sz="2700" b="1" i="1" baseline="-25000" dirty="0">
                <a:solidFill>
                  <a:schemeClr val="accent2"/>
                </a:solidFill>
                <a:latin typeface="Times New Roman"/>
                <a:cs typeface="Times New Roman"/>
              </a:rPr>
              <a:t>2   </a:t>
            </a:r>
            <a:r>
              <a:rPr lang="en-US" sz="2700" b="1" i="1" dirty="0">
                <a:solidFill>
                  <a:schemeClr val="tx1"/>
                </a:solidFill>
                <a:latin typeface="Times New Roman"/>
                <a:cs typeface="Times New Roman"/>
              </a:rPr>
              <a:t>–  d</a:t>
            </a:r>
            <a:r>
              <a:rPr lang="en-US" sz="2700" b="1" i="1" baseline="-25000" dirty="0">
                <a:solidFill>
                  <a:schemeClr val="tx1"/>
                </a:solidFill>
                <a:latin typeface="Times New Roman"/>
                <a:cs typeface="Times New Roman"/>
              </a:rPr>
              <a:t>2 </a:t>
            </a:r>
            <a:r>
              <a:rPr lang="en-US" sz="2700" b="1" i="1" dirty="0">
                <a:solidFill>
                  <a:schemeClr val="tx1"/>
                </a:solidFill>
                <a:latin typeface="Times New Roman"/>
                <a:cs typeface="Times New Roman"/>
              </a:rPr>
              <a:t> N</a:t>
            </a:r>
            <a:r>
              <a:rPr lang="en-US" sz="2700" b="1" i="1" baseline="-25000" dirty="0">
                <a:solidFill>
                  <a:schemeClr val="tx1"/>
                </a:solidFill>
                <a:latin typeface="Times New Roman"/>
                <a:cs typeface="Times New Roman"/>
              </a:rPr>
              <a:t>2</a:t>
            </a:r>
            <a:br>
              <a:rPr lang="en-US" sz="2700" b="1" i="1" dirty="0">
                <a:solidFill>
                  <a:schemeClr val="tx1"/>
                </a:solidFill>
                <a:latin typeface="Times New Roman"/>
                <a:cs typeface="Times New Roman"/>
              </a:rPr>
            </a:br>
            <a:r>
              <a:rPr lang="en-US" sz="2700" b="1" i="1" dirty="0">
                <a:solidFill>
                  <a:schemeClr val="tx1"/>
                </a:solidFill>
                <a:latin typeface="Times New Roman"/>
                <a:cs typeface="Times New Roman"/>
              </a:rPr>
              <a:t>	</a:t>
            </a:r>
            <a:br>
              <a:rPr lang="en-US" sz="2700" b="1" i="1" dirty="0">
                <a:solidFill>
                  <a:schemeClr val="tx1"/>
                </a:solidFill>
                <a:latin typeface="Times New Roman"/>
                <a:cs typeface="Times New Roman"/>
              </a:rPr>
            </a:br>
            <a:r>
              <a:rPr lang="en-US" sz="2700" b="1" dirty="0">
                <a:solidFill>
                  <a:schemeClr val="tx1"/>
                </a:solidFill>
                <a:latin typeface="Times New Roman"/>
                <a:cs typeface="Times New Roman"/>
              </a:rPr>
              <a:t>	No self damping </a:t>
            </a:r>
            <a:r>
              <a:rPr lang="en-US" sz="2700" b="1" i="1" dirty="0">
                <a:latin typeface="Times New Roman"/>
                <a:cs typeface="Times New Roman"/>
              </a:rPr>
              <a:t>N</a:t>
            </a:r>
            <a:r>
              <a:rPr lang="en-US" sz="2700" b="1" i="1" baseline="30000" dirty="0">
                <a:latin typeface="Times New Roman"/>
                <a:cs typeface="Times New Roman"/>
              </a:rPr>
              <a:t>2</a:t>
            </a:r>
            <a:r>
              <a:rPr lang="en-US" sz="2700" b="1" dirty="0">
                <a:latin typeface="Times New Roman"/>
                <a:cs typeface="Times New Roman"/>
              </a:rPr>
              <a:t> terms </a:t>
            </a:r>
            <a:r>
              <a:rPr lang="en-US" sz="2700" b="1" dirty="0">
                <a:solidFill>
                  <a:schemeClr val="tx1"/>
                </a:solidFill>
                <a:latin typeface="Times New Roman"/>
                <a:cs typeface="Times New Roman"/>
              </a:rPr>
              <a:t>(</a:t>
            </a:r>
            <a:r>
              <a:rPr lang="en-US" sz="2700" b="1" u="sng" dirty="0">
                <a:solidFill>
                  <a:schemeClr val="tx1"/>
                </a:solidFill>
                <a:latin typeface="Times New Roman"/>
                <a:cs typeface="Times New Roman"/>
              </a:rPr>
              <a:t>no</a:t>
            </a:r>
            <a:r>
              <a:rPr lang="en-US" sz="2700" b="1" dirty="0">
                <a:solidFill>
                  <a:schemeClr val="tx1"/>
                </a:solidFill>
                <a:latin typeface="Times New Roman"/>
                <a:cs typeface="Times New Roman"/>
              </a:rPr>
              <a:t> density dependence)</a:t>
            </a:r>
            <a:br>
              <a:rPr lang="en-US" sz="2700" dirty="0">
                <a:solidFill>
                  <a:schemeClr val="tx1"/>
                </a:solidFill>
                <a:latin typeface="Times New Roman"/>
                <a:cs typeface="Times New Roman"/>
              </a:rPr>
            </a:br>
            <a:r>
              <a:rPr lang="en-US" sz="2700" b="1" i="1" dirty="0">
                <a:solidFill>
                  <a:schemeClr val="tx1"/>
                </a:solidFill>
                <a:latin typeface="Times New Roman"/>
                <a:cs typeface="Times New Roman"/>
              </a:rPr>
              <a:t>	</a:t>
            </a:r>
            <a:br>
              <a:rPr lang="en-US" sz="2700" b="1" i="1" dirty="0">
                <a:solidFill>
                  <a:schemeClr val="tx1"/>
                </a:solidFill>
                <a:latin typeface="Times New Roman"/>
                <a:cs typeface="Times New Roman"/>
              </a:rPr>
            </a:br>
            <a:r>
              <a:rPr lang="en-US" sz="2700" b="1" i="1" dirty="0">
                <a:solidFill>
                  <a:schemeClr val="tx1"/>
                </a:solidFill>
                <a:latin typeface="Times New Roman"/>
                <a:cs typeface="Times New Roman"/>
              </a:rPr>
              <a:t>	 dN</a:t>
            </a:r>
            <a:r>
              <a:rPr lang="en-US" sz="2700" b="1" i="1" baseline="-25000" dirty="0">
                <a:solidFill>
                  <a:schemeClr val="tx1"/>
                </a:solidFill>
                <a:latin typeface="Times New Roman"/>
                <a:cs typeface="Times New Roman"/>
              </a:rPr>
              <a:t>1  </a:t>
            </a:r>
            <a:r>
              <a:rPr lang="en-US" sz="2700" b="1" i="1" dirty="0">
                <a:solidFill>
                  <a:schemeClr val="tx1"/>
                </a:solidFill>
                <a:latin typeface="Times New Roman"/>
                <a:cs typeface="Times New Roman"/>
              </a:rPr>
              <a:t>/</a:t>
            </a:r>
            <a:r>
              <a:rPr lang="en-US" sz="2700" b="1" i="1" dirty="0" err="1">
                <a:solidFill>
                  <a:schemeClr val="tx1"/>
                </a:solidFill>
                <a:latin typeface="Times New Roman"/>
                <a:cs typeface="Times New Roman"/>
              </a:rPr>
              <a:t>dt</a:t>
            </a:r>
            <a:r>
              <a:rPr lang="en-US" sz="2700" b="1" i="1" dirty="0">
                <a:solidFill>
                  <a:schemeClr val="tx1"/>
                </a:solidFill>
                <a:latin typeface="Times New Roman"/>
                <a:cs typeface="Times New Roman"/>
              </a:rPr>
              <a:t> = </a:t>
            </a:r>
            <a:r>
              <a:rPr lang="en-US" sz="2700" b="1" dirty="0">
                <a:solidFill>
                  <a:schemeClr val="tx1"/>
                </a:solidFill>
                <a:latin typeface="Times New Roman"/>
                <a:cs typeface="Times New Roman"/>
              </a:rPr>
              <a:t>0</a:t>
            </a:r>
            <a:r>
              <a:rPr lang="en-US" sz="2700" b="1" i="1" dirty="0">
                <a:solidFill>
                  <a:schemeClr val="tx1"/>
                </a:solidFill>
                <a:latin typeface="Times New Roman"/>
                <a:cs typeface="Times New Roman"/>
              </a:rPr>
              <a:t>  </a:t>
            </a:r>
            <a:r>
              <a:rPr lang="en-US" sz="2700" b="1" dirty="0">
                <a:solidFill>
                  <a:schemeClr val="tx1"/>
                </a:solidFill>
                <a:latin typeface="Times New Roman"/>
                <a:cs typeface="Times New Roman"/>
              </a:rPr>
              <a:t>when </a:t>
            </a:r>
            <a:r>
              <a:rPr lang="en-US" sz="2700" b="1" i="1" dirty="0">
                <a:solidFill>
                  <a:schemeClr val="tx1"/>
                </a:solidFill>
                <a:latin typeface="Times New Roman"/>
                <a:cs typeface="Times New Roman"/>
              </a:rPr>
              <a:t> r</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 p</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N</a:t>
            </a:r>
            <a:r>
              <a:rPr lang="en-US" sz="2700" b="1" i="1" baseline="-25000" dirty="0">
                <a:solidFill>
                  <a:schemeClr val="tx1"/>
                </a:solidFill>
                <a:latin typeface="Times New Roman"/>
                <a:cs typeface="Times New Roman"/>
              </a:rPr>
              <a:t>2</a:t>
            </a:r>
            <a:r>
              <a:rPr lang="en-US" sz="2700" b="1" i="1" dirty="0">
                <a:solidFill>
                  <a:schemeClr val="tx1"/>
                </a:solidFill>
                <a:latin typeface="Times New Roman"/>
                <a:cs typeface="Times New Roman"/>
              </a:rPr>
              <a:t>   </a:t>
            </a:r>
            <a:r>
              <a:rPr lang="en-US" sz="2700" b="1" dirty="0">
                <a:solidFill>
                  <a:schemeClr val="tx1"/>
                </a:solidFill>
                <a:latin typeface="Times New Roman"/>
                <a:cs typeface="Times New Roman"/>
              </a:rPr>
              <a:t>or </a:t>
            </a:r>
            <a:r>
              <a:rPr lang="en-US" sz="2700" b="1" i="1" dirty="0">
                <a:solidFill>
                  <a:schemeClr val="tx1"/>
                </a:solidFill>
                <a:latin typeface="Times New Roman"/>
                <a:cs typeface="Times New Roman"/>
              </a:rPr>
              <a:t>N</a:t>
            </a:r>
            <a:r>
              <a:rPr lang="en-US" sz="2700" b="1" i="1" baseline="-25000" dirty="0">
                <a:solidFill>
                  <a:schemeClr val="tx1"/>
                </a:solidFill>
                <a:latin typeface="Times New Roman"/>
                <a:cs typeface="Times New Roman"/>
              </a:rPr>
              <a:t>2  </a:t>
            </a:r>
            <a:r>
              <a:rPr lang="en-US" sz="2700" b="1" i="1" dirty="0">
                <a:solidFill>
                  <a:schemeClr val="tx1"/>
                </a:solidFill>
                <a:latin typeface="Times New Roman"/>
                <a:cs typeface="Times New Roman"/>
              </a:rPr>
              <a:t>=  r</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 p</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a:t>
            </a:r>
            <a:br>
              <a:rPr lang="en-US" sz="2700" b="1" i="1" dirty="0">
                <a:solidFill>
                  <a:schemeClr val="tx1"/>
                </a:solidFill>
                <a:latin typeface="Times New Roman"/>
                <a:cs typeface="Times New Roman"/>
              </a:rPr>
            </a:br>
            <a:r>
              <a:rPr lang="en-US" sz="2700" b="1" i="1" dirty="0">
                <a:solidFill>
                  <a:schemeClr val="tx1"/>
                </a:solidFill>
                <a:latin typeface="Times New Roman"/>
                <a:cs typeface="Times New Roman"/>
              </a:rPr>
              <a:t>	 dN</a:t>
            </a:r>
            <a:r>
              <a:rPr lang="en-US" sz="2700" b="1" i="1" baseline="-25000" dirty="0">
                <a:solidFill>
                  <a:schemeClr val="tx1"/>
                </a:solidFill>
                <a:latin typeface="Times New Roman"/>
                <a:cs typeface="Times New Roman"/>
              </a:rPr>
              <a:t>2  </a:t>
            </a:r>
            <a:r>
              <a:rPr lang="en-US" sz="2700" b="1" i="1" dirty="0">
                <a:solidFill>
                  <a:schemeClr val="tx1"/>
                </a:solidFill>
                <a:latin typeface="Times New Roman"/>
                <a:cs typeface="Times New Roman"/>
              </a:rPr>
              <a:t>/</a:t>
            </a:r>
            <a:r>
              <a:rPr lang="en-US" sz="2700" b="1" i="1" dirty="0" err="1">
                <a:solidFill>
                  <a:schemeClr val="tx1"/>
                </a:solidFill>
                <a:latin typeface="Times New Roman"/>
                <a:cs typeface="Times New Roman"/>
              </a:rPr>
              <a:t>dt</a:t>
            </a:r>
            <a:r>
              <a:rPr lang="en-US" sz="2700" b="1" i="1" dirty="0">
                <a:solidFill>
                  <a:schemeClr val="tx1"/>
                </a:solidFill>
                <a:latin typeface="Times New Roman"/>
                <a:cs typeface="Times New Roman"/>
              </a:rPr>
              <a:t> = </a:t>
            </a:r>
            <a:r>
              <a:rPr lang="en-US" sz="2700" b="1" dirty="0">
                <a:solidFill>
                  <a:schemeClr val="tx1"/>
                </a:solidFill>
                <a:latin typeface="Times New Roman"/>
                <a:cs typeface="Times New Roman"/>
              </a:rPr>
              <a:t>0</a:t>
            </a:r>
            <a:r>
              <a:rPr lang="en-US" sz="2700" b="1" i="1" dirty="0">
                <a:solidFill>
                  <a:schemeClr val="tx1"/>
                </a:solidFill>
                <a:latin typeface="Times New Roman"/>
                <a:cs typeface="Times New Roman"/>
              </a:rPr>
              <a:t>  </a:t>
            </a:r>
            <a:r>
              <a:rPr lang="en-US" sz="2700" b="1" dirty="0">
                <a:solidFill>
                  <a:schemeClr val="tx1"/>
                </a:solidFill>
                <a:latin typeface="Times New Roman"/>
                <a:cs typeface="Times New Roman"/>
              </a:rPr>
              <a:t>when </a:t>
            </a:r>
            <a:r>
              <a:rPr lang="en-US" sz="2700" b="1" i="1" dirty="0">
                <a:solidFill>
                  <a:schemeClr val="tx1"/>
                </a:solidFill>
                <a:latin typeface="Times New Roman"/>
                <a:cs typeface="Times New Roman"/>
              </a:rPr>
              <a:t> p</a:t>
            </a:r>
            <a:r>
              <a:rPr lang="en-US" sz="2700" b="1" i="1" baseline="-25000" dirty="0">
                <a:solidFill>
                  <a:schemeClr val="tx1"/>
                </a:solidFill>
                <a:latin typeface="Times New Roman"/>
                <a:cs typeface="Times New Roman"/>
              </a:rPr>
              <a:t>2</a:t>
            </a:r>
            <a:r>
              <a:rPr lang="en-US" sz="2700" b="1" i="1" dirty="0">
                <a:solidFill>
                  <a:schemeClr val="tx1"/>
                </a:solidFill>
                <a:latin typeface="Times New Roman"/>
                <a:cs typeface="Times New Roman"/>
              </a:rPr>
              <a:t>  N</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 d</a:t>
            </a:r>
            <a:r>
              <a:rPr lang="en-US" sz="2700" b="1" i="1" baseline="-25000" dirty="0">
                <a:solidFill>
                  <a:schemeClr val="tx1"/>
                </a:solidFill>
                <a:latin typeface="Times New Roman"/>
                <a:cs typeface="Times New Roman"/>
              </a:rPr>
              <a:t>2   </a:t>
            </a:r>
            <a:r>
              <a:rPr lang="en-US" sz="2700" b="1" dirty="0">
                <a:solidFill>
                  <a:schemeClr val="tx1"/>
                </a:solidFill>
                <a:latin typeface="Times New Roman"/>
                <a:cs typeface="Times New Roman"/>
              </a:rPr>
              <a:t>or </a:t>
            </a:r>
            <a:r>
              <a:rPr lang="en-US" sz="2700" b="1" i="1" dirty="0">
                <a:solidFill>
                  <a:schemeClr val="tx1"/>
                </a:solidFill>
                <a:latin typeface="Times New Roman"/>
                <a:cs typeface="Times New Roman"/>
              </a:rPr>
              <a:t>N</a:t>
            </a:r>
            <a:r>
              <a:rPr lang="en-US" sz="2700" b="1" i="1" baseline="-25000" dirty="0">
                <a:solidFill>
                  <a:schemeClr val="tx1"/>
                </a:solidFill>
                <a:latin typeface="Times New Roman"/>
                <a:cs typeface="Times New Roman"/>
              </a:rPr>
              <a:t>1</a:t>
            </a:r>
            <a:r>
              <a:rPr lang="en-US" sz="2700" b="1" i="1" dirty="0">
                <a:solidFill>
                  <a:schemeClr val="tx1"/>
                </a:solidFill>
                <a:latin typeface="Times New Roman"/>
                <a:cs typeface="Times New Roman"/>
              </a:rPr>
              <a:t>  = d</a:t>
            </a:r>
            <a:r>
              <a:rPr lang="en-US" sz="2700" b="1" i="1" baseline="-25000" dirty="0">
                <a:solidFill>
                  <a:schemeClr val="tx1"/>
                </a:solidFill>
                <a:latin typeface="Times New Roman"/>
                <a:cs typeface="Times New Roman"/>
              </a:rPr>
              <a:t>2  </a:t>
            </a:r>
            <a:r>
              <a:rPr lang="en-US" sz="2700" b="1" i="1" dirty="0">
                <a:solidFill>
                  <a:schemeClr val="tx1"/>
                </a:solidFill>
                <a:latin typeface="Times New Roman"/>
                <a:cs typeface="Times New Roman"/>
              </a:rPr>
              <a:t>/ p</a:t>
            </a:r>
            <a:r>
              <a:rPr lang="en-US" sz="2700" b="1" i="1" baseline="-25000" dirty="0">
                <a:solidFill>
                  <a:schemeClr val="tx1"/>
                </a:solidFill>
                <a:latin typeface="Times New Roman"/>
                <a:cs typeface="Times New Roman"/>
              </a:rPr>
              <a:t>2</a:t>
            </a:r>
            <a:br>
              <a:rPr lang="en-US" sz="2700" dirty="0">
                <a:solidFill>
                  <a:schemeClr val="tx1"/>
                </a:solidFill>
                <a:latin typeface="Times New Roman"/>
                <a:cs typeface="Times New Roman"/>
              </a:rPr>
            </a:br>
            <a:br>
              <a:rPr lang="en-US" sz="2600" dirty="0">
                <a:solidFill>
                  <a:schemeClr val="tx1"/>
                </a:solidFill>
                <a:latin typeface="Times New Roman"/>
                <a:cs typeface="Times New Roman"/>
              </a:rPr>
            </a:br>
            <a:r>
              <a:rPr lang="en-US" sz="2700" dirty="0" err="1">
                <a:latin typeface="Times New Roman"/>
                <a:cs typeface="Times New Roman"/>
              </a:rPr>
              <a:t>Gause’s</a:t>
            </a:r>
            <a:r>
              <a:rPr lang="en-US" sz="2700" dirty="0">
                <a:latin typeface="Times New Roman"/>
                <a:cs typeface="Times New Roman"/>
              </a:rPr>
              <a:t> </a:t>
            </a:r>
            <a:r>
              <a:rPr lang="en-US" sz="2700" i="1" dirty="0">
                <a:latin typeface="Times New Roman"/>
                <a:cs typeface="Times New Roman"/>
              </a:rPr>
              <a:t>Paramecia</a:t>
            </a:r>
            <a:r>
              <a:rPr lang="en-US" sz="2700" dirty="0">
                <a:latin typeface="Times New Roman"/>
                <a:cs typeface="Times New Roman"/>
              </a:rPr>
              <a:t> x </a:t>
            </a:r>
            <a:r>
              <a:rPr lang="en-US" sz="2700" i="1" dirty="0" err="1">
                <a:latin typeface="Times New Roman"/>
                <a:cs typeface="Times New Roman"/>
              </a:rPr>
              <a:t>Didinium</a:t>
            </a:r>
            <a:r>
              <a:rPr lang="en-US" sz="2700" dirty="0">
                <a:latin typeface="Times New Roman"/>
                <a:cs typeface="Times New Roman"/>
              </a:rPr>
              <a:t> Experiments </a:t>
            </a:r>
            <a:br>
              <a:rPr lang="en-US" sz="2700" dirty="0">
                <a:latin typeface="Times New Roman"/>
                <a:cs typeface="Times New Roman"/>
              </a:rPr>
            </a:br>
            <a:r>
              <a:rPr lang="en-US" sz="2700" dirty="0">
                <a:solidFill>
                  <a:schemeClr val="tx1"/>
                </a:solidFill>
                <a:latin typeface="Times New Roman"/>
                <a:cs typeface="Times New Roman"/>
              </a:rPr>
              <a:t>Neutral Stability</a:t>
            </a:r>
            <a:br>
              <a:rPr lang="en-US" sz="2600" dirty="0">
                <a:solidFill>
                  <a:schemeClr val="tx1"/>
                </a:solidFill>
                <a:latin typeface="Times New Roman"/>
                <a:cs typeface="Times New Roman"/>
              </a:rPr>
            </a:br>
            <a:r>
              <a:rPr lang="en-US" sz="2700" dirty="0">
                <a:solidFill>
                  <a:schemeClr val="tx1"/>
                </a:solidFill>
                <a:latin typeface="Times New Roman"/>
                <a:cs typeface="Times New Roman"/>
              </a:rPr>
              <a:t>Limit Cycle</a:t>
            </a:r>
            <a:br>
              <a:rPr lang="en-US" sz="2700" dirty="0">
                <a:solidFill>
                  <a:schemeClr val="tx1"/>
                </a:solidFill>
                <a:latin typeface="Times New Roman"/>
                <a:cs typeface="Times New Roman"/>
              </a:rPr>
            </a:br>
            <a:r>
              <a:rPr lang="en-US" sz="2700" dirty="0">
                <a:solidFill>
                  <a:schemeClr val="tx1"/>
                </a:solidFill>
                <a:latin typeface="Times New Roman"/>
                <a:cs typeface="Times New Roman"/>
              </a:rPr>
              <a:t>P</a:t>
            </a:r>
            <a:r>
              <a:rPr lang="en-US" sz="2700" dirty="0">
                <a:latin typeface="Times New Roman"/>
                <a:cs typeface="Times New Roman"/>
              </a:rPr>
              <a:t>redator destabilizing, </a:t>
            </a:r>
            <a:r>
              <a:rPr lang="en-US" sz="2700" dirty="0">
                <a:solidFill>
                  <a:schemeClr val="tx1"/>
                </a:solidFill>
                <a:latin typeface="Times New Roman"/>
                <a:cs typeface="Times New Roman"/>
              </a:rPr>
              <a:t>Prey Refuges</a:t>
            </a:r>
            <a:br>
              <a:rPr lang="en-US" sz="2700" dirty="0">
                <a:solidFill>
                  <a:schemeClr val="tx1"/>
                </a:solidFill>
                <a:latin typeface="Times New Roman"/>
                <a:cs typeface="Times New Roman"/>
              </a:rPr>
            </a:br>
            <a:r>
              <a:rPr lang="en-US" sz="2700" dirty="0">
                <a:solidFill>
                  <a:schemeClr val="tx1"/>
                </a:solidFill>
                <a:latin typeface="Times New Roman"/>
                <a:cs typeface="Times New Roman"/>
              </a:rPr>
              <a:t>Functional and Numerical Responses</a:t>
            </a:r>
            <a:br>
              <a:rPr lang="en-US" sz="2600" dirty="0">
                <a:solidFill>
                  <a:schemeClr val="tx1"/>
                </a:solidFill>
                <a:latin typeface="Times New Roman"/>
                <a:cs typeface="Times New Roman"/>
              </a:rPr>
            </a:br>
            <a:endParaRPr lang="en-US" sz="2600" dirty="0">
              <a:solidFill>
                <a:schemeClr val="tx1"/>
              </a:solidFill>
              <a:latin typeface="Times New Roman"/>
              <a:cs typeface="Times New Roman"/>
            </a:endParaRPr>
          </a:p>
        </p:txBody>
      </p:sp>
      <p:sp>
        <p:nvSpPr>
          <p:cNvPr id="3" name="Rectangle 2"/>
          <p:cNvSpPr>
            <a:spLocks noChangeArrowheads="1"/>
          </p:cNvSpPr>
          <p:nvPr/>
        </p:nvSpPr>
        <p:spPr bwMode="auto">
          <a:xfrm>
            <a:off x="5838092" y="5609796"/>
            <a:ext cx="2841674" cy="914400"/>
          </a:xfrm>
          <a:prstGeom prst="rect">
            <a:avLst/>
          </a:prstGeom>
          <a:noFill/>
          <a:ln w="12700" cmpd="sng">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n-US" sz="2400" b="1" dirty="0">
                <a:latin typeface="Times New Roman"/>
                <a:cs typeface="Times New Roman"/>
              </a:rPr>
              <a:t>      23rd Lecture</a:t>
            </a:r>
          </a:p>
          <a:p>
            <a:r>
              <a:rPr lang="en-US" altLang="en-US" sz="2400" b="1">
                <a:latin typeface="Times New Roman" panose="02020603050405020304" pitchFamily="18" charset="0"/>
              </a:rPr>
              <a:t>      21 April </a:t>
            </a:r>
            <a:r>
              <a:rPr lang="en-US" sz="2400" b="1" dirty="0">
                <a:latin typeface="Times New Roman"/>
                <a:cs typeface="Times New Roman"/>
              </a:rPr>
              <a:t>2020</a:t>
            </a:r>
            <a:endParaRPr lang="en-US" sz="2400" dirty="0">
              <a:latin typeface="Times New Roman"/>
              <a:cs typeface="Times New Roman"/>
            </a:endParaRPr>
          </a:p>
        </p:txBody>
      </p:sp>
    </p:spTree>
    <p:extLst>
      <p:ext uri="{BB962C8B-B14F-4D97-AF65-F5344CB8AC3E}">
        <p14:creationId xmlns:p14="http://schemas.microsoft.com/office/powerpoint/2010/main" val="308204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a:extLst>
              <a:ext uri="{FF2B5EF4-FFF2-40B4-BE49-F238E27FC236}">
                <a16:creationId xmlns:a16="http://schemas.microsoft.com/office/drawing/2014/main" id="{643026F2-694E-B840-91A3-EADDA2699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3">
            <a:extLst>
              <a:ext uri="{FF2B5EF4-FFF2-40B4-BE49-F238E27FC236}">
                <a16:creationId xmlns:a16="http://schemas.microsoft.com/office/drawing/2014/main" id="{EABD4898-B7E0-AD4F-963B-4E18ECDA5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922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4">
            <a:extLst>
              <a:ext uri="{FF2B5EF4-FFF2-40B4-BE49-F238E27FC236}">
                <a16:creationId xmlns:a16="http://schemas.microsoft.com/office/drawing/2014/main" id="{996383FD-91B2-A444-B709-C31A8967C5B8}"/>
              </a:ext>
            </a:extLst>
          </p:cNvPr>
          <p:cNvSpPr txBox="1">
            <a:spLocks noChangeArrowheads="1"/>
          </p:cNvSpPr>
          <p:nvPr/>
        </p:nvSpPr>
        <p:spPr bwMode="auto">
          <a:xfrm>
            <a:off x="0" y="2536825"/>
            <a:ext cx="165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t>Mike Rosenzweig</a:t>
            </a:r>
            <a:endParaRPr lang="en-US" altLang="en-US" sz="2400"/>
          </a:p>
        </p:txBody>
      </p:sp>
      <p:sp>
        <p:nvSpPr>
          <p:cNvPr id="122884" name="Rectangle 5">
            <a:extLst>
              <a:ext uri="{FF2B5EF4-FFF2-40B4-BE49-F238E27FC236}">
                <a16:creationId xmlns:a16="http://schemas.microsoft.com/office/drawing/2014/main" id="{624D8AEC-280C-8B48-91E4-C6260E6CE6C0}"/>
              </a:ext>
            </a:extLst>
          </p:cNvPr>
          <p:cNvSpPr>
            <a:spLocks noChangeArrowheads="1"/>
          </p:cNvSpPr>
          <p:nvPr/>
        </p:nvSpPr>
        <p:spPr bwMode="auto">
          <a:xfrm>
            <a:off x="7239000" y="2438400"/>
            <a:ext cx="169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t>Robert MacArthur</a:t>
            </a:r>
          </a:p>
        </p:txBody>
      </p:sp>
      <p:pic>
        <p:nvPicPr>
          <p:cNvPr id="122885" name="Picture 6">
            <a:extLst>
              <a:ext uri="{FF2B5EF4-FFF2-40B4-BE49-F238E27FC236}">
                <a16:creationId xmlns:a16="http://schemas.microsoft.com/office/drawing/2014/main" id="{2D69784F-ABEB-5045-AB14-7D206A468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5963" y="0"/>
            <a:ext cx="2073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7E42550-C1C2-6246-979E-970DAA721A78}"/>
              </a:ext>
            </a:extLst>
          </p:cNvPr>
          <p:cNvSpPr txBox="1"/>
          <p:nvPr/>
        </p:nvSpPr>
        <p:spPr>
          <a:xfrm>
            <a:off x="2202639" y="224920"/>
            <a:ext cx="4626010" cy="461665"/>
          </a:xfrm>
          <a:prstGeom prst="rect">
            <a:avLst/>
          </a:prstGeom>
          <a:noFill/>
        </p:spPr>
        <p:txBody>
          <a:bodyPr wrap="none" rtlCol="0">
            <a:spAutoFit/>
          </a:bodyPr>
          <a:lstStyle/>
          <a:p>
            <a:r>
              <a:rPr lang="en-US" sz="2400" b="1" dirty="0">
                <a:latin typeface="Times" pitchFamily="2" charset="0"/>
              </a:rPr>
              <a:t>Why the prey isocline has a hump</a:t>
            </a:r>
          </a:p>
        </p:txBody>
      </p:sp>
      <p:sp>
        <p:nvSpPr>
          <p:cNvPr id="3" name="TextBox 2">
            <a:extLst>
              <a:ext uri="{FF2B5EF4-FFF2-40B4-BE49-F238E27FC236}">
                <a16:creationId xmlns:a16="http://schemas.microsoft.com/office/drawing/2014/main" id="{29CA2E98-1840-C241-8015-74A94E6E8483}"/>
              </a:ext>
            </a:extLst>
          </p:cNvPr>
          <p:cNvSpPr txBox="1"/>
          <p:nvPr/>
        </p:nvSpPr>
        <p:spPr>
          <a:xfrm>
            <a:off x="2535810" y="6136850"/>
            <a:ext cx="1786579" cy="400110"/>
          </a:xfrm>
          <a:prstGeom prst="rect">
            <a:avLst/>
          </a:prstGeom>
          <a:noFill/>
        </p:spPr>
        <p:txBody>
          <a:bodyPr wrap="none" rtlCol="0">
            <a:spAutoFit/>
          </a:bodyPr>
          <a:lstStyle/>
          <a:p>
            <a:r>
              <a:rPr lang="en-US" sz="2000" b="1" dirty="0">
                <a:latin typeface="Times" pitchFamily="2" charset="0"/>
              </a:rPr>
              <a:t>Optimal Yield </a:t>
            </a:r>
          </a:p>
        </p:txBody>
      </p:sp>
    </p:spTree>
    <p:extLst>
      <p:ext uri="{BB962C8B-B14F-4D97-AF65-F5344CB8AC3E}">
        <p14:creationId xmlns:p14="http://schemas.microsoft.com/office/powerpoint/2010/main" val="35236881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crocodile_killed_by_cane_toad@bod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0"/>
            <a:ext cx="9555163"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7744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400xNxmitcheli-and-toad-1.jpg.pagespeed.ic.GNtk910efv.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99699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Red-Belly-vs-Cane-To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7463"/>
            <a:ext cx="9528175"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31178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Cane_toad_distribution_still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95250"/>
            <a:ext cx="7759700" cy="653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51025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cane-toad-distribution.jpg">
            <a:extLst>
              <a:ext uri="{FF2B5EF4-FFF2-40B4-BE49-F238E27FC236}">
                <a16:creationId xmlns:a16="http://schemas.microsoft.com/office/drawing/2014/main" id="{09E1A9B4-3DF6-D240-AFC8-FE76AAF252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5263"/>
            <a:ext cx="8077200" cy="65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1" descr="Adult Cane toad.gif">
            <a:extLst>
              <a:ext uri="{FF2B5EF4-FFF2-40B4-BE49-F238E27FC236}">
                <a16:creationId xmlns:a16="http://schemas.microsoft.com/office/drawing/2014/main" id="{DEDDC3F9-A5B3-374C-9250-C7E3246E55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09800"/>
            <a:ext cx="27813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644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map-shows-history-of-toad-dispersal-data.jpg">
            <a:extLst>
              <a:ext uri="{FF2B5EF4-FFF2-40B4-BE49-F238E27FC236}">
                <a16:creationId xmlns:a16="http://schemas.microsoft.com/office/drawing/2014/main" id="{7294F50D-0F6D-DC41-99E0-21316EF636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2362200"/>
            <a:ext cx="9453563"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1">
            <a:extLst>
              <a:ext uri="{FF2B5EF4-FFF2-40B4-BE49-F238E27FC236}">
                <a16:creationId xmlns:a16="http://schemas.microsoft.com/office/drawing/2014/main" id="{AB44F5B9-2511-FC45-A849-38F7269A379E}"/>
              </a:ext>
            </a:extLst>
          </p:cNvPr>
          <p:cNvSpPr>
            <a:spLocks noChangeArrowheads="1"/>
          </p:cNvSpPr>
          <p:nvPr/>
        </p:nvSpPr>
        <p:spPr bwMode="auto">
          <a:xfrm>
            <a:off x="3962400" y="4732338"/>
            <a:ext cx="99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0"/>
              <a:t>Cane</a:t>
            </a:r>
          </a:p>
          <a:p>
            <a:pPr>
              <a:spcBef>
                <a:spcPct val="0"/>
              </a:spcBef>
              <a:buFontTx/>
              <a:buNone/>
            </a:pPr>
            <a:r>
              <a:rPr lang="en-US" altLang="en-US" sz="2400" i="0"/>
              <a:t>Toads</a:t>
            </a:r>
          </a:p>
        </p:txBody>
      </p:sp>
      <p:pic>
        <p:nvPicPr>
          <p:cNvPr id="100355" name="Picture 2" descr="Adult Cane toad.gif">
            <a:extLst>
              <a:ext uri="{FF2B5EF4-FFF2-40B4-BE49-F238E27FC236}">
                <a16:creationId xmlns:a16="http://schemas.microsoft.com/office/drawing/2014/main" id="{1C3C2B43-DB24-2649-A280-0001FD1E6F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36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cane-toad-fs-map.jpg"/>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0622" y="152400"/>
            <a:ext cx="8320087" cy="655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Adult Cane toad.gif">
            <a:extLst>
              <a:ext uri="{FF2B5EF4-FFF2-40B4-BE49-F238E27FC236}">
                <a16:creationId xmlns:a16="http://schemas.microsoft.com/office/drawing/2014/main" id="{FA34AFBF-BDB0-6E42-A035-C8D2E95DE8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33400"/>
            <a:ext cx="27813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418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AsianToad-Wallacea.tiff">
            <a:extLst>
              <a:ext uri="{FF2B5EF4-FFF2-40B4-BE49-F238E27FC236}">
                <a16:creationId xmlns:a16="http://schemas.microsoft.com/office/drawing/2014/main" id="{01CAE04B-D86D-5D49-879F-D15111709E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857250"/>
            <a:ext cx="9418638"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3" descr="Asian-common-toad.gif">
            <a:extLst>
              <a:ext uri="{FF2B5EF4-FFF2-40B4-BE49-F238E27FC236}">
                <a16:creationId xmlns:a16="http://schemas.microsoft.com/office/drawing/2014/main" id="{BEA28F44-5ACA-2842-9B56-3196D28DAF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125" y="2563813"/>
            <a:ext cx="23415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5">
            <a:extLst>
              <a:ext uri="{FF2B5EF4-FFF2-40B4-BE49-F238E27FC236}">
                <a16:creationId xmlns:a16="http://schemas.microsoft.com/office/drawing/2014/main" id="{365717E0-AF72-FB48-970E-18B410AF5168}"/>
              </a:ext>
            </a:extLst>
          </p:cNvPr>
          <p:cNvSpPr txBox="1">
            <a:spLocks noChangeArrowheads="1"/>
          </p:cNvSpPr>
          <p:nvPr/>
        </p:nvSpPr>
        <p:spPr bwMode="auto">
          <a:xfrm>
            <a:off x="531813" y="217488"/>
            <a:ext cx="5746750" cy="523875"/>
          </a:xfrm>
          <a:prstGeom prst="rect">
            <a:avLst/>
          </a:prstGeom>
          <a:noFill/>
          <a:ln>
            <a:noFill/>
          </a:ln>
          <a:extLst>
            <a:ext uri="{909E8E84-426E-40dd-AFC4-6F175D3DCCD1}"/>
            <a:ext uri="{91240B29-F687-4f45-9708-019B960494DF}"/>
          </a:extLst>
        </p:spPr>
        <p:txBody>
          <a:bodyPr wrap="none">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eaLnBrk="0" fontAlgn="base" hangingPunct="0">
              <a:spcBef>
                <a:spcPct val="0"/>
              </a:spcBef>
              <a:spcAft>
                <a:spcPct val="0"/>
              </a:spcAft>
              <a:defRPr sz="2400" b="1" i="1">
                <a:solidFill>
                  <a:schemeClr val="tx1"/>
                </a:solidFill>
                <a:latin typeface="Times" charset="0"/>
                <a:ea typeface="ＭＳ Ｐゴシック" charset="0"/>
              </a:defRPr>
            </a:lvl9pPr>
          </a:lstStyle>
          <a:p>
            <a:pPr>
              <a:defRPr/>
            </a:pPr>
            <a:r>
              <a:rPr lang="en-US" sz="2800" i="0" dirty="0"/>
              <a:t>Asian Toad, </a:t>
            </a:r>
            <a:r>
              <a:rPr lang="en-US" dirty="0" err="1">
                <a:solidFill>
                  <a:srgbClr val="1A1A1A"/>
                </a:solidFill>
                <a:latin typeface="+mj-lt"/>
              </a:rPr>
              <a:t>Duttaphrynus</a:t>
            </a:r>
            <a:r>
              <a:rPr lang="en-US" dirty="0">
                <a:solidFill>
                  <a:srgbClr val="1A1A1A"/>
                </a:solidFill>
                <a:latin typeface="+mj-lt"/>
              </a:rPr>
              <a:t> </a:t>
            </a:r>
            <a:r>
              <a:rPr lang="en-US" dirty="0" err="1">
                <a:solidFill>
                  <a:srgbClr val="1A1A1A"/>
                </a:solidFill>
                <a:latin typeface="+mj-lt"/>
              </a:rPr>
              <a:t>melanostictus</a:t>
            </a:r>
            <a:r>
              <a:rPr lang="en-US" dirty="0">
                <a:latin typeface="+mj-lt"/>
              </a:rPr>
              <a:t> </a:t>
            </a:r>
          </a:p>
        </p:txBody>
      </p:sp>
      <p:pic>
        <p:nvPicPr>
          <p:cNvPr id="104452" name="Picture 6" descr="Asian-common-toad.gif">
            <a:extLst>
              <a:ext uri="{FF2B5EF4-FFF2-40B4-BE49-F238E27FC236}">
                <a16:creationId xmlns:a16="http://schemas.microsoft.com/office/drawing/2014/main" id="{666DF08C-023F-E34C-BB02-131E8B161F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8138" y="79375"/>
            <a:ext cx="23415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2005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p:cNvSpPr>
            <a:spLocks noGrp="1" noChangeArrowheads="1"/>
          </p:cNvSpPr>
          <p:nvPr>
            <p:ph type="title"/>
          </p:nvPr>
        </p:nvSpPr>
        <p:spPr>
          <a:xfrm>
            <a:off x="228600" y="609600"/>
            <a:ext cx="8686800" cy="3200400"/>
          </a:xfrm>
        </p:spPr>
        <p:txBody>
          <a:bodyPr/>
          <a:lstStyle/>
          <a:p>
            <a:pPr>
              <a:lnSpc>
                <a:spcPct val="130000"/>
              </a:lnSpc>
              <a:defRPr/>
            </a:pPr>
            <a:r>
              <a:rPr lang="en-US" dirty="0">
                <a:solidFill>
                  <a:schemeClr val="tx1"/>
                </a:solidFill>
                <a:latin typeface="Times New Roman"/>
                <a:cs typeface="Times New Roman"/>
              </a:rPr>
              <a:t>Epidemiology</a:t>
            </a:r>
            <a:br>
              <a:rPr lang="en-US" dirty="0">
                <a:solidFill>
                  <a:schemeClr val="tx1"/>
                </a:solidFill>
                <a:latin typeface="Times New Roman"/>
                <a:cs typeface="Times New Roman"/>
              </a:rPr>
            </a:br>
            <a:r>
              <a:rPr lang="en-US" sz="3600" dirty="0">
                <a:solidFill>
                  <a:schemeClr val="tx1"/>
                </a:solidFill>
                <a:latin typeface="Times New Roman"/>
                <a:cs typeface="Times New Roman"/>
              </a:rPr>
              <a:t>Basic reproductive rate of infection</a:t>
            </a:r>
            <a:br>
              <a:rPr lang="en-US" sz="3600" dirty="0">
                <a:solidFill>
                  <a:schemeClr val="tx1"/>
                </a:solidFill>
                <a:latin typeface="Times New Roman"/>
                <a:cs typeface="Times New Roman"/>
              </a:rPr>
            </a:br>
            <a:r>
              <a:rPr lang="en-US" sz="3200" dirty="0">
                <a:solidFill>
                  <a:schemeClr val="tx1"/>
                </a:solidFill>
                <a:latin typeface="Times New Roman"/>
                <a:cs typeface="Times New Roman"/>
              </a:rPr>
              <a:t>(does one infection result in one new infection?)</a:t>
            </a:r>
            <a:br>
              <a:rPr lang="en-US" sz="3200" dirty="0">
                <a:solidFill>
                  <a:schemeClr val="tx1"/>
                </a:solidFill>
                <a:latin typeface="Times New Roman"/>
                <a:cs typeface="Times New Roman"/>
              </a:rPr>
            </a:br>
            <a:r>
              <a:rPr lang="en-US" sz="3600" dirty="0">
                <a:solidFill>
                  <a:schemeClr val="tx1"/>
                </a:solidFill>
                <a:latin typeface="Times New Roman"/>
                <a:cs typeface="Times New Roman"/>
              </a:rPr>
              <a:t>Threshold host population size</a:t>
            </a:r>
            <a:endParaRPr lang="en-US" dirty="0">
              <a:latin typeface="Times New Roman"/>
              <a:cs typeface="Times New Roman"/>
            </a:endParaRPr>
          </a:p>
        </p:txBody>
      </p:sp>
    </p:spTree>
    <p:extLst>
      <p:ext uri="{BB962C8B-B14F-4D97-AF65-F5344CB8AC3E}">
        <p14:creationId xmlns:p14="http://schemas.microsoft.com/office/powerpoint/2010/main" val="4082828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714722" y="152400"/>
            <a:ext cx="6418343"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dirty="0">
                <a:latin typeface="Times New Roman"/>
                <a:cs typeface="Times New Roman"/>
              </a:rPr>
              <a:t>Sigmoidal time course of an epidemic</a:t>
            </a:r>
          </a:p>
        </p:txBody>
      </p:sp>
      <p:pic>
        <p:nvPicPr>
          <p:cNvPr id="191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21" y="947797"/>
            <a:ext cx="6858000" cy="575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1492" name="Rectangle 4"/>
          <p:cNvSpPr>
            <a:spLocks noChangeArrowheads="1"/>
          </p:cNvSpPr>
          <p:nvPr/>
        </p:nvSpPr>
        <p:spPr bwMode="auto">
          <a:xfrm>
            <a:off x="5791200" y="2667000"/>
            <a:ext cx="25908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i="1" dirty="0" err="1">
                <a:latin typeface="Times" pitchFamily="2" charset="0"/>
              </a:rPr>
              <a:t>dI</a:t>
            </a:r>
            <a:r>
              <a:rPr lang="en-US" sz="2800" i="1" baseline="-25000" dirty="0">
                <a:latin typeface="Times" pitchFamily="2" charset="0"/>
              </a:rPr>
              <a:t> </a:t>
            </a:r>
            <a:r>
              <a:rPr lang="en-US" sz="2800" i="1" dirty="0">
                <a:latin typeface="Times" pitchFamily="2" charset="0"/>
              </a:rPr>
              <a:t>/</a:t>
            </a:r>
            <a:r>
              <a:rPr lang="en-US" sz="2800" i="1" dirty="0" err="1">
                <a:latin typeface="Times" pitchFamily="2" charset="0"/>
              </a:rPr>
              <a:t>dt</a:t>
            </a:r>
            <a:r>
              <a:rPr lang="en-US" sz="2800" i="1" dirty="0">
                <a:latin typeface="Times" pitchFamily="2" charset="0"/>
              </a:rPr>
              <a:t>   =   b IS</a:t>
            </a:r>
            <a:br>
              <a:rPr lang="en-US" sz="2800" i="1" dirty="0">
                <a:latin typeface="Times" pitchFamily="2" charset="0"/>
              </a:rPr>
            </a:br>
            <a:r>
              <a:rPr lang="en-US" sz="2800" i="1" dirty="0" err="1">
                <a:latin typeface="Times" pitchFamily="2" charset="0"/>
              </a:rPr>
              <a:t>dS</a:t>
            </a:r>
            <a:r>
              <a:rPr lang="en-US" sz="2800" i="1" dirty="0">
                <a:latin typeface="Times" pitchFamily="2" charset="0"/>
              </a:rPr>
              <a:t>/</a:t>
            </a:r>
            <a:r>
              <a:rPr lang="en-US" sz="2800" i="1" dirty="0" err="1">
                <a:latin typeface="Times" pitchFamily="2" charset="0"/>
              </a:rPr>
              <a:t>dt</a:t>
            </a:r>
            <a:r>
              <a:rPr lang="en-US" sz="2800" i="1" dirty="0">
                <a:latin typeface="Times" pitchFamily="2" charset="0"/>
              </a:rPr>
              <a:t>   =   – b IS</a:t>
            </a:r>
          </a:p>
        </p:txBody>
      </p:sp>
    </p:spTree>
    <p:extLst>
      <p:ext uri="{BB962C8B-B14F-4D97-AF65-F5344CB8AC3E}">
        <p14:creationId xmlns:p14="http://schemas.microsoft.com/office/powerpoint/2010/main" val="138467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a:extLst>
              <a:ext uri="{FF2B5EF4-FFF2-40B4-BE49-F238E27FC236}">
                <a16:creationId xmlns:a16="http://schemas.microsoft.com/office/drawing/2014/main" id="{0408041F-8500-A544-906C-BF66B09B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8686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0" name="Picture 3">
            <a:extLst>
              <a:ext uri="{FF2B5EF4-FFF2-40B4-BE49-F238E27FC236}">
                <a16:creationId xmlns:a16="http://schemas.microsoft.com/office/drawing/2014/main" id="{665A2E4A-D667-0F4B-99EB-DF9E802D5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922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4">
            <a:extLst>
              <a:ext uri="{FF2B5EF4-FFF2-40B4-BE49-F238E27FC236}">
                <a16:creationId xmlns:a16="http://schemas.microsoft.com/office/drawing/2014/main" id="{A789A74F-8FB5-2C4B-BB45-794D9A8643F0}"/>
              </a:ext>
            </a:extLst>
          </p:cNvPr>
          <p:cNvSpPr txBox="1">
            <a:spLocks noChangeArrowheads="1"/>
          </p:cNvSpPr>
          <p:nvPr/>
        </p:nvSpPr>
        <p:spPr bwMode="auto">
          <a:xfrm>
            <a:off x="0" y="2536825"/>
            <a:ext cx="165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t>Mike Rosenzweig</a:t>
            </a:r>
            <a:endParaRPr lang="en-US" altLang="en-US" sz="2400"/>
          </a:p>
        </p:txBody>
      </p:sp>
      <p:sp>
        <p:nvSpPr>
          <p:cNvPr id="124932" name="Rectangle 5">
            <a:extLst>
              <a:ext uri="{FF2B5EF4-FFF2-40B4-BE49-F238E27FC236}">
                <a16:creationId xmlns:a16="http://schemas.microsoft.com/office/drawing/2014/main" id="{ABC8F144-8CF5-C941-8C55-84085A6FA4E6}"/>
              </a:ext>
            </a:extLst>
          </p:cNvPr>
          <p:cNvSpPr>
            <a:spLocks noChangeArrowheads="1"/>
          </p:cNvSpPr>
          <p:nvPr/>
        </p:nvSpPr>
        <p:spPr bwMode="auto">
          <a:xfrm>
            <a:off x="7239000" y="2438400"/>
            <a:ext cx="169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t>Robert MacArthur</a:t>
            </a:r>
          </a:p>
        </p:txBody>
      </p:sp>
      <p:pic>
        <p:nvPicPr>
          <p:cNvPr id="124933" name="Picture 6">
            <a:extLst>
              <a:ext uri="{FF2B5EF4-FFF2-40B4-BE49-F238E27FC236}">
                <a16:creationId xmlns:a16="http://schemas.microsoft.com/office/drawing/2014/main" id="{BE8A7D0D-EFC2-904C-94F3-D659DD6E1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5963" y="0"/>
            <a:ext cx="2073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EC906C-B88C-0C49-BD16-BD042D7E8BB4}"/>
              </a:ext>
            </a:extLst>
          </p:cNvPr>
          <p:cNvSpPr txBox="1"/>
          <p:nvPr/>
        </p:nvSpPr>
        <p:spPr>
          <a:xfrm>
            <a:off x="2529036" y="905738"/>
            <a:ext cx="3694986" cy="646331"/>
          </a:xfrm>
          <a:prstGeom prst="rect">
            <a:avLst/>
          </a:prstGeom>
          <a:noFill/>
        </p:spPr>
        <p:txBody>
          <a:bodyPr wrap="none" rtlCol="0">
            <a:spAutoFit/>
          </a:bodyPr>
          <a:lstStyle/>
          <a:p>
            <a:r>
              <a:rPr lang="en-US" sz="3600" b="1" dirty="0">
                <a:latin typeface="Times" pitchFamily="2" charset="0"/>
              </a:rPr>
              <a:t>Predator isoclines</a:t>
            </a:r>
            <a:endParaRPr lang="en-US" sz="3600" dirty="0"/>
          </a:p>
        </p:txBody>
      </p:sp>
    </p:spTree>
    <p:extLst>
      <p:ext uri="{BB962C8B-B14F-4D97-AF65-F5344CB8AC3E}">
        <p14:creationId xmlns:p14="http://schemas.microsoft.com/office/powerpoint/2010/main" val="3170919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838200" y="609600"/>
            <a:ext cx="7620000" cy="5943600"/>
          </a:xfrm>
        </p:spPr>
        <p:txBody>
          <a:bodyPr>
            <a:normAutofit fontScale="90000"/>
          </a:bodyPr>
          <a:lstStyle/>
          <a:p>
            <a:pPr>
              <a:lnSpc>
                <a:spcPct val="110000"/>
              </a:lnSpc>
              <a:defRPr/>
            </a:pPr>
            <a:r>
              <a:rPr lang="en-US" dirty="0">
                <a:solidFill>
                  <a:schemeClr val="tx1"/>
                </a:solidFill>
                <a:latin typeface="Times New Roman"/>
                <a:cs typeface="Times New Roman"/>
              </a:rPr>
              <a:t>Darwinian Medicine</a:t>
            </a:r>
            <a:br>
              <a:rPr lang="en-US" dirty="0">
                <a:solidFill>
                  <a:schemeClr val="tx1"/>
                </a:solidFill>
                <a:latin typeface="Times New Roman"/>
                <a:cs typeface="Times New Roman"/>
              </a:rPr>
            </a:br>
            <a:r>
              <a:rPr lang="en-US" sz="3600" dirty="0">
                <a:solidFill>
                  <a:schemeClr val="tx1"/>
                </a:solidFill>
                <a:latin typeface="Times New Roman"/>
                <a:cs typeface="Times New Roman"/>
              </a:rPr>
              <a:t>don’t</a:t>
            </a:r>
            <a:r>
              <a:rPr lang="en-US" dirty="0">
                <a:solidFill>
                  <a:schemeClr val="tx1"/>
                </a:solidFill>
                <a:latin typeface="Times New Roman"/>
                <a:cs typeface="Times New Roman"/>
              </a:rPr>
              <a:t> </a:t>
            </a:r>
            <a:r>
              <a:rPr lang="en-US" sz="3600" dirty="0">
                <a:solidFill>
                  <a:schemeClr val="tx1"/>
                </a:solidFill>
                <a:latin typeface="Times New Roman"/>
                <a:cs typeface="Times New Roman"/>
              </a:rPr>
              <a:t>just</a:t>
            </a:r>
            <a:r>
              <a:rPr lang="en-US" dirty="0">
                <a:solidFill>
                  <a:schemeClr val="tx1"/>
                </a:solidFill>
                <a:latin typeface="Times New Roman"/>
                <a:cs typeface="Times New Roman"/>
              </a:rPr>
              <a:t> </a:t>
            </a:r>
            <a:r>
              <a:rPr lang="en-US" sz="3600" dirty="0">
                <a:solidFill>
                  <a:schemeClr val="tx1"/>
                </a:solidFill>
                <a:latin typeface="Times New Roman"/>
                <a:cs typeface="Times New Roman"/>
              </a:rPr>
              <a:t>treat symptoms</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identify host defenses</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fever and inflammation</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iron additives</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Vitamin C and cancer</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Antibiotic resistant strains</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Application of an evolutionary </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approach to medical treatment</a:t>
            </a:r>
            <a:br>
              <a:rPr lang="en-US" dirty="0">
                <a:solidFill>
                  <a:schemeClr val="tx1"/>
                </a:solidFill>
                <a:cs typeface="+mj-cs"/>
              </a:rPr>
            </a:br>
            <a:endParaRPr lang="en-US" dirty="0">
              <a:cs typeface="+mj-cs"/>
            </a:endParaRPr>
          </a:p>
        </p:txBody>
      </p:sp>
    </p:spTree>
    <p:extLst>
      <p:ext uri="{BB962C8B-B14F-4D97-AF65-F5344CB8AC3E}">
        <p14:creationId xmlns:p14="http://schemas.microsoft.com/office/powerpoint/2010/main" val="2115154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669925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8" name="Rectangle 4"/>
          <p:cNvSpPr>
            <a:spLocks noChangeArrowheads="1"/>
          </p:cNvSpPr>
          <p:nvPr/>
        </p:nvSpPr>
        <p:spPr bwMode="auto">
          <a:xfrm>
            <a:off x="3184088" y="5507421"/>
            <a:ext cx="685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b="1" dirty="0"/>
              <a:t>Methicillin-resistant </a:t>
            </a:r>
            <a:r>
              <a:rPr lang="en-US" sz="1800" b="1" i="1" dirty="0"/>
              <a:t>Staphylococcus aureus </a:t>
            </a:r>
            <a:r>
              <a:rPr lang="en-US" sz="1800" b="1" dirty="0"/>
              <a:t>(MRSA)</a:t>
            </a:r>
          </a:p>
        </p:txBody>
      </p:sp>
      <p:pic>
        <p:nvPicPr>
          <p:cNvPr id="173059" name="Picture 5" descr="mrsa_magn_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005013"/>
            <a:ext cx="3382963"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1218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533400" y="1905000"/>
            <a:ext cx="7620000" cy="5943600"/>
          </a:xfrm>
        </p:spPr>
        <p:txBody>
          <a:bodyPr/>
          <a:lstStyle/>
          <a:p>
            <a:pPr>
              <a:defRPr/>
            </a:pPr>
            <a:r>
              <a:rPr lang="en-US" sz="2800" b="1" dirty="0">
                <a:solidFill>
                  <a:schemeClr val="tx1"/>
                </a:solidFill>
                <a:latin typeface="Times New Roman"/>
                <a:cs typeface="Times New Roman"/>
              </a:rPr>
              <a:t>Darwinian Medicine</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don’t treat symptoms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host response or parasite manipulation?</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fever and inflammation</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iron additives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Vitamin C and cancer</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Antibiotic resistant strains</a:t>
            </a:r>
            <a:br>
              <a:rPr lang="en-US" sz="2800" dirty="0">
                <a:solidFill>
                  <a:schemeClr val="tx1"/>
                </a:solidFill>
                <a:latin typeface="Times New Roman"/>
                <a:cs typeface="Times New Roman"/>
              </a:rPr>
            </a:br>
            <a:br>
              <a:rPr lang="en-US" sz="2800" dirty="0">
                <a:solidFill>
                  <a:schemeClr val="tx1"/>
                </a:solidFill>
                <a:latin typeface="Times New Roman"/>
                <a:cs typeface="Times New Roman"/>
              </a:rPr>
            </a:br>
            <a:r>
              <a:rPr lang="en-US" sz="2800" dirty="0">
                <a:solidFill>
                  <a:schemeClr val="tx1"/>
                </a:solidFill>
                <a:latin typeface="Times New Roman"/>
                <a:cs typeface="Times New Roman"/>
              </a:rPr>
              <a:t>Application of an evolutionary </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approach to medical treatment</a:t>
            </a:r>
            <a:br>
              <a:rPr lang="en-US" sz="2800" dirty="0">
                <a:latin typeface="Times New Roman"/>
                <a:cs typeface="Times New Roman"/>
              </a:rPr>
            </a:br>
            <a:endParaRPr lang="en-US" dirty="0">
              <a:latin typeface="Times New Roman"/>
              <a:cs typeface="Times New Roman"/>
            </a:endParaRPr>
          </a:p>
        </p:txBody>
      </p:sp>
      <p:pic>
        <p:nvPicPr>
          <p:cNvPr id="1751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52400"/>
            <a:ext cx="19653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69863"/>
            <a:ext cx="1447800" cy="181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0" y="177800"/>
            <a:ext cx="132715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886200"/>
            <a:ext cx="19812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40" name="Text Box 8"/>
          <p:cNvSpPr txBox="1">
            <a:spLocks noChangeArrowheads="1"/>
          </p:cNvSpPr>
          <p:nvPr/>
        </p:nvSpPr>
        <p:spPr bwMode="auto">
          <a:xfrm>
            <a:off x="2438400" y="1981200"/>
            <a:ext cx="1325563"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cs typeface="+mn-cs"/>
              </a:rPr>
              <a:t>R. M. </a:t>
            </a:r>
            <a:r>
              <a:rPr lang="en-US" sz="1800" dirty="0" err="1">
                <a:cs typeface="+mn-cs"/>
              </a:rPr>
              <a:t>Nesse</a:t>
            </a:r>
            <a:endParaRPr lang="en-US" sz="1800" dirty="0">
              <a:cs typeface="+mn-cs"/>
            </a:endParaRPr>
          </a:p>
        </p:txBody>
      </p:sp>
      <p:sp>
        <p:nvSpPr>
          <p:cNvPr id="197641" name="Text Box 9"/>
          <p:cNvSpPr txBox="1">
            <a:spLocks noChangeArrowheads="1"/>
          </p:cNvSpPr>
          <p:nvPr/>
        </p:nvSpPr>
        <p:spPr bwMode="auto">
          <a:xfrm>
            <a:off x="5181600" y="1981200"/>
            <a:ext cx="156845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cs typeface="+mn-cs"/>
              </a:rPr>
              <a:t>G. C. Williams</a:t>
            </a:r>
          </a:p>
        </p:txBody>
      </p:sp>
      <p:pic>
        <p:nvPicPr>
          <p:cNvPr id="175112" name="Picture 1" descr="Neese-William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7638" y="152400"/>
            <a:ext cx="206216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6781800" y="152400"/>
            <a:ext cx="2057400" cy="2819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n w="38100" cmpd="sng">
                <a:solidFill>
                  <a:srgbClr val="000000"/>
                </a:solidFill>
              </a:ln>
              <a:cs typeface="+mn-cs"/>
            </a:endParaRPr>
          </a:p>
        </p:txBody>
      </p:sp>
      <p:sp>
        <p:nvSpPr>
          <p:cNvPr id="13" name="Rectangle 12"/>
          <p:cNvSpPr>
            <a:spLocks noChangeArrowheads="1"/>
          </p:cNvSpPr>
          <p:nvPr/>
        </p:nvSpPr>
        <p:spPr bwMode="auto">
          <a:xfrm>
            <a:off x="7010400" y="3886200"/>
            <a:ext cx="1981200" cy="2667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37781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440363"/>
            <a:ext cx="8237538"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037" y="5970587"/>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68710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85800" y="433188"/>
            <a:ext cx="7848600" cy="5638800"/>
          </a:xfrm>
        </p:spPr>
        <p:txBody>
          <a:bodyPr/>
          <a:lstStyle/>
          <a:p>
            <a:pPr algn="l">
              <a:lnSpc>
                <a:spcPct val="115000"/>
              </a:lnSpc>
              <a:defRPr/>
            </a:pPr>
            <a:r>
              <a:rPr lang="en-US" b="1" dirty="0">
                <a:solidFill>
                  <a:schemeClr val="tx1"/>
                </a:solidFill>
                <a:latin typeface="Times New Roman"/>
                <a:cs typeface="Times New Roman"/>
              </a:rPr>
              <a:t>Coevolution</a:t>
            </a:r>
            <a:br>
              <a:rPr lang="en-US" dirty="0">
                <a:solidFill>
                  <a:schemeClr val="tx1"/>
                </a:solidFill>
                <a:latin typeface="Times New Roman"/>
                <a:cs typeface="Times New Roman"/>
              </a:rPr>
            </a:br>
            <a:br>
              <a:rPr lang="en-US" dirty="0">
                <a:solidFill>
                  <a:schemeClr val="tx1"/>
                </a:solidFill>
                <a:latin typeface="Times New Roman"/>
                <a:cs typeface="Times New Roman"/>
              </a:rPr>
            </a:br>
            <a:r>
              <a:rPr lang="en-US" sz="3400" dirty="0">
                <a:solidFill>
                  <a:schemeClr val="tx1"/>
                </a:solidFill>
                <a:latin typeface="Times New Roman"/>
                <a:cs typeface="Times New Roman"/>
              </a:rPr>
              <a:t>Joint evolution of two (or more) taxa that have close ecological relationships but do not exchange genes, and in which reciprocal selective pressures operate to make the evolution of either taxon partially dependent on the evolution of the other</a:t>
            </a:r>
            <a:endParaRPr lang="en-US" dirty="0">
              <a:latin typeface="Times New Roman"/>
              <a:cs typeface="Times New Roman"/>
            </a:endParaRPr>
          </a:p>
        </p:txBody>
      </p:sp>
    </p:spTree>
    <p:extLst>
      <p:ext uri="{BB962C8B-B14F-4D97-AF65-F5344CB8AC3E}">
        <p14:creationId xmlns:p14="http://schemas.microsoft.com/office/powerpoint/2010/main" val="4834399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p:cNvSpPr>
            <a:spLocks noGrp="1" noChangeArrowheads="1"/>
          </p:cNvSpPr>
          <p:nvPr>
            <p:ph type="title"/>
          </p:nvPr>
        </p:nvSpPr>
        <p:spPr>
          <a:xfrm>
            <a:off x="1447800" y="533400"/>
            <a:ext cx="6096000" cy="5181600"/>
          </a:xfrm>
        </p:spPr>
        <p:txBody>
          <a:bodyPr>
            <a:normAutofit fontScale="90000"/>
          </a:bodyPr>
          <a:lstStyle/>
          <a:p>
            <a:pPr algn="l">
              <a:lnSpc>
                <a:spcPct val="130000"/>
              </a:lnSpc>
              <a:defRPr/>
            </a:pPr>
            <a:r>
              <a:rPr lang="en-US" b="1" dirty="0">
                <a:solidFill>
                  <a:schemeClr val="tx1"/>
                </a:solidFill>
                <a:latin typeface="Times New Roman"/>
                <a:cs typeface="Times New Roman"/>
              </a:rPr>
              <a:t>Modes of transmission </a:t>
            </a:r>
            <a:br>
              <a:rPr lang="en-US" dirty="0">
                <a:solidFill>
                  <a:schemeClr val="tx1"/>
                </a:solidFill>
                <a:latin typeface="Times New Roman"/>
                <a:cs typeface="Times New Roman"/>
              </a:rPr>
            </a:br>
            <a:r>
              <a:rPr lang="en-US" dirty="0">
                <a:solidFill>
                  <a:schemeClr val="tx1"/>
                </a:solidFill>
                <a:latin typeface="Times New Roman"/>
                <a:cs typeface="Times New Roman"/>
              </a:rPr>
              <a:t>	airborne</a:t>
            </a:r>
            <a:br>
              <a:rPr lang="en-US" dirty="0">
                <a:solidFill>
                  <a:schemeClr val="tx1"/>
                </a:solidFill>
                <a:latin typeface="Times New Roman"/>
                <a:cs typeface="Times New Roman"/>
              </a:rPr>
            </a:br>
            <a:r>
              <a:rPr lang="en-US" dirty="0">
                <a:solidFill>
                  <a:schemeClr val="tx1"/>
                </a:solidFill>
                <a:latin typeface="Times New Roman"/>
                <a:cs typeface="Times New Roman"/>
              </a:rPr>
              <a:t>	waterborne </a:t>
            </a:r>
            <a:br>
              <a:rPr lang="en-US" dirty="0">
                <a:solidFill>
                  <a:schemeClr val="tx1"/>
                </a:solidFill>
                <a:latin typeface="Times New Roman"/>
                <a:cs typeface="Times New Roman"/>
              </a:rPr>
            </a:br>
            <a:r>
              <a:rPr lang="en-US" dirty="0">
                <a:solidFill>
                  <a:schemeClr val="tx1"/>
                </a:solidFill>
                <a:latin typeface="Times New Roman"/>
                <a:cs typeface="Times New Roman"/>
              </a:rPr>
              <a:t>	food </a:t>
            </a:r>
            <a:br>
              <a:rPr lang="en-US" dirty="0">
                <a:solidFill>
                  <a:schemeClr val="tx1"/>
                </a:solidFill>
                <a:latin typeface="Times New Roman"/>
                <a:cs typeface="Times New Roman"/>
              </a:rPr>
            </a:br>
            <a:r>
              <a:rPr lang="en-US" dirty="0">
                <a:solidFill>
                  <a:schemeClr val="tx1"/>
                </a:solidFill>
                <a:latin typeface="Times New Roman"/>
                <a:cs typeface="Times New Roman"/>
              </a:rPr>
              <a:t>	contact</a:t>
            </a:r>
            <a:br>
              <a:rPr lang="en-US" dirty="0">
                <a:solidFill>
                  <a:schemeClr val="tx1"/>
                </a:solidFill>
                <a:latin typeface="Times New Roman"/>
                <a:cs typeface="Times New Roman"/>
              </a:rPr>
            </a:br>
            <a:r>
              <a:rPr lang="en-US" dirty="0">
                <a:solidFill>
                  <a:schemeClr val="tx1"/>
                </a:solidFill>
                <a:latin typeface="Times New Roman"/>
                <a:cs typeface="Times New Roman"/>
              </a:rPr>
              <a:t>	intermediate hosts</a:t>
            </a:r>
          </a:p>
        </p:txBody>
      </p:sp>
    </p:spTree>
    <p:extLst>
      <p:ext uri="{BB962C8B-B14F-4D97-AF65-F5344CB8AC3E}">
        <p14:creationId xmlns:p14="http://schemas.microsoft.com/office/powerpoint/2010/main" val="35000987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73722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Text Box 3"/>
          <p:cNvSpPr txBox="1">
            <a:spLocks noChangeArrowheads="1"/>
          </p:cNvSpPr>
          <p:nvPr/>
        </p:nvSpPr>
        <p:spPr bwMode="auto">
          <a:xfrm>
            <a:off x="288925" y="445333"/>
            <a:ext cx="1771388" cy="1782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115000"/>
              </a:lnSpc>
              <a:defRPr/>
            </a:pPr>
            <a:r>
              <a:rPr lang="en-US" sz="2400" i="1" dirty="0" err="1">
                <a:latin typeface="Times New Roman"/>
                <a:cs typeface="Times New Roman"/>
              </a:rPr>
              <a:t>Enterobius</a:t>
            </a:r>
            <a:endParaRPr lang="en-US" sz="2400" i="1" dirty="0">
              <a:latin typeface="Times New Roman"/>
              <a:cs typeface="Times New Roman"/>
            </a:endParaRPr>
          </a:p>
          <a:p>
            <a:pPr>
              <a:lnSpc>
                <a:spcPct val="115000"/>
              </a:lnSpc>
              <a:defRPr/>
            </a:pPr>
            <a:r>
              <a:rPr lang="en-US" sz="2400" dirty="0">
                <a:latin typeface="Times New Roman"/>
                <a:cs typeface="Times New Roman"/>
              </a:rPr>
              <a:t>Pinworms</a:t>
            </a:r>
          </a:p>
          <a:p>
            <a:pPr>
              <a:lnSpc>
                <a:spcPct val="115000"/>
              </a:lnSpc>
              <a:defRPr/>
            </a:pPr>
            <a:r>
              <a:rPr lang="en-US" sz="2400" dirty="0">
                <a:latin typeface="Times New Roman"/>
                <a:cs typeface="Times New Roman"/>
              </a:rPr>
              <a:t>(Parasites</a:t>
            </a:r>
          </a:p>
          <a:p>
            <a:pPr>
              <a:lnSpc>
                <a:spcPct val="115000"/>
              </a:lnSpc>
              <a:defRPr/>
            </a:pPr>
            <a:r>
              <a:rPr lang="en-US" sz="2400" dirty="0">
                <a:latin typeface="Times New Roman"/>
                <a:cs typeface="Times New Roman"/>
              </a:rPr>
              <a:t>on Primates)</a:t>
            </a:r>
          </a:p>
        </p:txBody>
      </p:sp>
    </p:spTree>
    <p:extLst>
      <p:ext uri="{BB962C8B-B14F-4D97-AF65-F5344CB8AC3E}">
        <p14:creationId xmlns:p14="http://schemas.microsoft.com/office/powerpoint/2010/main" val="33142042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39" y="1789311"/>
            <a:ext cx="7924800" cy="4806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5827" name="Text Box 3"/>
          <p:cNvSpPr txBox="1">
            <a:spLocks noChangeArrowheads="1"/>
          </p:cNvSpPr>
          <p:nvPr/>
        </p:nvSpPr>
        <p:spPr bwMode="auto">
          <a:xfrm>
            <a:off x="3680164" y="685065"/>
            <a:ext cx="2962920" cy="89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Times New Roman"/>
                <a:cs typeface="Times New Roman"/>
              </a:rPr>
              <a:t>Parallel phylogenies</a:t>
            </a:r>
          </a:p>
          <a:p>
            <a:pPr>
              <a:lnSpc>
                <a:spcPct val="120000"/>
              </a:lnSpc>
              <a:defRPr/>
            </a:pPr>
            <a:r>
              <a:rPr lang="en-US" sz="2400" dirty="0">
                <a:latin typeface="Times New Roman"/>
                <a:cs typeface="Times New Roman"/>
              </a:rPr>
              <a:t>Brooks and Glen 1982</a:t>
            </a:r>
          </a:p>
        </p:txBody>
      </p:sp>
      <p:pic>
        <p:nvPicPr>
          <p:cNvPr id="1853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
            <a:ext cx="2895600"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4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84" y="207963"/>
            <a:ext cx="192722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30" name="Text Box 6"/>
          <p:cNvSpPr txBox="1">
            <a:spLocks noChangeArrowheads="1"/>
          </p:cNvSpPr>
          <p:nvPr/>
        </p:nvSpPr>
        <p:spPr bwMode="auto">
          <a:xfrm>
            <a:off x="6499225" y="2125663"/>
            <a:ext cx="264477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dirty="0">
                <a:cs typeface="+mn-cs"/>
              </a:rPr>
              <a:t>       </a:t>
            </a:r>
            <a:r>
              <a:rPr lang="en-US" sz="2000" dirty="0">
                <a:latin typeface="Times New Roman"/>
                <a:cs typeface="Times New Roman"/>
              </a:rPr>
              <a:t>Primate hosts</a:t>
            </a:r>
          </a:p>
        </p:txBody>
      </p:sp>
      <p:sp>
        <p:nvSpPr>
          <p:cNvPr id="205831" name="Text Box 7"/>
          <p:cNvSpPr txBox="1">
            <a:spLocks noChangeArrowheads="1"/>
          </p:cNvSpPr>
          <p:nvPr/>
        </p:nvSpPr>
        <p:spPr bwMode="auto">
          <a:xfrm>
            <a:off x="609600" y="2071223"/>
            <a:ext cx="247137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cs typeface="+mn-cs"/>
              </a:rPr>
              <a:t>    </a:t>
            </a:r>
            <a:r>
              <a:rPr lang="en-US" sz="2000" dirty="0">
                <a:cs typeface="+mn-cs"/>
              </a:rPr>
              <a:t> </a:t>
            </a:r>
            <a:r>
              <a:rPr lang="en-US" sz="2000" i="1" dirty="0">
                <a:latin typeface="Times New Roman"/>
                <a:cs typeface="Times New Roman"/>
              </a:rPr>
              <a:t>  </a:t>
            </a:r>
            <a:r>
              <a:rPr lang="en-US" sz="2000" i="1" dirty="0" err="1">
                <a:latin typeface="Times New Roman"/>
                <a:cs typeface="Times New Roman"/>
              </a:rPr>
              <a:t>Enterobius</a:t>
            </a:r>
            <a:r>
              <a:rPr lang="en-US" sz="2000" i="1" dirty="0">
                <a:latin typeface="Times New Roman"/>
                <a:cs typeface="Times New Roman"/>
              </a:rPr>
              <a:t> </a:t>
            </a:r>
            <a:r>
              <a:rPr lang="en-US" sz="2000" dirty="0">
                <a:latin typeface="Times New Roman"/>
                <a:cs typeface="Times New Roman"/>
              </a:rPr>
              <a:t>species</a:t>
            </a:r>
          </a:p>
        </p:txBody>
      </p:sp>
      <p:pic>
        <p:nvPicPr>
          <p:cNvPr id="18535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5478463"/>
            <a:ext cx="1905000" cy="137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5697538"/>
            <a:ext cx="795338"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3886200"/>
            <a:ext cx="1166813"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95051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257175" y="2362200"/>
            <a:ext cx="8572500" cy="4068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20000"/>
              </a:lnSpc>
              <a:defRPr/>
            </a:pPr>
            <a:r>
              <a:rPr lang="en-US" sz="2400" i="1" dirty="0">
                <a:latin typeface="Times New Roman"/>
                <a:cs typeface="Times New Roman"/>
              </a:rPr>
              <a:t>Drosophila </a:t>
            </a:r>
            <a:r>
              <a:rPr lang="en-US" sz="2400" i="1" dirty="0" err="1">
                <a:latin typeface="Times New Roman"/>
                <a:cs typeface="Times New Roman"/>
              </a:rPr>
              <a:t>pachea</a:t>
            </a:r>
            <a:r>
              <a:rPr lang="en-US" sz="2400" i="1" dirty="0">
                <a:latin typeface="Times New Roman"/>
                <a:cs typeface="Times New Roman"/>
              </a:rPr>
              <a:t> </a:t>
            </a:r>
            <a:r>
              <a:rPr lang="en-US" sz="2400" dirty="0">
                <a:latin typeface="Times New Roman"/>
                <a:cs typeface="Times New Roman"/>
              </a:rPr>
              <a:t>and </a:t>
            </a:r>
            <a:r>
              <a:rPr lang="en-US" sz="2400" dirty="0" err="1">
                <a:latin typeface="Times New Roman"/>
                <a:cs typeface="Times New Roman"/>
              </a:rPr>
              <a:t>senita</a:t>
            </a:r>
            <a:r>
              <a:rPr lang="en-US" sz="2400" dirty="0">
                <a:latin typeface="Times New Roman"/>
                <a:cs typeface="Times New Roman"/>
              </a:rPr>
              <a:t> cactus.</a:t>
            </a:r>
          </a:p>
          <a:p>
            <a:pPr>
              <a:lnSpc>
                <a:spcPct val="120000"/>
              </a:lnSpc>
              <a:defRPr/>
            </a:pPr>
            <a:endParaRPr lang="en-US" sz="2400" dirty="0">
              <a:latin typeface="Times New Roman"/>
              <a:cs typeface="Times New Roman"/>
            </a:endParaRPr>
          </a:p>
          <a:p>
            <a:pPr>
              <a:lnSpc>
                <a:spcPct val="120000"/>
              </a:lnSpc>
              <a:defRPr/>
            </a:pPr>
            <a:r>
              <a:rPr lang="en-US" sz="2400" dirty="0" err="1">
                <a:latin typeface="Times New Roman"/>
                <a:cs typeface="Times New Roman"/>
              </a:rPr>
              <a:t>Danaid</a:t>
            </a:r>
            <a:r>
              <a:rPr lang="en-US" sz="2400" dirty="0">
                <a:latin typeface="Times New Roman"/>
                <a:cs typeface="Times New Roman"/>
              </a:rPr>
              <a:t> butterflies use </a:t>
            </a:r>
            <a:r>
              <a:rPr lang="en-US" sz="2400" dirty="0" err="1">
                <a:latin typeface="Times New Roman"/>
                <a:cs typeface="Times New Roman"/>
              </a:rPr>
              <a:t>polyuridine</a:t>
            </a:r>
            <a:r>
              <a:rPr lang="en-US" sz="2400" dirty="0">
                <a:latin typeface="Times New Roman"/>
                <a:cs typeface="Times New Roman"/>
              </a:rPr>
              <a:t> alkaloids as chemical precursors for synthesis of pheromones used in attracting mates.</a:t>
            </a:r>
          </a:p>
          <a:p>
            <a:pPr>
              <a:lnSpc>
                <a:spcPct val="120000"/>
              </a:lnSpc>
              <a:defRPr/>
            </a:pPr>
            <a:endParaRPr lang="en-US" sz="2400" dirty="0">
              <a:latin typeface="Times New Roman"/>
              <a:cs typeface="Times New Roman"/>
            </a:endParaRPr>
          </a:p>
          <a:p>
            <a:pPr>
              <a:lnSpc>
                <a:spcPct val="120000"/>
              </a:lnSpc>
              <a:defRPr/>
            </a:pPr>
            <a:r>
              <a:rPr lang="en-US" sz="2400" dirty="0">
                <a:latin typeface="Times New Roman"/>
                <a:cs typeface="Times New Roman"/>
              </a:rPr>
              <a:t>An arginine mimic, l-</a:t>
            </a:r>
            <a:r>
              <a:rPr lang="en-US" sz="2400" dirty="0" err="1">
                <a:latin typeface="Times New Roman"/>
                <a:cs typeface="Times New Roman"/>
              </a:rPr>
              <a:t>canavavine</a:t>
            </a:r>
            <a:r>
              <a:rPr lang="en-US" sz="2400" dirty="0">
                <a:latin typeface="Times New Roman"/>
                <a:cs typeface="Times New Roman"/>
              </a:rPr>
              <a:t>, present in many legumes,</a:t>
            </a:r>
          </a:p>
          <a:p>
            <a:pPr>
              <a:lnSpc>
                <a:spcPct val="120000"/>
              </a:lnSpc>
              <a:defRPr/>
            </a:pPr>
            <a:r>
              <a:rPr lang="en-US" sz="2400" dirty="0">
                <a:latin typeface="Times New Roman"/>
                <a:cs typeface="Times New Roman"/>
              </a:rPr>
              <a:t>ruins protein structure in most insects.</a:t>
            </a:r>
          </a:p>
          <a:p>
            <a:pPr>
              <a:lnSpc>
                <a:spcPct val="120000"/>
              </a:lnSpc>
              <a:defRPr/>
            </a:pPr>
            <a:r>
              <a:rPr lang="en-US" sz="2400" dirty="0">
                <a:latin typeface="Times New Roman"/>
                <a:cs typeface="Times New Roman"/>
              </a:rPr>
              <a:t>However, a </a:t>
            </a:r>
            <a:r>
              <a:rPr lang="en-US" sz="2400" dirty="0" err="1">
                <a:latin typeface="Times New Roman"/>
                <a:cs typeface="Times New Roman"/>
              </a:rPr>
              <a:t>bruchid</a:t>
            </a:r>
            <a:r>
              <a:rPr lang="en-US" sz="2400" dirty="0">
                <a:latin typeface="Times New Roman"/>
                <a:cs typeface="Times New Roman"/>
              </a:rPr>
              <a:t> beetle has evolved metabolic machinery</a:t>
            </a:r>
          </a:p>
          <a:p>
            <a:pPr>
              <a:lnSpc>
                <a:spcPct val="120000"/>
              </a:lnSpc>
              <a:defRPr/>
            </a:pPr>
            <a:r>
              <a:rPr lang="en-US" sz="2400" dirty="0">
                <a:latin typeface="Times New Roman"/>
                <a:cs typeface="Times New Roman"/>
              </a:rPr>
              <a:t>that enable it to use plants containing </a:t>
            </a:r>
            <a:r>
              <a:rPr lang="en-US" sz="2400" dirty="0" err="1">
                <a:latin typeface="Times New Roman"/>
                <a:cs typeface="Times New Roman"/>
              </a:rPr>
              <a:t>canavanine</a:t>
            </a:r>
            <a:r>
              <a:rPr lang="en-US" sz="2400" dirty="0">
                <a:latin typeface="Times New Roman"/>
                <a:cs typeface="Times New Roman"/>
              </a:rPr>
              <a:t>.</a:t>
            </a:r>
          </a:p>
        </p:txBody>
      </p:sp>
      <p:pic>
        <p:nvPicPr>
          <p:cNvPr id="187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28600"/>
            <a:ext cx="3352800" cy="223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04800"/>
            <a:ext cx="3705225"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39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4775" y="4191000"/>
            <a:ext cx="13382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07036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1026"/>
          <p:cNvSpPr txBox="1">
            <a:spLocks noChangeArrowheads="1"/>
          </p:cNvSpPr>
          <p:nvPr/>
        </p:nvSpPr>
        <p:spPr bwMode="auto">
          <a:xfrm>
            <a:off x="457200" y="2895600"/>
            <a:ext cx="8658440" cy="3625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120000"/>
              </a:lnSpc>
              <a:defRPr/>
            </a:pPr>
            <a:r>
              <a:rPr lang="en-US" sz="2400" dirty="0">
                <a:latin typeface="Times New Roman"/>
                <a:cs typeface="Times New Roman"/>
              </a:rPr>
              <a:t>Wild ginger, </a:t>
            </a:r>
            <a:r>
              <a:rPr lang="en-US" sz="2400" i="1" dirty="0" err="1">
                <a:latin typeface="Times New Roman"/>
                <a:cs typeface="Times New Roman"/>
              </a:rPr>
              <a:t>Asarum</a:t>
            </a:r>
            <a:r>
              <a:rPr lang="en-US" sz="2400" i="1" dirty="0">
                <a:latin typeface="Times New Roman"/>
                <a:cs typeface="Times New Roman"/>
              </a:rPr>
              <a:t> </a:t>
            </a:r>
            <a:r>
              <a:rPr lang="en-US" sz="2400" i="1" dirty="0" err="1">
                <a:latin typeface="Times New Roman"/>
                <a:cs typeface="Times New Roman"/>
              </a:rPr>
              <a:t>caudatum</a:t>
            </a:r>
            <a:r>
              <a:rPr lang="en-US" sz="2400" dirty="0">
                <a:latin typeface="Times New Roman"/>
                <a:cs typeface="Times New Roman"/>
              </a:rPr>
              <a:t>, in western Washington are</a:t>
            </a:r>
          </a:p>
          <a:p>
            <a:pPr>
              <a:lnSpc>
                <a:spcPct val="120000"/>
              </a:lnSpc>
              <a:defRPr/>
            </a:pPr>
            <a:r>
              <a:rPr lang="en-US" sz="2400" dirty="0">
                <a:latin typeface="Times New Roman"/>
                <a:cs typeface="Times New Roman"/>
              </a:rPr>
              <a:t>polymorphic for growth rate, seed production, and </a:t>
            </a:r>
            <a:r>
              <a:rPr lang="en-US" sz="2400" dirty="0" err="1">
                <a:latin typeface="Times New Roman"/>
                <a:cs typeface="Times New Roman"/>
              </a:rPr>
              <a:t>palatabililty</a:t>
            </a:r>
            <a:r>
              <a:rPr lang="en-US" sz="2400" dirty="0">
                <a:latin typeface="Times New Roman"/>
                <a:cs typeface="Times New Roman"/>
              </a:rPr>
              <a:t> to</a:t>
            </a:r>
          </a:p>
          <a:p>
            <a:pPr>
              <a:lnSpc>
                <a:spcPct val="120000"/>
              </a:lnSpc>
              <a:defRPr/>
            </a:pPr>
            <a:r>
              <a:rPr lang="en-US" sz="2400" dirty="0">
                <a:latin typeface="Times New Roman"/>
                <a:cs typeface="Times New Roman"/>
              </a:rPr>
              <a:t>a native slug, (Cates 1975). </a:t>
            </a:r>
          </a:p>
          <a:p>
            <a:pPr>
              <a:lnSpc>
                <a:spcPct val="120000"/>
              </a:lnSpc>
              <a:defRPr/>
            </a:pPr>
            <a:r>
              <a:rPr lang="en-US" sz="2400" dirty="0">
                <a:latin typeface="Times New Roman"/>
                <a:cs typeface="Times New Roman"/>
              </a:rPr>
              <a:t>Where slugs are uncommon, plants allocate more energy to</a:t>
            </a:r>
          </a:p>
          <a:p>
            <a:pPr>
              <a:lnSpc>
                <a:spcPct val="120000"/>
              </a:lnSpc>
              <a:defRPr/>
            </a:pPr>
            <a:r>
              <a:rPr lang="en-US" sz="2400" dirty="0">
                <a:latin typeface="Times New Roman"/>
                <a:cs typeface="Times New Roman"/>
              </a:rPr>
              <a:t>growth and seed production and less to production of </a:t>
            </a:r>
            <a:r>
              <a:rPr lang="en-US" sz="2400" dirty="0" err="1">
                <a:latin typeface="Times New Roman"/>
                <a:cs typeface="Times New Roman"/>
              </a:rPr>
              <a:t>antiherbivore</a:t>
            </a:r>
            <a:endParaRPr lang="en-US" sz="2400" dirty="0">
              <a:latin typeface="Times New Roman"/>
              <a:cs typeface="Times New Roman"/>
            </a:endParaRPr>
          </a:p>
          <a:p>
            <a:pPr>
              <a:lnSpc>
                <a:spcPct val="120000"/>
              </a:lnSpc>
              <a:defRPr/>
            </a:pPr>
            <a:r>
              <a:rPr lang="en-US" sz="2400" dirty="0">
                <a:latin typeface="Times New Roman"/>
                <a:cs typeface="Times New Roman"/>
              </a:rPr>
              <a:t>chemicals.  In habitats with lots of slugs, less palatable plants have </a:t>
            </a:r>
          </a:p>
          <a:p>
            <a:pPr>
              <a:lnSpc>
                <a:spcPct val="120000"/>
              </a:lnSpc>
              <a:defRPr/>
            </a:pPr>
            <a:r>
              <a:rPr lang="en-US" sz="2400" dirty="0">
                <a:latin typeface="Times New Roman"/>
                <a:cs typeface="Times New Roman"/>
              </a:rPr>
              <a:t>a fitness advantage — even though they grow more slowly, they</a:t>
            </a:r>
          </a:p>
          <a:p>
            <a:pPr>
              <a:lnSpc>
                <a:spcPct val="120000"/>
              </a:lnSpc>
              <a:defRPr/>
            </a:pPr>
            <a:r>
              <a:rPr lang="en-US" sz="2400" dirty="0">
                <a:latin typeface="Times New Roman"/>
                <a:cs typeface="Times New Roman"/>
              </a:rPr>
              <a:t>Lose less photosynthetic tissue to slug </a:t>
            </a:r>
            <a:r>
              <a:rPr lang="en-US" sz="2400" dirty="0" err="1">
                <a:latin typeface="Times New Roman"/>
                <a:cs typeface="Times New Roman"/>
              </a:rPr>
              <a:t>herbivory</a:t>
            </a:r>
            <a:r>
              <a:rPr lang="en-US" sz="2400" dirty="0">
                <a:latin typeface="Times New Roman"/>
                <a:cs typeface="Times New Roman"/>
              </a:rPr>
              <a:t>.</a:t>
            </a:r>
          </a:p>
        </p:txBody>
      </p:sp>
      <p:pic>
        <p:nvPicPr>
          <p:cNvPr id="189442"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
            <a:ext cx="2932113" cy="277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9443" name="Picture 1029" descr="asarum_caudatum_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1450"/>
            <a:ext cx="3581400" cy="268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2273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a:extLst>
              <a:ext uri="{FF2B5EF4-FFF2-40B4-BE49-F238E27FC236}">
                <a16:creationId xmlns:a16="http://schemas.microsoft.com/office/drawing/2014/main" id="{6CEC55C7-79FB-FB44-BE41-EA272E3955BF}"/>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990600" y="2239963"/>
            <a:ext cx="7467600" cy="3360737"/>
          </a:xfrm>
        </p:spPr>
      </p:pic>
      <p:sp>
        <p:nvSpPr>
          <p:cNvPr id="126978" name="Text Box 3">
            <a:extLst>
              <a:ext uri="{FF2B5EF4-FFF2-40B4-BE49-F238E27FC236}">
                <a16:creationId xmlns:a16="http://schemas.microsoft.com/office/drawing/2014/main" id="{0193515A-CFDF-414B-9A0B-133C8515C862}"/>
              </a:ext>
            </a:extLst>
          </p:cNvPr>
          <p:cNvSpPr txBox="1">
            <a:spLocks noChangeArrowheads="1"/>
          </p:cNvSpPr>
          <p:nvPr/>
        </p:nvSpPr>
        <p:spPr bwMode="auto">
          <a:xfrm>
            <a:off x="533400" y="5486400"/>
            <a:ext cx="8150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Moderately efficient predator</a:t>
            </a:r>
          </a:p>
          <a:p>
            <a:pPr>
              <a:spcBef>
                <a:spcPct val="0"/>
              </a:spcBef>
              <a:buFontTx/>
              <a:buNone/>
            </a:pPr>
            <a:r>
              <a:rPr lang="en-US" altLang="en-US" sz="2400" b="1" dirty="0"/>
              <a:t>Neutral stability  — Vectors form a closed ellipse. </a:t>
            </a:r>
          </a:p>
          <a:p>
            <a:pPr>
              <a:spcBef>
                <a:spcPct val="0"/>
              </a:spcBef>
              <a:buFontTx/>
              <a:buNone/>
            </a:pPr>
            <a:r>
              <a:rPr lang="en-US" altLang="en-US" sz="2400" b="1" dirty="0"/>
              <a:t>Amplitude of oscillations remains constant.</a:t>
            </a:r>
            <a:endParaRPr lang="en-US" altLang="en-US" sz="2800" b="1" dirty="0"/>
          </a:p>
        </p:txBody>
      </p:sp>
      <p:pic>
        <p:nvPicPr>
          <p:cNvPr id="126979" name="Picture 4">
            <a:extLst>
              <a:ext uri="{FF2B5EF4-FFF2-40B4-BE49-F238E27FC236}">
                <a16:creationId xmlns:a16="http://schemas.microsoft.com/office/drawing/2014/main" id="{AA32BF9E-E326-6944-96B0-641B1484E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51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5">
            <a:extLst>
              <a:ext uri="{FF2B5EF4-FFF2-40B4-BE49-F238E27FC236}">
                <a16:creationId xmlns:a16="http://schemas.microsoft.com/office/drawing/2014/main" id="{F353FAEF-3B1B-7C44-AA4F-8C9D8823EFAA}"/>
              </a:ext>
            </a:extLst>
          </p:cNvPr>
          <p:cNvSpPr txBox="1">
            <a:spLocks noChangeArrowheads="1"/>
          </p:cNvSpPr>
          <p:nvPr/>
        </p:nvSpPr>
        <p:spPr bwMode="auto">
          <a:xfrm>
            <a:off x="1828800" y="182880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t>&lt;—</a:t>
            </a:r>
            <a:r>
              <a:rPr lang="en-US" altLang="en-US" sz="1600" b="1"/>
              <a:t>Mike Rosenzweig</a:t>
            </a:r>
            <a:endParaRPr lang="en-US" altLang="en-US" sz="2400" b="1"/>
          </a:p>
        </p:txBody>
      </p:sp>
      <p:pic>
        <p:nvPicPr>
          <p:cNvPr id="126981" name="Picture 6">
            <a:extLst>
              <a:ext uri="{FF2B5EF4-FFF2-40B4-BE49-F238E27FC236}">
                <a16:creationId xmlns:a16="http://schemas.microsoft.com/office/drawing/2014/main" id="{3AC2B9D9-8BFF-4045-AFE9-5C35A03DA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0"/>
            <a:ext cx="2073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Rectangle 7">
            <a:extLst>
              <a:ext uri="{FF2B5EF4-FFF2-40B4-BE49-F238E27FC236}">
                <a16:creationId xmlns:a16="http://schemas.microsoft.com/office/drawing/2014/main" id="{5C48B643-67F9-FC4F-B8DD-315B9E6809FA}"/>
              </a:ext>
            </a:extLst>
          </p:cNvPr>
          <p:cNvSpPr>
            <a:spLocks noChangeArrowheads="1"/>
          </p:cNvSpPr>
          <p:nvPr/>
        </p:nvSpPr>
        <p:spPr bwMode="auto">
          <a:xfrm>
            <a:off x="5105400" y="1828800"/>
            <a:ext cx="223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a:t>Robert MacArthur —&gt;</a:t>
            </a:r>
          </a:p>
        </p:txBody>
      </p:sp>
      <p:sp>
        <p:nvSpPr>
          <p:cNvPr id="2" name="TextBox 1">
            <a:extLst>
              <a:ext uri="{FF2B5EF4-FFF2-40B4-BE49-F238E27FC236}">
                <a16:creationId xmlns:a16="http://schemas.microsoft.com/office/drawing/2014/main" id="{9C7D6FDB-6F2A-5146-8AAD-87B214544EF1}"/>
              </a:ext>
            </a:extLst>
          </p:cNvPr>
          <p:cNvSpPr txBox="1"/>
          <p:nvPr/>
        </p:nvSpPr>
        <p:spPr>
          <a:xfrm>
            <a:off x="1873092" y="1077953"/>
            <a:ext cx="5420074" cy="461665"/>
          </a:xfrm>
          <a:prstGeom prst="rect">
            <a:avLst/>
          </a:prstGeom>
          <a:noFill/>
        </p:spPr>
        <p:txBody>
          <a:bodyPr wrap="none" rtlCol="0">
            <a:spAutoFit/>
          </a:bodyPr>
          <a:lstStyle/>
          <a:p>
            <a:r>
              <a:rPr lang="en-US" sz="2400" dirty="0">
                <a:latin typeface="Times" pitchFamily="2" charset="0"/>
              </a:rPr>
              <a:t>Superimposed prey and predator isoclines </a:t>
            </a:r>
          </a:p>
        </p:txBody>
      </p:sp>
    </p:spTree>
    <p:extLst>
      <p:ext uri="{BB962C8B-B14F-4D97-AF65-F5344CB8AC3E}">
        <p14:creationId xmlns:p14="http://schemas.microsoft.com/office/powerpoint/2010/main" val="21195864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304800" y="147198"/>
            <a:ext cx="9144000" cy="6773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latin typeface="Times New Roman"/>
                <a:cs typeface="Times New Roman"/>
              </a:rPr>
              <a:t>Some of the Suggested Correlates of Plant </a:t>
            </a:r>
            <a:r>
              <a:rPr lang="en-US" sz="2000" b="1" dirty="0" err="1">
                <a:latin typeface="Times New Roman"/>
                <a:cs typeface="Times New Roman"/>
              </a:rPr>
              <a:t>Apparency</a:t>
            </a:r>
            <a:r>
              <a:rPr lang="en-US" sz="2000" b="1" dirty="0">
                <a:latin typeface="Times New Roman"/>
                <a:cs typeface="Times New Roman"/>
              </a:rPr>
              <a:t>    </a:t>
            </a:r>
            <a:r>
              <a:rPr lang="en-US" sz="2000" dirty="0">
                <a:latin typeface="Times New Roman"/>
                <a:cs typeface="Times New Roman"/>
              </a:rPr>
              <a:t>                  </a:t>
            </a:r>
          </a:p>
          <a:p>
            <a:pPr>
              <a:defRPr/>
            </a:pPr>
            <a:r>
              <a:rPr lang="en-US" sz="1800" dirty="0">
                <a:latin typeface="Times New Roman"/>
                <a:cs typeface="Times New Roman"/>
              </a:rPr>
              <a:t>___________________________________________________________________________                                                                                                                                                              </a:t>
            </a:r>
          </a:p>
          <a:p>
            <a:pPr>
              <a:defRPr/>
            </a:pPr>
            <a:r>
              <a:rPr lang="en-US" sz="1800" b="1" dirty="0">
                <a:latin typeface="Times New Roman"/>
                <a:cs typeface="Times New Roman"/>
              </a:rPr>
              <a:t>Apparent Plants                                    </a:t>
            </a:r>
            <a:r>
              <a:rPr lang="en-US" sz="1800">
                <a:latin typeface="Times New Roman"/>
                <a:cs typeface="Times New Roman"/>
              </a:rPr>
              <a:t>	</a:t>
            </a:r>
            <a:r>
              <a:rPr lang="en-US" sz="1800" b="1">
                <a:latin typeface="Times New Roman"/>
                <a:cs typeface="Times New Roman"/>
              </a:rPr>
              <a:t>Unapparent </a:t>
            </a:r>
            <a:r>
              <a:rPr lang="en-US" sz="1800" b="1" dirty="0">
                <a:latin typeface="Times New Roman"/>
                <a:cs typeface="Times New Roman"/>
              </a:rPr>
              <a:t>Plants   </a:t>
            </a:r>
          </a:p>
          <a:p>
            <a:pPr>
              <a:defRPr/>
            </a:pPr>
            <a:r>
              <a:rPr lang="en-US" sz="1800" dirty="0">
                <a:latin typeface="Times New Roman"/>
                <a:cs typeface="Times New Roman"/>
              </a:rPr>
              <a:t>___________________________________________________________________________                                                                                                         </a:t>
            </a:r>
          </a:p>
          <a:p>
            <a:pPr>
              <a:defRPr/>
            </a:pPr>
            <a:r>
              <a:rPr lang="en-US" sz="1800" dirty="0">
                <a:latin typeface="Times New Roman"/>
                <a:cs typeface="Times New Roman"/>
              </a:rPr>
              <a:t>Common or conspicuous				Rare or ephemeral</a:t>
            </a:r>
          </a:p>
          <a:p>
            <a:pPr>
              <a:defRPr/>
            </a:pPr>
            <a:r>
              <a:rPr lang="en-US" sz="1800" dirty="0">
                <a:latin typeface="Times New Roman"/>
                <a:cs typeface="Times New Roman"/>
              </a:rPr>
              <a:t>Woody perennials						Herbaceous annuals			  Paul </a:t>
            </a:r>
            <a:r>
              <a:rPr lang="en-US" sz="1800" dirty="0" err="1">
                <a:latin typeface="Times New Roman"/>
                <a:cs typeface="Times New Roman"/>
              </a:rPr>
              <a:t>Feeny</a:t>
            </a:r>
            <a:endParaRPr lang="en-US" sz="1800" dirty="0">
              <a:latin typeface="Times New Roman"/>
              <a:cs typeface="Times New Roman"/>
            </a:endParaRPr>
          </a:p>
          <a:p>
            <a:pPr>
              <a:defRPr/>
            </a:pPr>
            <a:r>
              <a:rPr lang="en-US" sz="1800" dirty="0">
                <a:latin typeface="Times New Roman"/>
                <a:cs typeface="Times New Roman"/>
              </a:rPr>
              <a:t>Long leaf life span						Short-lived leaves</a:t>
            </a:r>
          </a:p>
          <a:p>
            <a:pPr>
              <a:defRPr/>
            </a:pPr>
            <a:r>
              <a:rPr lang="en-US" sz="1800" dirty="0">
                <a:latin typeface="Times New Roman"/>
                <a:cs typeface="Times New Roman"/>
              </a:rPr>
              <a:t>Slow growing, competitive species		Faster growing, often fugitive species</a:t>
            </a:r>
          </a:p>
          <a:p>
            <a:pPr>
              <a:defRPr/>
            </a:pPr>
            <a:r>
              <a:rPr lang="en-US" sz="1800" dirty="0">
                <a:latin typeface="Times New Roman"/>
                <a:cs typeface="Times New Roman"/>
              </a:rPr>
              <a:t>Late stages of succession, climax			Early stages of succession, second growth</a:t>
            </a:r>
          </a:p>
          <a:p>
            <a:pPr>
              <a:defRPr/>
            </a:pPr>
            <a:endParaRPr lang="en-US" sz="1800" dirty="0">
              <a:latin typeface="Times New Roman"/>
              <a:cs typeface="Times New Roman"/>
            </a:endParaRPr>
          </a:p>
          <a:p>
            <a:pPr>
              <a:defRPr/>
            </a:pPr>
            <a:r>
              <a:rPr lang="en-US" sz="1800" dirty="0">
                <a:latin typeface="Times New Roman"/>
                <a:cs typeface="Times New Roman"/>
              </a:rPr>
              <a:t>Bound to be found by herbivores			Protected from herbivores by escape in </a:t>
            </a:r>
          </a:p>
          <a:p>
            <a:pPr>
              <a:defRPr/>
            </a:pPr>
            <a:r>
              <a:rPr lang="en-US" sz="1800" dirty="0">
                <a:latin typeface="Times New Roman"/>
                <a:cs typeface="Times New Roman"/>
              </a:rPr>
              <a:t>(cannot escape in time and space)			time and space (but still encountered by </a:t>
            </a:r>
          </a:p>
          <a:p>
            <a:pPr>
              <a:defRPr/>
            </a:pPr>
            <a:r>
              <a:rPr lang="en-US" sz="1800" dirty="0">
                <a:latin typeface="Times New Roman"/>
                <a:cs typeface="Times New Roman"/>
              </a:rPr>
              <a:t>									wide-ranging generalized herbivores)</a:t>
            </a:r>
          </a:p>
          <a:p>
            <a:pPr>
              <a:defRPr/>
            </a:pPr>
            <a:endParaRPr lang="en-US" sz="1800" dirty="0">
              <a:latin typeface="Times New Roman"/>
              <a:cs typeface="Times New Roman"/>
            </a:endParaRPr>
          </a:p>
          <a:p>
            <a:pPr>
              <a:defRPr/>
            </a:pPr>
            <a:r>
              <a:rPr lang="en-US" sz="1800" dirty="0">
                <a:latin typeface="Times New Roman"/>
                <a:cs typeface="Times New Roman"/>
              </a:rPr>
              <a:t>Produce more expensive quantitative		Produce inexpensive qualitative chemical</a:t>
            </a:r>
          </a:p>
          <a:p>
            <a:pPr>
              <a:defRPr/>
            </a:pPr>
            <a:r>
              <a:rPr lang="en-US" sz="1800" dirty="0">
                <a:latin typeface="Times New Roman"/>
                <a:cs typeface="Times New Roman"/>
              </a:rPr>
              <a:t>(broad-based) </a:t>
            </a:r>
            <a:r>
              <a:rPr lang="en-US" sz="1800" dirty="0" err="1">
                <a:latin typeface="Times New Roman"/>
                <a:cs typeface="Times New Roman"/>
              </a:rPr>
              <a:t>antiherbivore</a:t>
            </a:r>
            <a:r>
              <a:rPr lang="en-US" sz="1800" dirty="0">
                <a:latin typeface="Times New Roman"/>
                <a:cs typeface="Times New Roman"/>
              </a:rPr>
              <a:t> defenses		defenses (poisons or toxins) to discourage</a:t>
            </a:r>
          </a:p>
          <a:p>
            <a:pPr>
              <a:defRPr/>
            </a:pPr>
            <a:r>
              <a:rPr lang="en-US" sz="1800" dirty="0">
                <a:latin typeface="Times New Roman"/>
                <a:cs typeface="Times New Roman"/>
              </a:rPr>
              <a:t>(tough leaves, thorns, tannins)			generalized herbivores</a:t>
            </a:r>
          </a:p>
          <a:p>
            <a:pPr>
              <a:defRPr/>
            </a:pPr>
            <a:endParaRPr lang="en-US" sz="1800" dirty="0">
              <a:latin typeface="Times New Roman"/>
              <a:cs typeface="Times New Roman"/>
            </a:endParaRPr>
          </a:p>
          <a:p>
            <a:pPr>
              <a:defRPr/>
            </a:pPr>
            <a:r>
              <a:rPr lang="en-US" sz="1800" dirty="0">
                <a:latin typeface="Times New Roman"/>
                <a:cs typeface="Times New Roman"/>
              </a:rPr>
              <a:t>Quantitative defenses constitute			Qualitative defenses may be broken down</a:t>
            </a:r>
          </a:p>
          <a:p>
            <a:pPr>
              <a:defRPr/>
            </a:pPr>
            <a:r>
              <a:rPr lang="en-US" sz="1800" dirty="0">
                <a:latin typeface="Times New Roman"/>
                <a:cs typeface="Times New Roman"/>
              </a:rPr>
              <a:t>effective ecological barriers to her-		over evolutionary time by coevolution of</a:t>
            </a:r>
          </a:p>
          <a:p>
            <a:pPr>
              <a:defRPr/>
            </a:pPr>
            <a:r>
              <a:rPr lang="en-US" sz="1800" dirty="0" err="1">
                <a:latin typeface="Times New Roman"/>
                <a:cs typeface="Times New Roman"/>
              </a:rPr>
              <a:t>bivores</a:t>
            </a:r>
            <a:r>
              <a:rPr lang="en-US" sz="1800" dirty="0">
                <a:latin typeface="Times New Roman"/>
                <a:cs typeface="Times New Roman"/>
              </a:rPr>
              <a:t>, although perhaps only  a weak		appropriate detoxification mechanisms in</a:t>
            </a:r>
          </a:p>
          <a:p>
            <a:pPr>
              <a:defRPr/>
            </a:pPr>
            <a:r>
              <a:rPr lang="en-US" sz="1800" dirty="0">
                <a:latin typeface="Times New Roman"/>
                <a:cs typeface="Times New Roman"/>
              </a:rPr>
              <a:t>evolutionary barrier unless supple-			herbivores (host plant-specific herbivore</a:t>
            </a:r>
          </a:p>
          <a:p>
            <a:pPr>
              <a:defRPr/>
            </a:pPr>
            <a:r>
              <a:rPr lang="en-US" sz="1800" dirty="0" err="1">
                <a:latin typeface="Times New Roman"/>
                <a:cs typeface="Times New Roman"/>
              </a:rPr>
              <a:t>mented</a:t>
            </a:r>
            <a:r>
              <a:rPr lang="en-US" sz="1800" dirty="0">
                <a:latin typeface="Times New Roman"/>
                <a:cs typeface="Times New Roman"/>
              </a:rPr>
              <a:t> with qualitative defenses			species result)</a:t>
            </a:r>
          </a:p>
          <a:p>
            <a:pPr>
              <a:defRPr/>
            </a:pPr>
            <a:r>
              <a:rPr lang="en-US" sz="1800" dirty="0">
                <a:cs typeface="+mn-cs"/>
              </a:rPr>
              <a:t>___________________________________________________________________________ </a:t>
            </a:r>
          </a:p>
        </p:txBody>
      </p:sp>
      <p:pic>
        <p:nvPicPr>
          <p:cNvPr id="2" name="Picture 1" descr="Feeny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842" y="66250"/>
            <a:ext cx="1460500" cy="1460500"/>
          </a:xfrm>
          <a:prstGeom prst="rect">
            <a:avLst/>
          </a:prstGeom>
        </p:spPr>
      </p:pic>
    </p:spTree>
    <p:extLst>
      <p:ext uri="{BB962C8B-B14F-4D97-AF65-F5344CB8AC3E}">
        <p14:creationId xmlns:p14="http://schemas.microsoft.com/office/powerpoint/2010/main" val="3501030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458200" cy="5856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35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0" y="228600"/>
            <a:ext cx="1808163"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0" name="Text Box 4"/>
          <p:cNvSpPr txBox="1">
            <a:spLocks noChangeArrowheads="1"/>
          </p:cNvSpPr>
          <p:nvPr/>
        </p:nvSpPr>
        <p:spPr bwMode="auto">
          <a:xfrm>
            <a:off x="4104290" y="2209800"/>
            <a:ext cx="172996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Times New Roman"/>
                <a:cs typeface="Times New Roman"/>
              </a:rPr>
              <a:t>Daniel Janzen</a:t>
            </a:r>
          </a:p>
        </p:txBody>
      </p:sp>
    </p:spTree>
    <p:extLst>
      <p:ext uri="{BB962C8B-B14F-4D97-AF65-F5344CB8AC3E}">
        <p14:creationId xmlns:p14="http://schemas.microsoft.com/office/powerpoint/2010/main" val="3675695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524938" y="609600"/>
            <a:ext cx="8532813" cy="5976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15000"/>
              </a:lnSpc>
              <a:defRPr/>
            </a:pPr>
            <a:r>
              <a:rPr lang="en-US" dirty="0">
                <a:cs typeface="+mn-cs"/>
              </a:rPr>
              <a:t>			          Pine squirrels (</a:t>
            </a:r>
            <a:r>
              <a:rPr lang="en-US" i="1" dirty="0" err="1">
                <a:cs typeface="+mn-cs"/>
              </a:rPr>
              <a:t>Tamiasciurus</a:t>
            </a:r>
            <a:r>
              <a:rPr lang="en-US" dirty="0">
                <a:cs typeface="+mn-cs"/>
              </a:rPr>
              <a:t>) and</a:t>
            </a:r>
          </a:p>
          <a:p>
            <a:pPr>
              <a:lnSpc>
                <a:spcPct val="115000"/>
              </a:lnSpc>
              <a:defRPr/>
            </a:pPr>
            <a:r>
              <a:rPr lang="en-US" dirty="0">
                <a:cs typeface="+mn-cs"/>
              </a:rPr>
              <a:t>			          coniferous food trees (Smith 1970)</a:t>
            </a:r>
          </a:p>
          <a:p>
            <a:pPr>
              <a:lnSpc>
                <a:spcPct val="115000"/>
              </a:lnSpc>
              <a:defRPr/>
            </a:pPr>
            <a:endParaRPr lang="en-US" dirty="0">
              <a:cs typeface="+mn-cs"/>
            </a:endParaRPr>
          </a:p>
          <a:p>
            <a:pPr>
              <a:lnSpc>
                <a:spcPct val="115000"/>
              </a:lnSpc>
              <a:defRPr/>
            </a:pPr>
            <a:r>
              <a:rPr lang="en-US" dirty="0">
                <a:cs typeface="+mn-cs"/>
              </a:rPr>
              <a:t>Squirrels are very effective seed predators, stockpile cones</a:t>
            </a:r>
          </a:p>
          <a:p>
            <a:pPr>
              <a:lnSpc>
                <a:spcPct val="115000"/>
              </a:lnSpc>
              <a:defRPr/>
            </a:pPr>
            <a:r>
              <a:rPr lang="en-US" dirty="0">
                <a:cs typeface="+mn-cs"/>
              </a:rPr>
              <a:t>Trees reduce squirrel effectiveness in many different ways:</a:t>
            </a:r>
          </a:p>
          <a:p>
            <a:pPr>
              <a:lnSpc>
                <a:spcPct val="115000"/>
              </a:lnSpc>
              <a:buFont typeface="Times" charset="0"/>
              <a:buAutoNum type="arabicPeriod"/>
              <a:defRPr/>
            </a:pPr>
            <a:r>
              <a:rPr lang="en-US" dirty="0">
                <a:cs typeface="+mn-cs"/>
              </a:rPr>
              <a:t>Cones difficult for squirrels to reach, open, or carry</a:t>
            </a:r>
          </a:p>
          <a:p>
            <a:pPr>
              <a:lnSpc>
                <a:spcPct val="115000"/>
              </a:lnSpc>
              <a:buFont typeface="Times" charset="0"/>
              <a:buAutoNum type="arabicPeriod"/>
              <a:defRPr/>
            </a:pPr>
            <a:r>
              <a:rPr lang="en-US" dirty="0">
                <a:cs typeface="+mn-cs"/>
              </a:rPr>
              <a:t>Putting fewer seeds in each cone (fake cones without any seeds)</a:t>
            </a:r>
          </a:p>
          <a:p>
            <a:pPr>
              <a:lnSpc>
                <a:spcPct val="115000"/>
              </a:lnSpc>
              <a:buFont typeface="Times" charset="0"/>
              <a:buAutoNum type="arabicPeriod"/>
              <a:defRPr/>
            </a:pPr>
            <a:r>
              <a:rPr lang="en-US" dirty="0">
                <a:cs typeface="+mn-cs"/>
              </a:rPr>
              <a:t>Increasing thickness of seed coats (seeds harder to harvest)</a:t>
            </a:r>
          </a:p>
          <a:p>
            <a:pPr>
              <a:lnSpc>
                <a:spcPct val="115000"/>
              </a:lnSpc>
              <a:buFont typeface="Times" charset="0"/>
              <a:buAutoNum type="arabicPeriod"/>
              <a:defRPr/>
            </a:pPr>
            <a:r>
              <a:rPr lang="en-US" dirty="0">
                <a:cs typeface="+mn-cs"/>
              </a:rPr>
              <a:t>Putting less energy into each seed (smaller seeds)</a:t>
            </a:r>
          </a:p>
          <a:p>
            <a:pPr>
              <a:lnSpc>
                <a:spcPct val="115000"/>
              </a:lnSpc>
              <a:buFont typeface="Times" charset="0"/>
              <a:buAutoNum type="arabicPeriod"/>
              <a:defRPr/>
            </a:pPr>
            <a:r>
              <a:rPr lang="en-US" dirty="0">
                <a:cs typeface="+mn-cs"/>
              </a:rPr>
              <a:t>Shedding seeds from cones early, before young squirrels forage</a:t>
            </a:r>
          </a:p>
          <a:p>
            <a:pPr>
              <a:lnSpc>
                <a:spcPct val="115000"/>
              </a:lnSpc>
              <a:buFont typeface="Times" charset="0"/>
              <a:buAutoNum type="arabicPeriod"/>
              <a:defRPr/>
            </a:pPr>
            <a:r>
              <a:rPr lang="en-US" dirty="0">
                <a:cs typeface="+mn-cs"/>
              </a:rPr>
              <a:t>Periodic cone crop failures decimate squirrel populations</a:t>
            </a:r>
          </a:p>
          <a:p>
            <a:pPr>
              <a:lnSpc>
                <a:spcPct val="110000"/>
              </a:lnSpc>
              <a:buFont typeface="Times" charset="0"/>
              <a:buAutoNum type="arabicPeriod"/>
              <a:defRPr/>
            </a:pPr>
            <a:endParaRPr lang="en-US" dirty="0">
              <a:cs typeface="+mn-cs"/>
            </a:endParaRPr>
          </a:p>
          <a:p>
            <a:pPr>
              <a:lnSpc>
                <a:spcPct val="110000"/>
              </a:lnSpc>
              <a:buFont typeface="Times" charset="0"/>
              <a:buNone/>
              <a:defRPr/>
            </a:pPr>
            <a:r>
              <a:rPr lang="en-US" dirty="0">
                <a:cs typeface="+mn-cs"/>
              </a:rPr>
              <a:t>Individual trees out of synchrony would set fewer seeds and thus</a:t>
            </a:r>
          </a:p>
          <a:p>
            <a:pPr>
              <a:lnSpc>
                <a:spcPct val="110000"/>
              </a:lnSpc>
              <a:buFont typeface="Times" charset="0"/>
              <a:buNone/>
              <a:defRPr/>
            </a:pPr>
            <a:r>
              <a:rPr lang="en-US" dirty="0">
                <a:cs typeface="+mn-cs"/>
              </a:rPr>
              <a:t>be selected against.</a:t>
            </a:r>
          </a:p>
        </p:txBody>
      </p:sp>
      <p:pic>
        <p:nvPicPr>
          <p:cNvPr id="1955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65" y="152400"/>
            <a:ext cx="24384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0"/>
            <a:ext cx="144462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813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a:extLst>
              <a:ext uri="{FF2B5EF4-FFF2-40B4-BE49-F238E27FC236}">
                <a16:creationId xmlns:a16="http://schemas.microsoft.com/office/drawing/2014/main" id="{2E32F635-F0F1-CD47-B744-D5CD7855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93950"/>
            <a:ext cx="83058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 Box 3">
            <a:extLst>
              <a:ext uri="{FF2B5EF4-FFF2-40B4-BE49-F238E27FC236}">
                <a16:creationId xmlns:a16="http://schemas.microsoft.com/office/drawing/2014/main" id="{3ABC086C-BBB7-D24D-8A55-B5E15E33D275}"/>
              </a:ext>
            </a:extLst>
          </p:cNvPr>
          <p:cNvSpPr txBox="1">
            <a:spLocks noChangeArrowheads="1"/>
          </p:cNvSpPr>
          <p:nvPr/>
        </p:nvSpPr>
        <p:spPr bwMode="auto">
          <a:xfrm>
            <a:off x="323850" y="5791200"/>
            <a:ext cx="88201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Unstable — extremely efficient  predator</a:t>
            </a:r>
          </a:p>
          <a:p>
            <a:pPr>
              <a:spcBef>
                <a:spcPct val="0"/>
              </a:spcBef>
              <a:buFontTx/>
              <a:buNone/>
            </a:pPr>
            <a:r>
              <a:rPr lang="en-US" altLang="en-US" sz="2400" b="1"/>
              <a:t>Vectors spiral outwards until a </a:t>
            </a:r>
            <a:r>
              <a:rPr lang="en-US" altLang="en-US" sz="2600" b="1"/>
              <a:t>Limit Cycle</a:t>
            </a:r>
            <a:r>
              <a:rPr lang="en-US" altLang="en-US" sz="2400" b="1"/>
              <a:t> is reached</a:t>
            </a:r>
            <a:endParaRPr lang="en-US" altLang="en-US" sz="2800" b="1"/>
          </a:p>
        </p:txBody>
      </p:sp>
      <p:sp>
        <p:nvSpPr>
          <p:cNvPr id="129027" name="Rectangle 4">
            <a:extLst>
              <a:ext uri="{FF2B5EF4-FFF2-40B4-BE49-F238E27FC236}">
                <a16:creationId xmlns:a16="http://schemas.microsoft.com/office/drawing/2014/main" id="{B50D6398-921B-2048-921F-F0AA68690CB5}"/>
              </a:ext>
            </a:extLst>
          </p:cNvPr>
          <p:cNvSpPr>
            <a:spLocks noChangeArrowheads="1"/>
          </p:cNvSpPr>
          <p:nvPr/>
        </p:nvSpPr>
        <p:spPr bwMode="auto">
          <a:xfrm>
            <a:off x="4724400" y="1905000"/>
            <a:ext cx="223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a:t>Robert MacArthur —&gt;</a:t>
            </a:r>
          </a:p>
        </p:txBody>
      </p:sp>
      <p:pic>
        <p:nvPicPr>
          <p:cNvPr id="129028" name="Picture 5">
            <a:extLst>
              <a:ext uri="{FF2B5EF4-FFF2-40B4-BE49-F238E27FC236}">
                <a16:creationId xmlns:a16="http://schemas.microsoft.com/office/drawing/2014/main" id="{A5D929EC-73B8-5D47-B215-FA299D7F9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874" y="15875"/>
            <a:ext cx="2073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6">
            <a:extLst>
              <a:ext uri="{FF2B5EF4-FFF2-40B4-BE49-F238E27FC236}">
                <a16:creationId xmlns:a16="http://schemas.microsoft.com/office/drawing/2014/main" id="{AF84BEE2-6D51-6442-9555-101D1296E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351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Rectangle 7">
            <a:extLst>
              <a:ext uri="{FF2B5EF4-FFF2-40B4-BE49-F238E27FC236}">
                <a16:creationId xmlns:a16="http://schemas.microsoft.com/office/drawing/2014/main" id="{354DFE4B-B735-DA4D-9423-36D1DE48FBD1}"/>
              </a:ext>
            </a:extLst>
          </p:cNvPr>
          <p:cNvSpPr>
            <a:spLocks noChangeArrowheads="1"/>
          </p:cNvSpPr>
          <p:nvPr/>
        </p:nvSpPr>
        <p:spPr bwMode="auto">
          <a:xfrm>
            <a:off x="1828800" y="1843088"/>
            <a:ext cx="208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t>&lt;—</a:t>
            </a:r>
            <a:r>
              <a:rPr lang="en-US" altLang="en-US" sz="1600" b="1"/>
              <a:t>Mike Rosenzweig</a:t>
            </a:r>
          </a:p>
        </p:txBody>
      </p:sp>
      <p:sp>
        <p:nvSpPr>
          <p:cNvPr id="2" name="Rectangle 1">
            <a:extLst>
              <a:ext uri="{FF2B5EF4-FFF2-40B4-BE49-F238E27FC236}">
                <a16:creationId xmlns:a16="http://schemas.microsoft.com/office/drawing/2014/main" id="{38DC1C76-FDA8-E447-A4C7-C345FFB1644A}"/>
              </a:ext>
            </a:extLst>
          </p:cNvPr>
          <p:cNvSpPr/>
          <p:nvPr/>
        </p:nvSpPr>
        <p:spPr>
          <a:xfrm>
            <a:off x="1828800" y="1043452"/>
            <a:ext cx="5420074" cy="461665"/>
          </a:xfrm>
          <a:prstGeom prst="rect">
            <a:avLst/>
          </a:prstGeom>
        </p:spPr>
        <p:txBody>
          <a:bodyPr wrap="none">
            <a:spAutoFit/>
          </a:bodyPr>
          <a:lstStyle/>
          <a:p>
            <a:r>
              <a:rPr lang="en-US" sz="2400" dirty="0">
                <a:latin typeface="Times" pitchFamily="2" charset="0"/>
              </a:rPr>
              <a:t>Superimposed prey and predator isoclines </a:t>
            </a:r>
          </a:p>
        </p:txBody>
      </p:sp>
    </p:spTree>
    <p:extLst>
      <p:ext uri="{BB962C8B-B14F-4D97-AF65-F5344CB8AC3E}">
        <p14:creationId xmlns:p14="http://schemas.microsoft.com/office/powerpoint/2010/main" val="4203788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a:extLst>
              <a:ext uri="{FF2B5EF4-FFF2-40B4-BE49-F238E27FC236}">
                <a16:creationId xmlns:a16="http://schemas.microsoft.com/office/drawing/2014/main" id="{99270E68-80DE-AE4D-87B2-1F9D5CC25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78486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 Box 3">
            <a:extLst>
              <a:ext uri="{FF2B5EF4-FFF2-40B4-BE49-F238E27FC236}">
                <a16:creationId xmlns:a16="http://schemas.microsoft.com/office/drawing/2014/main" id="{F5D7FF3E-B247-7E4F-B506-A1984D570663}"/>
              </a:ext>
            </a:extLst>
          </p:cNvPr>
          <p:cNvSpPr txBox="1">
            <a:spLocks noChangeArrowheads="1"/>
          </p:cNvSpPr>
          <p:nvPr/>
        </p:nvSpPr>
        <p:spPr bwMode="auto">
          <a:xfrm>
            <a:off x="609600" y="5791200"/>
            <a:ext cx="6670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Damped Oscillations — inefficient  predator</a:t>
            </a:r>
          </a:p>
          <a:p>
            <a:pPr>
              <a:spcBef>
                <a:spcPct val="0"/>
              </a:spcBef>
              <a:buFontTx/>
              <a:buNone/>
            </a:pPr>
            <a:r>
              <a:rPr lang="en-US" altLang="en-US" sz="2400" b="1"/>
              <a:t>Vectors spiral inwards to stable equilibrium point</a:t>
            </a:r>
            <a:endParaRPr lang="en-US" altLang="en-US" sz="2800" b="1"/>
          </a:p>
        </p:txBody>
      </p:sp>
      <p:pic>
        <p:nvPicPr>
          <p:cNvPr id="131075" name="Picture 4">
            <a:extLst>
              <a:ext uri="{FF2B5EF4-FFF2-40B4-BE49-F238E27FC236}">
                <a16:creationId xmlns:a16="http://schemas.microsoft.com/office/drawing/2014/main" id="{6BBF2421-D745-BD4C-BEBD-6DBD783BA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922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5">
            <a:extLst>
              <a:ext uri="{FF2B5EF4-FFF2-40B4-BE49-F238E27FC236}">
                <a16:creationId xmlns:a16="http://schemas.microsoft.com/office/drawing/2014/main" id="{6788EA99-878A-374B-8D8D-9389E8D7DA77}"/>
              </a:ext>
            </a:extLst>
          </p:cNvPr>
          <p:cNvSpPr>
            <a:spLocks noChangeArrowheads="1"/>
          </p:cNvSpPr>
          <p:nvPr/>
        </p:nvSpPr>
        <p:spPr bwMode="auto">
          <a:xfrm>
            <a:off x="4572000" y="137160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1600"/>
          </a:p>
        </p:txBody>
      </p:sp>
      <p:sp>
        <p:nvSpPr>
          <p:cNvPr id="131077" name="Rectangle 6">
            <a:extLst>
              <a:ext uri="{FF2B5EF4-FFF2-40B4-BE49-F238E27FC236}">
                <a16:creationId xmlns:a16="http://schemas.microsoft.com/office/drawing/2014/main" id="{3F1967B7-0973-5541-9588-ED7C3DC59B7A}"/>
              </a:ext>
            </a:extLst>
          </p:cNvPr>
          <p:cNvSpPr>
            <a:spLocks noChangeArrowheads="1"/>
          </p:cNvSpPr>
          <p:nvPr/>
        </p:nvSpPr>
        <p:spPr bwMode="auto">
          <a:xfrm>
            <a:off x="4800600" y="1873250"/>
            <a:ext cx="223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a:t>Robert MacArthur —&gt;</a:t>
            </a:r>
          </a:p>
        </p:txBody>
      </p:sp>
      <p:pic>
        <p:nvPicPr>
          <p:cNvPr id="131078" name="Picture 7">
            <a:extLst>
              <a:ext uri="{FF2B5EF4-FFF2-40B4-BE49-F238E27FC236}">
                <a16:creationId xmlns:a16="http://schemas.microsoft.com/office/drawing/2014/main" id="{5FE4F6B4-C950-2241-AD5F-BBB9EBC91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162" y="-37306"/>
            <a:ext cx="2073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Rectangle 8">
            <a:extLst>
              <a:ext uri="{FF2B5EF4-FFF2-40B4-BE49-F238E27FC236}">
                <a16:creationId xmlns:a16="http://schemas.microsoft.com/office/drawing/2014/main" id="{7A3EB366-0BAA-3943-800B-BC700CF7D73F}"/>
              </a:ext>
            </a:extLst>
          </p:cNvPr>
          <p:cNvSpPr>
            <a:spLocks noChangeArrowheads="1"/>
          </p:cNvSpPr>
          <p:nvPr/>
        </p:nvSpPr>
        <p:spPr bwMode="auto">
          <a:xfrm>
            <a:off x="1828800" y="1843088"/>
            <a:ext cx="208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t>&lt;—</a:t>
            </a:r>
            <a:r>
              <a:rPr lang="en-US" altLang="en-US" sz="1600" b="1"/>
              <a:t>Mike Rosenzweig</a:t>
            </a:r>
          </a:p>
        </p:txBody>
      </p:sp>
      <p:sp>
        <p:nvSpPr>
          <p:cNvPr id="2" name="Rectangle 1">
            <a:extLst>
              <a:ext uri="{FF2B5EF4-FFF2-40B4-BE49-F238E27FC236}">
                <a16:creationId xmlns:a16="http://schemas.microsoft.com/office/drawing/2014/main" id="{B1CD07A5-8735-7E47-AC1B-459C685AD69C}"/>
              </a:ext>
            </a:extLst>
          </p:cNvPr>
          <p:cNvSpPr/>
          <p:nvPr/>
        </p:nvSpPr>
        <p:spPr>
          <a:xfrm>
            <a:off x="1860201" y="1078210"/>
            <a:ext cx="5420074" cy="461665"/>
          </a:xfrm>
          <a:prstGeom prst="rect">
            <a:avLst/>
          </a:prstGeom>
        </p:spPr>
        <p:txBody>
          <a:bodyPr wrap="none">
            <a:spAutoFit/>
          </a:bodyPr>
          <a:lstStyle/>
          <a:p>
            <a:r>
              <a:rPr lang="en-US" sz="2400" dirty="0">
                <a:latin typeface="Times" pitchFamily="2" charset="0"/>
              </a:rPr>
              <a:t>Superimposed prey and predator isoclines </a:t>
            </a:r>
          </a:p>
        </p:txBody>
      </p:sp>
    </p:spTree>
    <p:extLst>
      <p:ext uri="{BB962C8B-B14F-4D97-AF65-F5344CB8AC3E}">
        <p14:creationId xmlns:p14="http://schemas.microsoft.com/office/powerpoint/2010/main" val="3387343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94AED5FA-B043-9B4B-A4F5-A25C3DB75CC5}"/>
              </a:ext>
            </a:extLst>
          </p:cNvPr>
          <p:cNvPicPr>
            <a:picLocks noGrp="1" noChangeAspect="1" noChangeArrowheads="1"/>
          </p:cNvPicPr>
          <p:nvPr>
            <p:ph type="chart" idx="1"/>
          </p:nvPr>
        </p:nvPicPr>
        <p:blipFill>
          <a:blip r:embed="rId2">
            <a:extLst>
              <a:ext uri="{28A0092B-C50C-407E-A947-70E740481C1C}">
                <a14:useLocalDpi xmlns:a14="http://schemas.microsoft.com/office/drawing/2010/main" val="0"/>
              </a:ext>
            </a:extLst>
          </a:blip>
          <a:srcRect/>
          <a:stretch>
            <a:fillRect/>
          </a:stretch>
        </p:blipFill>
        <p:spPr>
          <a:xfrm>
            <a:off x="381000" y="3048000"/>
            <a:ext cx="8382000" cy="2933700"/>
          </a:xfrm>
        </p:spPr>
      </p:pic>
      <p:sp>
        <p:nvSpPr>
          <p:cNvPr id="105475" name="Text Box 3">
            <a:extLst>
              <a:ext uri="{FF2B5EF4-FFF2-40B4-BE49-F238E27FC236}">
                <a16:creationId xmlns:a16="http://schemas.microsoft.com/office/drawing/2014/main" id="{6A049399-4983-7B4B-B123-8C07BB64A9B4}"/>
              </a:ext>
            </a:extLst>
          </p:cNvPr>
          <p:cNvSpPr txBox="1">
            <a:spLocks noChangeArrowheads="1"/>
          </p:cNvSpPr>
          <p:nvPr/>
        </p:nvSpPr>
        <p:spPr bwMode="auto">
          <a:xfrm>
            <a:off x="381000" y="570131"/>
            <a:ext cx="63022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Functional response = rate at which </a:t>
            </a:r>
          </a:p>
          <a:p>
            <a:pPr>
              <a:spcBef>
                <a:spcPct val="0"/>
              </a:spcBef>
              <a:buFontTx/>
              <a:buNone/>
            </a:pPr>
            <a:r>
              <a:rPr lang="en-US" altLang="en-US" sz="2800" b="1" dirty="0"/>
              <a:t>Individual predators capture and eat </a:t>
            </a:r>
          </a:p>
          <a:p>
            <a:pPr>
              <a:spcBef>
                <a:spcPct val="0"/>
              </a:spcBef>
              <a:buFontTx/>
              <a:buNone/>
            </a:pPr>
            <a:r>
              <a:rPr lang="en-US" altLang="en-US" sz="2800" b="1" dirty="0"/>
              <a:t>more prey per unit time as prey density </a:t>
            </a:r>
          </a:p>
          <a:p>
            <a:pPr>
              <a:spcBef>
                <a:spcPct val="0"/>
              </a:spcBef>
              <a:buFontTx/>
              <a:buNone/>
            </a:pPr>
            <a:r>
              <a:rPr lang="en-US" altLang="en-US" sz="2800" b="1" dirty="0"/>
              <a:t>increases</a:t>
            </a:r>
            <a:endParaRPr lang="en-US" altLang="en-US" sz="2400" b="1" dirty="0"/>
          </a:p>
        </p:txBody>
      </p:sp>
      <p:sp>
        <p:nvSpPr>
          <p:cNvPr id="105476" name="Rectangle 4">
            <a:extLst>
              <a:ext uri="{FF2B5EF4-FFF2-40B4-BE49-F238E27FC236}">
                <a16:creationId xmlns:a16="http://schemas.microsoft.com/office/drawing/2014/main" id="{33CFC9F0-3030-DF43-BE2D-F18F03E0C46F}"/>
              </a:ext>
            </a:extLst>
          </p:cNvPr>
          <p:cNvSpPr>
            <a:spLocks noChangeArrowheads="1"/>
          </p:cNvSpPr>
          <p:nvPr/>
        </p:nvSpPr>
        <p:spPr bwMode="auto">
          <a:xfrm>
            <a:off x="7086600" y="2386013"/>
            <a:ext cx="16589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200"/>
              <a:t>C. S. Holling</a:t>
            </a:r>
            <a:endParaRPr lang="en-US" altLang="en-US" sz="2400"/>
          </a:p>
        </p:txBody>
      </p:sp>
      <p:pic>
        <p:nvPicPr>
          <p:cNvPr id="105477" name="Picture 5" descr="HollingBW">
            <a:extLst>
              <a:ext uri="{FF2B5EF4-FFF2-40B4-BE49-F238E27FC236}">
                <a16:creationId xmlns:a16="http://schemas.microsoft.com/office/drawing/2014/main" id="{3EBF1DD8-3C7D-DF4C-BF37-F6F448F73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152400"/>
            <a:ext cx="19018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09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a:extLst>
              <a:ext uri="{FF2B5EF4-FFF2-40B4-BE49-F238E27FC236}">
                <a16:creationId xmlns:a16="http://schemas.microsoft.com/office/drawing/2014/main" id="{34939F7F-710D-A948-BE5B-47E6EA2DB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57200"/>
            <a:ext cx="4495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a:extLst>
              <a:ext uri="{FF2B5EF4-FFF2-40B4-BE49-F238E27FC236}">
                <a16:creationId xmlns:a16="http://schemas.microsoft.com/office/drawing/2014/main" id="{F18186C6-6AD7-B242-9754-FF6BA72C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45527"/>
            <a:ext cx="428783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a:extLst>
              <a:ext uri="{FF2B5EF4-FFF2-40B4-BE49-F238E27FC236}">
                <a16:creationId xmlns:a16="http://schemas.microsoft.com/office/drawing/2014/main" id="{4C68A926-6C1B-0F46-ABE0-7784DBFD4803}"/>
              </a:ext>
            </a:extLst>
          </p:cNvPr>
          <p:cNvSpPr txBox="1">
            <a:spLocks noChangeArrowheads="1"/>
          </p:cNvSpPr>
          <p:nvPr/>
        </p:nvSpPr>
        <p:spPr bwMode="auto">
          <a:xfrm>
            <a:off x="228600" y="2209800"/>
            <a:ext cx="47451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Numerical response = increased </a:t>
            </a:r>
            <a:br>
              <a:rPr lang="en-US" altLang="en-US" sz="2400" b="1" dirty="0"/>
            </a:br>
            <a:r>
              <a:rPr lang="en-US" altLang="en-US" sz="2400" b="1" dirty="0"/>
              <a:t>prey density </a:t>
            </a:r>
            <a:r>
              <a:rPr lang="en-US" altLang="en-US" sz="2400" b="1"/>
              <a:t>raises the predator</a:t>
            </a:r>
            <a:r>
              <a:rPr lang="ja-JP" altLang="en-US" sz="2400" b="1">
                <a:latin typeface="Arial" panose="020B0604020202020204" pitchFamily="34" charset="0"/>
              </a:rPr>
              <a:t>’</a:t>
            </a:r>
            <a:r>
              <a:rPr lang="en-US" altLang="ja-JP" sz="2400" b="1" dirty="0"/>
              <a:t>s</a:t>
            </a:r>
            <a:br>
              <a:rPr lang="en-US" altLang="ja-JP" sz="2400" b="1" dirty="0"/>
            </a:br>
            <a:r>
              <a:rPr lang="en-US" altLang="ja-JP" sz="2400" b="1" dirty="0"/>
              <a:t>population size and a greater </a:t>
            </a:r>
            <a:br>
              <a:rPr lang="en-US" altLang="ja-JP" sz="2400" b="1" dirty="0"/>
            </a:br>
            <a:r>
              <a:rPr lang="en-US" altLang="ja-JP" sz="2400" b="1" dirty="0"/>
              <a:t>number of predators consume </a:t>
            </a:r>
          </a:p>
          <a:p>
            <a:pPr>
              <a:spcBef>
                <a:spcPct val="0"/>
              </a:spcBef>
              <a:buFontTx/>
              <a:buNone/>
            </a:pPr>
            <a:r>
              <a:rPr lang="en-US" altLang="en-US" sz="2400" b="1" dirty="0"/>
              <a:t>An increased number of prey</a:t>
            </a:r>
            <a:endParaRPr lang="en-US" altLang="en-US" sz="1200" b="1" dirty="0">
              <a:solidFill>
                <a:schemeClr val="accent2"/>
              </a:solidFill>
            </a:endParaRPr>
          </a:p>
        </p:txBody>
      </p:sp>
      <p:pic>
        <p:nvPicPr>
          <p:cNvPr id="106502" name="Picture 6" descr="HollingBW">
            <a:extLst>
              <a:ext uri="{FF2B5EF4-FFF2-40B4-BE49-F238E27FC236}">
                <a16:creationId xmlns:a16="http://schemas.microsoft.com/office/drawing/2014/main" id="{5F9612D9-0EC2-0349-8918-0A09E21FC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9018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48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ABA62321-CFE7-8544-912A-86FCD86A4689}"/>
              </a:ext>
            </a:extLst>
          </p:cNvPr>
          <p:cNvSpPr>
            <a:spLocks noGrp="1" noChangeArrowheads="1"/>
          </p:cNvSpPr>
          <p:nvPr>
            <p:ph type="title"/>
          </p:nvPr>
        </p:nvSpPr>
        <p:spPr>
          <a:xfrm>
            <a:off x="228600" y="152400"/>
            <a:ext cx="8534400" cy="6858000"/>
          </a:xfrm>
          <a:solidFill>
            <a:srgbClr val="FFFFFF">
              <a:alpha val="50195"/>
            </a:srgbClr>
          </a:solidFill>
        </p:spPr>
        <p:txBody>
          <a:bodyPr>
            <a:normAutofit fontScale="90000"/>
          </a:bodyPr>
          <a:lstStyle/>
          <a:p>
            <a:pPr algn="l">
              <a:lnSpc>
                <a:spcPct val="110000"/>
              </a:lnSpc>
            </a:pPr>
            <a:r>
              <a:rPr lang="en-US" sz="3200" dirty="0" err="1">
                <a:latin typeface="Times New Roman"/>
                <a:cs typeface="Times New Roman"/>
              </a:rPr>
              <a:t>Gause’s</a:t>
            </a:r>
            <a:r>
              <a:rPr lang="en-US" sz="3200" dirty="0">
                <a:latin typeface="Times New Roman"/>
                <a:cs typeface="Times New Roman"/>
              </a:rPr>
              <a:t> </a:t>
            </a:r>
            <a:r>
              <a:rPr lang="en-US" sz="3200" i="1" dirty="0">
                <a:latin typeface="Times New Roman"/>
                <a:cs typeface="Times New Roman"/>
              </a:rPr>
              <a:t>Paramecia</a:t>
            </a:r>
            <a:r>
              <a:rPr lang="en-US" sz="3200" dirty="0">
                <a:latin typeface="Times New Roman"/>
                <a:cs typeface="Times New Roman"/>
              </a:rPr>
              <a:t> x </a:t>
            </a:r>
            <a:r>
              <a:rPr lang="en-US" sz="3200" i="1" dirty="0" err="1">
                <a:latin typeface="Times New Roman"/>
                <a:cs typeface="Times New Roman"/>
              </a:rPr>
              <a:t>Didinium</a:t>
            </a:r>
            <a:r>
              <a:rPr lang="en-US" sz="3200" dirty="0">
                <a:latin typeface="Times New Roman"/>
                <a:cs typeface="Times New Roman"/>
              </a:rPr>
              <a:t> Experiments</a:t>
            </a:r>
            <a:br>
              <a:rPr lang="en-US" sz="3200" dirty="0">
                <a:latin typeface="Times New Roman"/>
                <a:cs typeface="Times New Roman"/>
              </a:rPr>
            </a:br>
            <a:r>
              <a:rPr lang="en-US" sz="2800" dirty="0" err="1">
                <a:latin typeface="Times New Roman"/>
                <a:cs typeface="Times New Roman"/>
              </a:rPr>
              <a:t>Lotka</a:t>
            </a:r>
            <a:r>
              <a:rPr lang="en-US" sz="2800" dirty="0">
                <a:latin typeface="Times New Roman"/>
                <a:cs typeface="Times New Roman"/>
              </a:rPr>
              <a:t>-Volterra Predation Equations</a:t>
            </a:r>
            <a:r>
              <a:rPr lang="en-US" sz="2800" dirty="0">
                <a:solidFill>
                  <a:srgbClr val="C00000"/>
                </a:solidFill>
                <a:latin typeface="Times New Roman"/>
                <a:cs typeface="Times New Roman"/>
              </a:rPr>
              <a:t>: </a:t>
            </a:r>
            <a:r>
              <a:rPr lang="en-US" sz="2800" b="1" i="1" dirty="0">
                <a:solidFill>
                  <a:srgbClr val="C00000"/>
                </a:solidFill>
                <a:latin typeface="Times New Roman"/>
                <a:cs typeface="Times New Roman"/>
              </a:rPr>
              <a:t>N</a:t>
            </a:r>
            <a:r>
              <a:rPr lang="en-US" sz="2800" b="1" i="1" baseline="-25000" dirty="0">
                <a:solidFill>
                  <a:srgbClr val="C00000"/>
                </a:solidFill>
                <a:latin typeface="Times New Roman"/>
                <a:cs typeface="Times New Roman"/>
              </a:rPr>
              <a:t>1  </a:t>
            </a:r>
            <a:r>
              <a:rPr lang="en-US" sz="2800" b="1" i="1" dirty="0">
                <a:solidFill>
                  <a:srgbClr val="C00000"/>
                </a:solidFill>
                <a:latin typeface="Times New Roman"/>
                <a:cs typeface="Times New Roman"/>
              </a:rPr>
              <a:t>N</a:t>
            </a:r>
            <a:r>
              <a:rPr lang="en-US" sz="2800" b="1" i="1" baseline="-25000" dirty="0">
                <a:solidFill>
                  <a:srgbClr val="C00000"/>
                </a:solidFill>
                <a:latin typeface="Times New Roman"/>
                <a:cs typeface="Times New Roman"/>
              </a:rPr>
              <a:t>2 </a:t>
            </a:r>
            <a:r>
              <a:rPr lang="en-US" sz="2800" dirty="0">
                <a:latin typeface="Times New Roman"/>
                <a:cs typeface="Times New Roman"/>
              </a:rPr>
              <a:t>= Contacts </a:t>
            </a:r>
            <a:br>
              <a:rPr lang="en-US" sz="2800" b="1" dirty="0">
                <a:latin typeface="Times New Roman"/>
                <a:cs typeface="Times New Roman"/>
              </a:rPr>
            </a:br>
            <a:r>
              <a:rPr lang="en-US" sz="2800" b="1" dirty="0">
                <a:latin typeface="Times New Roman"/>
                <a:cs typeface="Times New Roman"/>
              </a:rPr>
              <a:t>	two </a:t>
            </a:r>
            <a:r>
              <a:rPr lang="en-US" sz="2800" dirty="0">
                <a:latin typeface="Times New Roman"/>
                <a:cs typeface="Times New Roman"/>
              </a:rPr>
              <a:t>coefficients of predation,</a:t>
            </a:r>
            <a:r>
              <a:rPr lang="en-US" sz="2800" b="1" dirty="0">
                <a:latin typeface="Times New Roman"/>
                <a:cs typeface="Times New Roman"/>
              </a:rPr>
              <a:t>  </a:t>
            </a:r>
            <a:r>
              <a:rPr lang="en-US" sz="2800" b="1" i="1" dirty="0">
                <a:latin typeface="Times New Roman"/>
                <a:cs typeface="Times New Roman"/>
              </a:rPr>
              <a:t>p</a:t>
            </a:r>
            <a:r>
              <a:rPr lang="en-US" sz="2800" b="1" i="1" baseline="-25000" dirty="0">
                <a:latin typeface="Times New Roman"/>
                <a:cs typeface="Times New Roman"/>
              </a:rPr>
              <a:t>1</a:t>
            </a:r>
            <a:r>
              <a:rPr lang="en-US" sz="2800" b="1" i="1" dirty="0">
                <a:latin typeface="Times New Roman"/>
                <a:cs typeface="Times New Roman"/>
              </a:rPr>
              <a:t> </a:t>
            </a:r>
            <a:r>
              <a:rPr lang="en-US" sz="2800" dirty="0">
                <a:latin typeface="Times New Roman"/>
                <a:cs typeface="Times New Roman"/>
              </a:rPr>
              <a:t>and</a:t>
            </a:r>
            <a:r>
              <a:rPr lang="en-US" sz="2800" b="1" i="1" dirty="0">
                <a:latin typeface="Times New Roman"/>
                <a:cs typeface="Times New Roman"/>
              </a:rPr>
              <a:t> p</a:t>
            </a:r>
            <a:r>
              <a:rPr lang="en-US" sz="2800" b="1" i="1" baseline="-25000" dirty="0">
                <a:latin typeface="Times New Roman"/>
                <a:cs typeface="Times New Roman"/>
              </a:rPr>
              <a:t>2  </a:t>
            </a:r>
            <a:r>
              <a:rPr lang="en-US" sz="2800" dirty="0">
                <a:latin typeface="Times New Roman"/>
                <a:cs typeface="Times New Roman"/>
              </a:rPr>
              <a:t>plus </a:t>
            </a:r>
            <a:r>
              <a:rPr lang="en-US" sz="2800" b="1" i="1" dirty="0">
                <a:latin typeface="Times New Roman"/>
                <a:cs typeface="Times New Roman"/>
              </a:rPr>
              <a:t>r</a:t>
            </a:r>
            <a:r>
              <a:rPr lang="en-US" sz="2800" b="1" i="1" baseline="-25000" dirty="0">
                <a:latin typeface="Times New Roman"/>
                <a:cs typeface="Times New Roman"/>
              </a:rPr>
              <a:t>1</a:t>
            </a:r>
            <a:r>
              <a:rPr lang="en-US" sz="2800" dirty="0">
                <a:latin typeface="Times New Roman"/>
                <a:cs typeface="Times New Roman"/>
              </a:rPr>
              <a:t> and </a:t>
            </a:r>
            <a:r>
              <a:rPr lang="en-US" sz="2800" b="1" i="1" dirty="0">
                <a:latin typeface="Times New Roman"/>
                <a:cs typeface="Times New Roman"/>
              </a:rPr>
              <a:t>d</a:t>
            </a:r>
            <a:r>
              <a:rPr lang="en-US" sz="2800" b="1" i="1" baseline="-25000" dirty="0">
                <a:latin typeface="Times New Roman"/>
                <a:cs typeface="Times New Roman"/>
              </a:rPr>
              <a:t>2</a:t>
            </a:r>
            <a:br>
              <a:rPr lang="en-US" sz="2800" b="1" i="1" baseline="-25000" dirty="0">
                <a:latin typeface="Times New Roman"/>
                <a:cs typeface="Times New Roman"/>
              </a:rPr>
            </a:br>
            <a:r>
              <a:rPr lang="en-US" sz="2800" dirty="0">
                <a:latin typeface="Times New Roman"/>
                <a:cs typeface="Times New Roman"/>
              </a:rPr>
              <a:t>	</a:t>
            </a:r>
            <a:br>
              <a:rPr lang="en-US" sz="2800" b="1" i="1" dirty="0">
                <a:latin typeface="Times New Roman"/>
                <a:cs typeface="Times New Roman"/>
              </a:rPr>
            </a:br>
            <a:r>
              <a:rPr lang="en-US" sz="2800" b="1" i="1" dirty="0">
                <a:latin typeface="Times New Roman"/>
                <a:cs typeface="Times New Roman"/>
              </a:rPr>
              <a:t>	 dN</a:t>
            </a:r>
            <a:r>
              <a:rPr lang="en-US" sz="2800" b="1" i="1" baseline="-25000" dirty="0">
                <a:latin typeface="Times New Roman"/>
                <a:cs typeface="Times New Roman"/>
              </a:rPr>
              <a:t>1  </a:t>
            </a:r>
            <a:r>
              <a:rPr lang="en-US" sz="2800" b="1" i="1" dirty="0">
                <a:latin typeface="Times New Roman"/>
                <a:cs typeface="Times New Roman"/>
              </a:rPr>
              <a:t>/</a:t>
            </a:r>
            <a:r>
              <a:rPr lang="en-US" sz="2800" b="1" i="1" dirty="0" err="1">
                <a:latin typeface="Times New Roman"/>
                <a:cs typeface="Times New Roman"/>
              </a:rPr>
              <a:t>dt</a:t>
            </a:r>
            <a:r>
              <a:rPr lang="en-US" sz="2800" b="1" i="1" dirty="0">
                <a:latin typeface="Times New Roman"/>
                <a:cs typeface="Times New Roman"/>
              </a:rPr>
              <a:t>   =   r</a:t>
            </a:r>
            <a:r>
              <a:rPr lang="en-US" sz="2800" b="1" i="1" baseline="-25000" dirty="0">
                <a:latin typeface="Times New Roman"/>
                <a:cs typeface="Times New Roman"/>
              </a:rPr>
              <a:t>1  </a:t>
            </a:r>
            <a:r>
              <a:rPr lang="en-US" sz="2800" b="1" i="1" dirty="0">
                <a:latin typeface="Times New Roman"/>
                <a:cs typeface="Times New Roman"/>
              </a:rPr>
              <a:t>N</a:t>
            </a:r>
            <a:r>
              <a:rPr lang="en-US" sz="2800" b="1" i="1" baseline="-25000" dirty="0">
                <a:latin typeface="Times New Roman"/>
                <a:cs typeface="Times New Roman"/>
              </a:rPr>
              <a:t>1   </a:t>
            </a:r>
            <a:r>
              <a:rPr lang="en-US" sz="2800" b="1" i="1" dirty="0">
                <a:latin typeface="Times New Roman"/>
                <a:cs typeface="Times New Roman"/>
              </a:rPr>
              <a:t>–  p</a:t>
            </a:r>
            <a:r>
              <a:rPr lang="en-US" sz="2800" b="1" i="1" baseline="-25000" dirty="0">
                <a:latin typeface="Times New Roman"/>
                <a:cs typeface="Times New Roman"/>
              </a:rPr>
              <a:t>1</a:t>
            </a:r>
            <a:r>
              <a:rPr lang="en-US" sz="2800" b="1" i="1" dirty="0">
                <a:latin typeface="Times New Roman"/>
                <a:cs typeface="Times New Roman"/>
              </a:rPr>
              <a:t>  </a:t>
            </a:r>
            <a:r>
              <a:rPr lang="en-US" sz="2800" b="1" i="1" dirty="0">
                <a:solidFill>
                  <a:srgbClr val="C0504D"/>
                </a:solidFill>
                <a:latin typeface="Times New Roman"/>
                <a:cs typeface="Times New Roman"/>
              </a:rPr>
              <a:t>N</a:t>
            </a:r>
            <a:r>
              <a:rPr lang="en-US" sz="2800" b="1" i="1" baseline="-25000" dirty="0">
                <a:solidFill>
                  <a:srgbClr val="C0504D"/>
                </a:solidFill>
                <a:latin typeface="Times New Roman"/>
                <a:cs typeface="Times New Roman"/>
              </a:rPr>
              <a:t>1  </a:t>
            </a:r>
            <a:r>
              <a:rPr lang="en-US" sz="2800" b="1" i="1" dirty="0">
                <a:solidFill>
                  <a:srgbClr val="C0504D"/>
                </a:solidFill>
                <a:latin typeface="Times New Roman"/>
                <a:cs typeface="Times New Roman"/>
              </a:rPr>
              <a:t>N</a:t>
            </a:r>
            <a:r>
              <a:rPr lang="en-US" sz="2800" b="1" i="1" baseline="-25000" dirty="0">
                <a:solidFill>
                  <a:srgbClr val="C0504D"/>
                </a:solidFill>
                <a:latin typeface="Times New Roman"/>
                <a:cs typeface="Times New Roman"/>
              </a:rPr>
              <a:t>2 </a:t>
            </a:r>
            <a:br>
              <a:rPr lang="en-US" sz="2800" b="1" i="1" dirty="0">
                <a:latin typeface="Times New Roman"/>
                <a:cs typeface="Times New Roman"/>
              </a:rPr>
            </a:br>
            <a:r>
              <a:rPr lang="en-US" sz="2800" b="1" i="1" dirty="0">
                <a:latin typeface="Times New Roman"/>
                <a:cs typeface="Times New Roman"/>
              </a:rPr>
              <a:t>       dN</a:t>
            </a:r>
            <a:r>
              <a:rPr lang="en-US" sz="2800" b="1" i="1" baseline="-25000" dirty="0">
                <a:latin typeface="Times New Roman"/>
                <a:cs typeface="Times New Roman"/>
              </a:rPr>
              <a:t>2  </a:t>
            </a:r>
            <a:r>
              <a:rPr lang="en-US" sz="2800" b="1" i="1" dirty="0">
                <a:latin typeface="Times New Roman"/>
                <a:cs typeface="Times New Roman"/>
              </a:rPr>
              <a:t>/</a:t>
            </a:r>
            <a:r>
              <a:rPr lang="en-US" sz="2800" b="1" i="1" dirty="0" err="1">
                <a:latin typeface="Times New Roman"/>
                <a:cs typeface="Times New Roman"/>
              </a:rPr>
              <a:t>dt</a:t>
            </a:r>
            <a:r>
              <a:rPr lang="en-US" sz="2800" b="1" i="1" dirty="0">
                <a:latin typeface="Times New Roman"/>
                <a:cs typeface="Times New Roman"/>
              </a:rPr>
              <a:t>   =   p</a:t>
            </a:r>
            <a:r>
              <a:rPr lang="en-US" sz="2800" b="1" i="1" baseline="-25000" dirty="0">
                <a:latin typeface="Times New Roman"/>
                <a:cs typeface="Times New Roman"/>
              </a:rPr>
              <a:t>2  </a:t>
            </a:r>
            <a:r>
              <a:rPr lang="en-US" sz="2800" b="1" i="1" dirty="0">
                <a:solidFill>
                  <a:schemeClr val="accent2"/>
                </a:solidFill>
                <a:latin typeface="Times New Roman"/>
                <a:cs typeface="Times New Roman"/>
              </a:rPr>
              <a:t>N</a:t>
            </a:r>
            <a:r>
              <a:rPr lang="en-US" sz="2800" b="1" i="1" baseline="-25000" dirty="0">
                <a:solidFill>
                  <a:schemeClr val="accent2"/>
                </a:solidFill>
                <a:latin typeface="Times New Roman"/>
                <a:cs typeface="Times New Roman"/>
              </a:rPr>
              <a:t>1  </a:t>
            </a:r>
            <a:r>
              <a:rPr lang="en-US" sz="2800" b="1" i="1" dirty="0">
                <a:solidFill>
                  <a:schemeClr val="accent2"/>
                </a:solidFill>
                <a:latin typeface="Times New Roman"/>
                <a:cs typeface="Times New Roman"/>
              </a:rPr>
              <a:t>N</a:t>
            </a:r>
            <a:r>
              <a:rPr lang="en-US" sz="2800" b="1" i="1" baseline="-25000" dirty="0">
                <a:solidFill>
                  <a:schemeClr val="accent2"/>
                </a:solidFill>
                <a:latin typeface="Times New Roman"/>
                <a:cs typeface="Times New Roman"/>
              </a:rPr>
              <a:t>2   </a:t>
            </a:r>
            <a:r>
              <a:rPr lang="en-US" sz="2800" b="1" i="1" dirty="0">
                <a:latin typeface="Times New Roman"/>
                <a:cs typeface="Times New Roman"/>
              </a:rPr>
              <a:t>–  d</a:t>
            </a:r>
            <a:r>
              <a:rPr lang="en-US" sz="2800" b="1" i="1" baseline="-25000" dirty="0">
                <a:latin typeface="Times New Roman"/>
                <a:cs typeface="Times New Roman"/>
              </a:rPr>
              <a:t>2 </a:t>
            </a:r>
            <a:r>
              <a:rPr lang="en-US" sz="2800" b="1" i="1" dirty="0">
                <a:latin typeface="Times New Roman"/>
                <a:cs typeface="Times New Roman"/>
              </a:rPr>
              <a:t> N</a:t>
            </a:r>
            <a:r>
              <a:rPr lang="en-US" sz="2800" b="1" i="1" baseline="-25000" dirty="0">
                <a:latin typeface="Times New Roman"/>
                <a:cs typeface="Times New Roman"/>
              </a:rPr>
              <a:t>2</a:t>
            </a:r>
            <a:br>
              <a:rPr lang="en-US" sz="2800" b="1" i="1" dirty="0">
                <a:latin typeface="Times New Roman"/>
                <a:cs typeface="Times New Roman"/>
              </a:rPr>
            </a:br>
            <a:r>
              <a:rPr lang="en-US" sz="2800" b="1" i="1" dirty="0">
                <a:latin typeface="Times New Roman"/>
                <a:cs typeface="Times New Roman"/>
              </a:rPr>
              <a:t>	</a:t>
            </a:r>
            <a:br>
              <a:rPr lang="en-US" sz="2800" b="1" i="1" dirty="0">
                <a:latin typeface="Times New Roman"/>
                <a:cs typeface="Times New Roman"/>
              </a:rPr>
            </a:br>
            <a:r>
              <a:rPr lang="en-US" sz="2800" b="1" dirty="0">
                <a:latin typeface="Times New Roman"/>
                <a:cs typeface="Times New Roman"/>
              </a:rPr>
              <a:t>	</a:t>
            </a:r>
            <a:r>
              <a:rPr lang="en-US" sz="2800" dirty="0">
                <a:latin typeface="Times New Roman"/>
                <a:cs typeface="Times New Roman"/>
              </a:rPr>
              <a:t>No self damping </a:t>
            </a:r>
            <a:r>
              <a:rPr lang="en-US" sz="2800" b="1" i="1" dirty="0">
                <a:latin typeface="Times New Roman"/>
                <a:cs typeface="Times New Roman"/>
              </a:rPr>
              <a:t>N</a:t>
            </a:r>
            <a:r>
              <a:rPr lang="en-US" sz="2800" b="1" i="1" baseline="30000" dirty="0">
                <a:latin typeface="Times New Roman"/>
                <a:cs typeface="Times New Roman"/>
              </a:rPr>
              <a:t>2</a:t>
            </a:r>
            <a:r>
              <a:rPr lang="en-US" sz="2800" dirty="0">
                <a:latin typeface="Times New Roman"/>
                <a:cs typeface="Times New Roman"/>
              </a:rPr>
              <a:t> terms (no density dependence)</a:t>
            </a:r>
            <a:br>
              <a:rPr lang="en-US" sz="2800" dirty="0">
                <a:latin typeface="Times New Roman"/>
                <a:cs typeface="Times New Roman"/>
              </a:rPr>
            </a:br>
            <a:r>
              <a:rPr lang="en-US" sz="2800" b="1" i="1" dirty="0">
                <a:latin typeface="Times New Roman"/>
                <a:cs typeface="Times New Roman"/>
              </a:rPr>
              <a:t>	</a:t>
            </a:r>
            <a:br>
              <a:rPr lang="en-US" sz="2800" b="1" i="1" dirty="0">
                <a:latin typeface="Times New Roman"/>
                <a:cs typeface="Times New Roman"/>
              </a:rPr>
            </a:br>
            <a:r>
              <a:rPr lang="en-US" sz="2800" b="1" i="1" dirty="0">
                <a:latin typeface="Times New Roman"/>
                <a:cs typeface="Times New Roman"/>
              </a:rPr>
              <a:t>	 dN</a:t>
            </a:r>
            <a:r>
              <a:rPr lang="en-US" sz="2800" b="1" i="1" baseline="-25000" dirty="0">
                <a:latin typeface="Times New Roman"/>
                <a:cs typeface="Times New Roman"/>
              </a:rPr>
              <a:t>1  </a:t>
            </a:r>
            <a:r>
              <a:rPr lang="en-US" sz="2800" b="1" i="1" dirty="0">
                <a:latin typeface="Times New Roman"/>
                <a:cs typeface="Times New Roman"/>
              </a:rPr>
              <a:t>/</a:t>
            </a:r>
            <a:r>
              <a:rPr lang="en-US" sz="2800" b="1" i="1" dirty="0" err="1">
                <a:latin typeface="Times New Roman"/>
                <a:cs typeface="Times New Roman"/>
              </a:rPr>
              <a:t>dt</a:t>
            </a:r>
            <a:r>
              <a:rPr lang="en-US" sz="2800" b="1" i="1" dirty="0">
                <a:latin typeface="Times New Roman"/>
                <a:cs typeface="Times New Roman"/>
              </a:rPr>
              <a:t> = </a:t>
            </a:r>
            <a:r>
              <a:rPr lang="en-US" sz="2800" b="1" dirty="0">
                <a:latin typeface="Times New Roman"/>
                <a:cs typeface="Times New Roman"/>
              </a:rPr>
              <a:t>0</a:t>
            </a:r>
            <a:r>
              <a:rPr lang="en-US" sz="2800" b="1" i="1" dirty="0">
                <a:latin typeface="Times New Roman"/>
                <a:cs typeface="Times New Roman"/>
              </a:rPr>
              <a:t>  </a:t>
            </a:r>
            <a:r>
              <a:rPr lang="en-US" sz="2800" b="1" dirty="0">
                <a:latin typeface="Times New Roman"/>
                <a:cs typeface="Times New Roman"/>
              </a:rPr>
              <a:t>when </a:t>
            </a:r>
            <a:r>
              <a:rPr lang="en-US" sz="2800" b="1" i="1" dirty="0">
                <a:latin typeface="Times New Roman"/>
                <a:cs typeface="Times New Roman"/>
              </a:rPr>
              <a:t> r</a:t>
            </a:r>
            <a:r>
              <a:rPr lang="en-US" sz="2800" b="1" i="1" baseline="-25000" dirty="0">
                <a:latin typeface="Times New Roman"/>
                <a:cs typeface="Times New Roman"/>
              </a:rPr>
              <a:t>1</a:t>
            </a:r>
            <a:r>
              <a:rPr lang="en-US" sz="2800" b="1" i="1" dirty="0">
                <a:latin typeface="Times New Roman"/>
                <a:cs typeface="Times New Roman"/>
              </a:rPr>
              <a:t>  = p</a:t>
            </a:r>
            <a:r>
              <a:rPr lang="en-US" sz="2800" b="1" i="1" baseline="-25000" dirty="0">
                <a:latin typeface="Times New Roman"/>
                <a:cs typeface="Times New Roman"/>
              </a:rPr>
              <a:t>1</a:t>
            </a:r>
            <a:r>
              <a:rPr lang="en-US" sz="2800" b="1" i="1" dirty="0">
                <a:latin typeface="Times New Roman"/>
                <a:cs typeface="Times New Roman"/>
              </a:rPr>
              <a:t>  N</a:t>
            </a:r>
            <a:r>
              <a:rPr lang="en-US" sz="2800" b="1" i="1" baseline="-25000" dirty="0">
                <a:latin typeface="Times New Roman"/>
                <a:cs typeface="Times New Roman"/>
              </a:rPr>
              <a:t>2</a:t>
            </a:r>
            <a:r>
              <a:rPr lang="en-US" sz="2800" b="1" i="1" dirty="0">
                <a:latin typeface="Times New Roman"/>
                <a:cs typeface="Times New Roman"/>
              </a:rPr>
              <a:t>   </a:t>
            </a:r>
            <a:r>
              <a:rPr lang="en-US" sz="2800" b="1" dirty="0">
                <a:latin typeface="Times New Roman"/>
                <a:cs typeface="Times New Roman"/>
              </a:rPr>
              <a:t>or </a:t>
            </a:r>
            <a:r>
              <a:rPr lang="en-US" sz="2800" b="1" i="1" dirty="0">
                <a:latin typeface="Times New Roman"/>
                <a:cs typeface="Times New Roman"/>
              </a:rPr>
              <a:t>N</a:t>
            </a:r>
            <a:r>
              <a:rPr lang="en-US" sz="2800" b="1" i="1" baseline="-25000" dirty="0">
                <a:latin typeface="Times New Roman"/>
                <a:cs typeface="Times New Roman"/>
              </a:rPr>
              <a:t>2  </a:t>
            </a:r>
            <a:r>
              <a:rPr lang="en-US" sz="2800" b="1" i="1" dirty="0">
                <a:latin typeface="Times New Roman"/>
                <a:cs typeface="Times New Roman"/>
              </a:rPr>
              <a:t>=  r</a:t>
            </a:r>
            <a:r>
              <a:rPr lang="en-US" sz="2800" b="1" i="1" baseline="-25000" dirty="0">
                <a:latin typeface="Times New Roman"/>
                <a:cs typeface="Times New Roman"/>
              </a:rPr>
              <a:t>1</a:t>
            </a:r>
            <a:r>
              <a:rPr lang="en-US" sz="2800" b="1" i="1" dirty="0">
                <a:latin typeface="Times New Roman"/>
                <a:cs typeface="Times New Roman"/>
              </a:rPr>
              <a:t>  / p</a:t>
            </a:r>
            <a:r>
              <a:rPr lang="en-US" sz="2800" b="1" i="1" baseline="-25000" dirty="0">
                <a:latin typeface="Times New Roman"/>
                <a:cs typeface="Times New Roman"/>
              </a:rPr>
              <a:t>1</a:t>
            </a:r>
            <a:r>
              <a:rPr lang="en-US" sz="2800" b="1" i="1" dirty="0">
                <a:latin typeface="Times New Roman"/>
                <a:cs typeface="Times New Roman"/>
              </a:rPr>
              <a:t> </a:t>
            </a:r>
            <a:br>
              <a:rPr lang="en-US" sz="2800" b="1" i="1" dirty="0">
                <a:latin typeface="Times New Roman"/>
                <a:cs typeface="Times New Roman"/>
              </a:rPr>
            </a:br>
            <a:r>
              <a:rPr lang="en-US" sz="2800" b="1" i="1" dirty="0">
                <a:latin typeface="Times New Roman"/>
                <a:cs typeface="Times New Roman"/>
              </a:rPr>
              <a:t>	 dN</a:t>
            </a:r>
            <a:r>
              <a:rPr lang="en-US" sz="2800" b="1" i="1" baseline="-25000" dirty="0">
                <a:latin typeface="Times New Roman"/>
                <a:cs typeface="Times New Roman"/>
              </a:rPr>
              <a:t>2  </a:t>
            </a:r>
            <a:r>
              <a:rPr lang="en-US" sz="2800" b="1" i="1" dirty="0">
                <a:latin typeface="Times New Roman"/>
                <a:cs typeface="Times New Roman"/>
              </a:rPr>
              <a:t>/</a:t>
            </a:r>
            <a:r>
              <a:rPr lang="en-US" sz="2800" b="1" i="1" dirty="0" err="1">
                <a:latin typeface="Times New Roman"/>
                <a:cs typeface="Times New Roman"/>
              </a:rPr>
              <a:t>dt</a:t>
            </a:r>
            <a:r>
              <a:rPr lang="en-US" sz="2800" b="1" i="1" dirty="0">
                <a:latin typeface="Times New Roman"/>
                <a:cs typeface="Times New Roman"/>
              </a:rPr>
              <a:t> = </a:t>
            </a:r>
            <a:r>
              <a:rPr lang="en-US" sz="2800" b="1" dirty="0">
                <a:latin typeface="Times New Roman"/>
                <a:cs typeface="Times New Roman"/>
              </a:rPr>
              <a:t>0</a:t>
            </a:r>
            <a:r>
              <a:rPr lang="en-US" sz="2800" b="1" i="1" dirty="0">
                <a:latin typeface="Times New Roman"/>
                <a:cs typeface="Times New Roman"/>
              </a:rPr>
              <a:t>  </a:t>
            </a:r>
            <a:r>
              <a:rPr lang="en-US" sz="2800" b="1" dirty="0">
                <a:latin typeface="Times New Roman"/>
                <a:cs typeface="Times New Roman"/>
              </a:rPr>
              <a:t>when </a:t>
            </a:r>
            <a:r>
              <a:rPr lang="en-US" sz="2800" b="1" i="1" dirty="0">
                <a:latin typeface="Times New Roman"/>
                <a:cs typeface="Times New Roman"/>
              </a:rPr>
              <a:t> p</a:t>
            </a:r>
            <a:r>
              <a:rPr lang="en-US" sz="2800" b="1" i="1" baseline="-25000" dirty="0">
                <a:latin typeface="Times New Roman"/>
                <a:cs typeface="Times New Roman"/>
              </a:rPr>
              <a:t>2</a:t>
            </a:r>
            <a:r>
              <a:rPr lang="en-US" sz="2800" b="1" i="1" dirty="0">
                <a:latin typeface="Times New Roman"/>
                <a:cs typeface="Times New Roman"/>
              </a:rPr>
              <a:t>  N</a:t>
            </a:r>
            <a:r>
              <a:rPr lang="en-US" sz="2800" b="1" i="1" baseline="-25000" dirty="0">
                <a:latin typeface="Times New Roman"/>
                <a:cs typeface="Times New Roman"/>
              </a:rPr>
              <a:t>1</a:t>
            </a:r>
            <a:r>
              <a:rPr lang="en-US" sz="2800" b="1" i="1" dirty="0">
                <a:latin typeface="Times New Roman"/>
                <a:cs typeface="Times New Roman"/>
              </a:rPr>
              <a:t>  = d</a:t>
            </a:r>
            <a:r>
              <a:rPr lang="en-US" sz="2800" b="1" i="1" baseline="-25000" dirty="0">
                <a:latin typeface="Times New Roman"/>
                <a:cs typeface="Times New Roman"/>
              </a:rPr>
              <a:t>2   </a:t>
            </a:r>
            <a:r>
              <a:rPr lang="en-US" sz="2800" b="1" dirty="0">
                <a:latin typeface="Times New Roman"/>
                <a:cs typeface="Times New Roman"/>
              </a:rPr>
              <a:t>or </a:t>
            </a:r>
            <a:r>
              <a:rPr lang="en-US" sz="2800" b="1" i="1" dirty="0">
                <a:latin typeface="Times New Roman"/>
                <a:cs typeface="Times New Roman"/>
              </a:rPr>
              <a:t>N</a:t>
            </a:r>
            <a:r>
              <a:rPr lang="en-US" sz="2800" b="1" i="1" baseline="-25000" dirty="0">
                <a:latin typeface="Times New Roman"/>
                <a:cs typeface="Times New Roman"/>
              </a:rPr>
              <a:t>1</a:t>
            </a:r>
            <a:r>
              <a:rPr lang="en-US" sz="2800" b="1" i="1" dirty="0">
                <a:latin typeface="Times New Roman"/>
                <a:cs typeface="Times New Roman"/>
              </a:rPr>
              <a:t>  = d</a:t>
            </a:r>
            <a:r>
              <a:rPr lang="en-US" sz="2800" b="1" i="1" baseline="-25000" dirty="0">
                <a:latin typeface="Times New Roman"/>
                <a:cs typeface="Times New Roman"/>
              </a:rPr>
              <a:t>2  </a:t>
            </a:r>
            <a:r>
              <a:rPr lang="en-US" sz="2800" b="1" i="1" dirty="0">
                <a:latin typeface="Times New Roman"/>
                <a:cs typeface="Times New Roman"/>
              </a:rPr>
              <a:t>/ p</a:t>
            </a:r>
            <a:r>
              <a:rPr lang="en-US" sz="2800" b="1" i="1" baseline="-25000" dirty="0">
                <a:latin typeface="Times New Roman"/>
                <a:cs typeface="Times New Roman"/>
              </a:rPr>
              <a:t>2</a:t>
            </a:r>
            <a:br>
              <a:rPr lang="en-US" sz="2800" dirty="0">
                <a:latin typeface="Times New Roman"/>
                <a:cs typeface="Times New Roman"/>
              </a:rPr>
            </a:br>
            <a:br>
              <a:rPr lang="en-US" sz="2800" dirty="0">
                <a:latin typeface="Times New Roman"/>
                <a:cs typeface="Times New Roman"/>
              </a:rPr>
            </a:br>
            <a:r>
              <a:rPr lang="en-US" sz="2800" dirty="0">
                <a:latin typeface="Times New Roman"/>
                <a:cs typeface="Times New Roman"/>
              </a:rPr>
              <a:t>Neutral Stability, Limit Cycle</a:t>
            </a:r>
            <a:br>
              <a:rPr lang="en-US" sz="2800" dirty="0">
                <a:latin typeface="Times New Roman"/>
                <a:cs typeface="Times New Roman"/>
              </a:rPr>
            </a:br>
            <a:r>
              <a:rPr lang="en-US" sz="2800" dirty="0">
                <a:latin typeface="Times New Roman"/>
                <a:cs typeface="Times New Roman"/>
              </a:rPr>
              <a:t>Predator destabilizing, Prey Refuges</a:t>
            </a:r>
            <a:br>
              <a:rPr lang="en-US" sz="2800" dirty="0">
                <a:latin typeface="Times New Roman"/>
                <a:cs typeface="Times New Roman"/>
              </a:rPr>
            </a:br>
            <a:r>
              <a:rPr lang="en-US" sz="2800" dirty="0">
                <a:latin typeface="Times New Roman"/>
                <a:cs typeface="Times New Roman"/>
              </a:rPr>
              <a:t>Functional and Numerical Responses</a:t>
            </a:r>
            <a:br>
              <a:rPr lang="en-US" altLang="en-US" sz="2600" dirty="0">
                <a:solidFill>
                  <a:schemeClr val="tx1"/>
                </a:solidFill>
              </a:rPr>
            </a:br>
            <a:endParaRPr lang="en-US" altLang="en-US" sz="2600" dirty="0">
              <a:solidFill>
                <a:schemeClr val="tx1"/>
              </a:solidFill>
            </a:endParaRPr>
          </a:p>
        </p:txBody>
      </p:sp>
    </p:spTree>
    <p:extLst>
      <p:ext uri="{BB962C8B-B14F-4D97-AF65-F5344CB8AC3E}">
        <p14:creationId xmlns:p14="http://schemas.microsoft.com/office/powerpoint/2010/main" val="4031402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
            <a:extLst>
              <a:ext uri="{FF2B5EF4-FFF2-40B4-BE49-F238E27FC236}">
                <a16:creationId xmlns:a16="http://schemas.microsoft.com/office/drawing/2014/main" id="{0A39D11C-7A4E-E947-AA4C-A2CE8F64D223}"/>
              </a:ext>
            </a:extLst>
          </p:cNvPr>
          <p:cNvSpPr txBox="1">
            <a:spLocks noChangeArrowheads="1"/>
          </p:cNvSpPr>
          <p:nvPr/>
        </p:nvSpPr>
        <p:spPr bwMode="auto">
          <a:xfrm>
            <a:off x="139505" y="628358"/>
            <a:ext cx="8906021"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50000"/>
              </a:lnSpc>
              <a:spcBef>
                <a:spcPct val="0"/>
              </a:spcBef>
              <a:buFontTx/>
              <a:buNone/>
            </a:pPr>
            <a:r>
              <a:rPr lang="en-US" altLang="en-US" dirty="0"/>
              <a:t>Adding Prey self-damping stabilizes</a:t>
            </a:r>
          </a:p>
          <a:p>
            <a:pPr>
              <a:lnSpc>
                <a:spcPct val="150000"/>
              </a:lnSpc>
              <a:spcBef>
                <a:spcPct val="0"/>
              </a:spcBef>
              <a:buFontTx/>
              <a:buNone/>
            </a:pPr>
            <a:r>
              <a:rPr lang="en-US" altLang="en-US" dirty="0"/>
              <a:t>Prey-Predator isocline analyses</a:t>
            </a:r>
          </a:p>
          <a:p>
            <a:pPr>
              <a:lnSpc>
                <a:spcPct val="150000"/>
              </a:lnSpc>
              <a:spcBef>
                <a:spcPct val="0"/>
              </a:spcBef>
              <a:buFontTx/>
              <a:buNone/>
            </a:pPr>
            <a:r>
              <a:rPr lang="en-US" altLang="en-US" dirty="0"/>
              <a:t>Predator efficiency, Prey escape ability</a:t>
            </a:r>
          </a:p>
          <a:p>
            <a:pPr>
              <a:lnSpc>
                <a:spcPct val="150000"/>
              </a:lnSpc>
              <a:spcBef>
                <a:spcPct val="0"/>
              </a:spcBef>
              <a:buFontTx/>
              <a:buNone/>
            </a:pPr>
            <a:r>
              <a:rPr lang="en-US" altLang="en-US" dirty="0"/>
              <a:t>Prey refuges, coevolutionary race</a:t>
            </a:r>
          </a:p>
          <a:p>
            <a:pPr>
              <a:lnSpc>
                <a:spcPct val="150000"/>
              </a:lnSpc>
              <a:spcBef>
                <a:spcPct val="0"/>
              </a:spcBef>
              <a:buNone/>
            </a:pPr>
            <a:r>
              <a:rPr lang="en-US" altLang="en-US" dirty="0"/>
              <a:t>Predators usually destabilizing</a:t>
            </a:r>
          </a:p>
          <a:p>
            <a:pPr>
              <a:lnSpc>
                <a:spcPct val="150000"/>
              </a:lnSpc>
              <a:spcBef>
                <a:spcPct val="0"/>
              </a:spcBef>
              <a:buNone/>
            </a:pPr>
            <a:r>
              <a:rPr lang="en-US" altLang="en-US" dirty="0"/>
              <a:t>Predator Switching, frequency dependence, stabilizes</a:t>
            </a:r>
          </a:p>
          <a:p>
            <a:pPr>
              <a:lnSpc>
                <a:spcPct val="150000"/>
              </a:lnSpc>
              <a:spcBef>
                <a:spcPct val="0"/>
              </a:spcBef>
              <a:buFontTx/>
              <a:buNone/>
            </a:pPr>
            <a:endParaRPr lang="en-US" altLang="en-US" dirty="0"/>
          </a:p>
        </p:txBody>
      </p:sp>
    </p:spTree>
    <p:extLst>
      <p:ext uri="{BB962C8B-B14F-4D97-AF65-F5344CB8AC3E}">
        <p14:creationId xmlns:p14="http://schemas.microsoft.com/office/powerpoint/2010/main" val="160562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
            <a:extLst>
              <a:ext uri="{FF2B5EF4-FFF2-40B4-BE49-F238E27FC236}">
                <a16:creationId xmlns:a16="http://schemas.microsoft.com/office/drawing/2014/main" id="{11FAF726-ADD2-314C-845E-C6F9C942F4AE}"/>
              </a:ext>
            </a:extLst>
          </p:cNvPr>
          <p:cNvSpPr txBox="1">
            <a:spLocks noChangeArrowheads="1"/>
          </p:cNvSpPr>
          <p:nvPr/>
        </p:nvSpPr>
        <p:spPr bwMode="auto">
          <a:xfrm>
            <a:off x="288925" y="762000"/>
            <a:ext cx="8855075"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50000"/>
              </a:lnSpc>
              <a:spcBef>
                <a:spcPct val="0"/>
              </a:spcBef>
              <a:buFontTx/>
              <a:buNone/>
            </a:pPr>
            <a:r>
              <a:rPr lang="en-US" altLang="en-US" sz="3000" dirty="0"/>
              <a:t>Prey Isocline Hump</a:t>
            </a:r>
          </a:p>
          <a:p>
            <a:pPr>
              <a:lnSpc>
                <a:spcPct val="150000"/>
              </a:lnSpc>
              <a:spcBef>
                <a:spcPct val="0"/>
              </a:spcBef>
              <a:buFontTx/>
              <a:buNone/>
            </a:pPr>
            <a:r>
              <a:rPr lang="en-US" altLang="en-US" sz="3000" dirty="0"/>
              <a:t>Efficient Predator —&gt; unstable</a:t>
            </a:r>
          </a:p>
          <a:p>
            <a:pPr>
              <a:lnSpc>
                <a:spcPct val="150000"/>
              </a:lnSpc>
              <a:spcBef>
                <a:spcPct val="0"/>
              </a:spcBef>
              <a:buFontTx/>
              <a:buNone/>
            </a:pPr>
            <a:r>
              <a:rPr lang="en-US" altLang="en-US" sz="3000" dirty="0"/>
              <a:t>Inefficient Predator —&gt; stable</a:t>
            </a:r>
          </a:p>
          <a:p>
            <a:pPr>
              <a:lnSpc>
                <a:spcPct val="150000"/>
              </a:lnSpc>
              <a:spcBef>
                <a:spcPct val="0"/>
              </a:spcBef>
              <a:buFontTx/>
              <a:buNone/>
            </a:pPr>
            <a:r>
              <a:rPr lang="en-US" altLang="en-US" sz="3000" dirty="0"/>
              <a:t>Predator Switching, frequency dependence, </a:t>
            </a:r>
            <a:r>
              <a:rPr lang="en-US" altLang="en-US" sz="2800" dirty="0"/>
              <a:t>stabilizes</a:t>
            </a:r>
          </a:p>
          <a:p>
            <a:pPr>
              <a:lnSpc>
                <a:spcPct val="150000"/>
              </a:lnSpc>
              <a:spcBef>
                <a:spcPct val="0"/>
              </a:spcBef>
              <a:buFontTx/>
              <a:buNone/>
            </a:pPr>
            <a:r>
              <a:rPr lang="ja-JP" altLang="en-US" sz="3000"/>
              <a:t>“</a:t>
            </a:r>
            <a:r>
              <a:rPr lang="en-US" altLang="ja-JP" sz="3000" dirty="0"/>
              <a:t>Prudent</a:t>
            </a:r>
            <a:r>
              <a:rPr lang="ja-JP" altLang="en-US" sz="3000"/>
              <a:t>”</a:t>
            </a:r>
            <a:r>
              <a:rPr lang="en-US" altLang="ja-JP" sz="3000" dirty="0"/>
              <a:t> Predation and Optimal Yield</a:t>
            </a:r>
          </a:p>
          <a:p>
            <a:pPr>
              <a:lnSpc>
                <a:spcPct val="150000"/>
              </a:lnSpc>
              <a:spcBef>
                <a:spcPct val="0"/>
              </a:spcBef>
              <a:buFontTx/>
              <a:buNone/>
            </a:pPr>
            <a:r>
              <a:rPr lang="en-US" altLang="en-US" sz="3000" dirty="0"/>
              <a:t>Feeding territories</a:t>
            </a:r>
          </a:p>
          <a:p>
            <a:pPr>
              <a:lnSpc>
                <a:spcPct val="150000"/>
              </a:lnSpc>
              <a:spcBef>
                <a:spcPct val="0"/>
              </a:spcBef>
              <a:buFontTx/>
              <a:buNone/>
            </a:pPr>
            <a:r>
              <a:rPr lang="en-US" altLang="en-US" sz="3000" dirty="0"/>
              <a:t>Consequence of senescence</a:t>
            </a:r>
            <a:endParaRPr lang="en-US" altLang="en-US" dirty="0"/>
          </a:p>
          <a:p>
            <a:pPr>
              <a:lnSpc>
                <a:spcPct val="120000"/>
              </a:lnSpc>
              <a:spcBef>
                <a:spcPct val="0"/>
              </a:spcBef>
              <a:buFontTx/>
              <a:buNone/>
            </a:pPr>
            <a:endParaRPr lang="en-US" altLang="en-US" sz="2400" dirty="0"/>
          </a:p>
        </p:txBody>
      </p:sp>
      <p:pic>
        <p:nvPicPr>
          <p:cNvPr id="111618" name="Picture 3">
            <a:extLst>
              <a:ext uri="{FF2B5EF4-FFF2-40B4-BE49-F238E27FC236}">
                <a16:creationId xmlns:a16="http://schemas.microsoft.com/office/drawing/2014/main" id="{2A674B4A-DCD3-9540-965C-3E44B46B9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31800"/>
            <a:ext cx="3962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37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7D50A170-9B50-D946-B885-D9679DA7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739140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6E824F63-A938-AC41-BA93-D795647C0651}"/>
              </a:ext>
            </a:extLst>
          </p:cNvPr>
          <p:cNvSpPr txBox="1">
            <a:spLocks noChangeArrowheads="1"/>
          </p:cNvSpPr>
          <p:nvPr/>
        </p:nvSpPr>
        <p:spPr bwMode="auto">
          <a:xfrm>
            <a:off x="609600" y="3810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Predator-Prey Experiments</a:t>
            </a:r>
            <a:endParaRPr lang="en-US" altLang="en-US" sz="2400"/>
          </a:p>
        </p:txBody>
      </p:sp>
      <p:pic>
        <p:nvPicPr>
          <p:cNvPr id="93187" name="Picture 4">
            <a:extLst>
              <a:ext uri="{FF2B5EF4-FFF2-40B4-BE49-F238E27FC236}">
                <a16:creationId xmlns:a16="http://schemas.microsoft.com/office/drawing/2014/main" id="{2749B7A6-A0AD-A64F-8E60-5702432F2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5">
            <a:extLst>
              <a:ext uri="{FF2B5EF4-FFF2-40B4-BE49-F238E27FC236}">
                <a16:creationId xmlns:a16="http://schemas.microsoft.com/office/drawing/2014/main" id="{26A17C6F-8B96-B14C-923D-586DEA122F79}"/>
              </a:ext>
            </a:extLst>
          </p:cNvPr>
          <p:cNvSpPr txBox="1">
            <a:spLocks noChangeArrowheads="1"/>
          </p:cNvSpPr>
          <p:nvPr/>
        </p:nvSpPr>
        <p:spPr bwMode="auto">
          <a:xfrm>
            <a:off x="6858000" y="3276600"/>
            <a:ext cx="197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 Georgy F. Gause</a:t>
            </a:r>
            <a:endParaRPr lang="en-US" altLang="en-US" sz="2400"/>
          </a:p>
        </p:txBody>
      </p:sp>
      <p:pic>
        <p:nvPicPr>
          <p:cNvPr id="93189" name="Picture 6" descr="P">
            <a:extLst>
              <a:ext uri="{FF2B5EF4-FFF2-40B4-BE49-F238E27FC236}">
                <a16:creationId xmlns:a16="http://schemas.microsoft.com/office/drawing/2014/main" id="{1C9F26D2-155C-9745-A408-72746E375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124200"/>
            <a:ext cx="17526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9">
            <a:extLst>
              <a:ext uri="{FF2B5EF4-FFF2-40B4-BE49-F238E27FC236}">
                <a16:creationId xmlns:a16="http://schemas.microsoft.com/office/drawing/2014/main" id="{5DEAC680-003C-4747-A56D-BD7099776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495800"/>
            <a:ext cx="1600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Box 1">
            <a:extLst>
              <a:ext uri="{FF2B5EF4-FFF2-40B4-BE49-F238E27FC236}">
                <a16:creationId xmlns:a16="http://schemas.microsoft.com/office/drawing/2014/main" id="{B860B0FD-0AB3-4548-A269-CEED9E527D9A}"/>
              </a:ext>
            </a:extLst>
          </p:cNvPr>
          <p:cNvSpPr txBox="1">
            <a:spLocks noChangeArrowheads="1"/>
          </p:cNvSpPr>
          <p:nvPr/>
        </p:nvSpPr>
        <p:spPr bwMode="auto">
          <a:xfrm>
            <a:off x="6096000" y="4038600"/>
            <a:ext cx="219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Ciliated Protozoans</a:t>
            </a:r>
          </a:p>
        </p:txBody>
      </p:sp>
      <p:sp>
        <p:nvSpPr>
          <p:cNvPr id="93192" name="TextBox 2">
            <a:extLst>
              <a:ext uri="{FF2B5EF4-FFF2-40B4-BE49-F238E27FC236}">
                <a16:creationId xmlns:a16="http://schemas.microsoft.com/office/drawing/2014/main" id="{DCBD6108-93B5-6145-860F-A431E2C2ECA9}"/>
              </a:ext>
            </a:extLst>
          </p:cNvPr>
          <p:cNvSpPr txBox="1">
            <a:spLocks noChangeArrowheads="1"/>
          </p:cNvSpPr>
          <p:nvPr/>
        </p:nvSpPr>
        <p:spPr bwMode="auto">
          <a:xfrm>
            <a:off x="6553200" y="5410200"/>
            <a:ext cx="1363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Didinium</a:t>
            </a:r>
          </a:p>
        </p:txBody>
      </p:sp>
    </p:spTree>
    <p:extLst>
      <p:ext uri="{BB962C8B-B14F-4D97-AF65-F5344CB8AC3E}">
        <p14:creationId xmlns:p14="http://schemas.microsoft.com/office/powerpoint/2010/main" val="299451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58D3953-231D-F141-BA1F-EE4B760DA354}"/>
              </a:ext>
            </a:extLst>
          </p:cNvPr>
          <p:cNvSpPr>
            <a:spLocks noGrp="1" noChangeArrowheads="1"/>
          </p:cNvSpPr>
          <p:nvPr>
            <p:ph type="title"/>
          </p:nvPr>
        </p:nvSpPr>
        <p:spPr>
          <a:xfrm>
            <a:off x="-217583" y="242565"/>
            <a:ext cx="8305800" cy="6096000"/>
          </a:xfrm>
          <a:solidFill>
            <a:srgbClr val="FFFFFF"/>
          </a:solidFill>
        </p:spPr>
        <p:txBody>
          <a:bodyPr/>
          <a:lstStyle/>
          <a:p>
            <a:pPr algn="l">
              <a:lnSpc>
                <a:spcPct val="120000"/>
              </a:lnSpc>
              <a:defRPr/>
            </a:pPr>
            <a:r>
              <a:rPr lang="en-US" sz="3600" b="1" dirty="0">
                <a:solidFill>
                  <a:schemeClr val="tx1"/>
                </a:solidFill>
                <a:latin typeface="Times" pitchFamily="2" charset="0"/>
              </a:rPr>
              <a:t>    </a:t>
            </a:r>
            <a:r>
              <a:rPr lang="en-US" sz="3200" b="1" dirty="0">
                <a:solidFill>
                  <a:schemeClr val="tx1"/>
                </a:solidFill>
                <a:latin typeface="Times" pitchFamily="2" charset="0"/>
              </a:rPr>
              <a:t>Predator Escape Tactics</a:t>
            </a:r>
            <a:br>
              <a:rPr lang="en-US" sz="3200" b="1" dirty="0">
                <a:solidFill>
                  <a:schemeClr val="tx1"/>
                </a:solidFill>
                <a:latin typeface="Times" pitchFamily="2" charset="0"/>
              </a:rPr>
            </a:br>
            <a:r>
              <a:rPr lang="en-US" sz="2800" dirty="0">
                <a:solidFill>
                  <a:schemeClr val="tx1"/>
                </a:solidFill>
                <a:latin typeface="Times" pitchFamily="2" charset="0"/>
              </a:rPr>
              <a:t>	</a:t>
            </a:r>
            <a:r>
              <a:rPr lang="en-US" sz="2600" dirty="0">
                <a:solidFill>
                  <a:schemeClr val="tx1"/>
                </a:solidFill>
                <a:latin typeface="Times" pitchFamily="2" charset="0"/>
              </a:rPr>
              <a:t>Aspect Diversity</a:t>
            </a:r>
            <a:br>
              <a:rPr lang="en-US" sz="2600" dirty="0">
                <a:solidFill>
                  <a:schemeClr val="tx1"/>
                </a:solidFill>
                <a:latin typeface="Times" pitchFamily="2" charset="0"/>
              </a:rPr>
            </a:br>
            <a:r>
              <a:rPr lang="en-US" sz="2600" dirty="0">
                <a:solidFill>
                  <a:schemeClr val="tx1"/>
                </a:solidFill>
                <a:latin typeface="Times" pitchFamily="2" charset="0"/>
              </a:rPr>
              <a:t>	Cryptic coloration (countershading)</a:t>
            </a:r>
            <a:br>
              <a:rPr lang="en-US" sz="2600" dirty="0">
                <a:solidFill>
                  <a:schemeClr val="tx1"/>
                </a:solidFill>
                <a:latin typeface="Times" pitchFamily="2" charset="0"/>
              </a:rPr>
            </a:br>
            <a:r>
              <a:rPr lang="en-US" sz="2600" dirty="0">
                <a:solidFill>
                  <a:schemeClr val="tx1"/>
                </a:solidFill>
                <a:latin typeface="Times" pitchFamily="2" charset="0"/>
              </a:rPr>
              <a:t>	Disruptive coloration</a:t>
            </a:r>
            <a:br>
              <a:rPr lang="en-US" sz="2600" dirty="0">
                <a:solidFill>
                  <a:schemeClr val="tx1"/>
                </a:solidFill>
                <a:latin typeface="Times" pitchFamily="2" charset="0"/>
              </a:rPr>
            </a:br>
            <a:r>
              <a:rPr lang="en-US" sz="2600" dirty="0">
                <a:solidFill>
                  <a:schemeClr val="tx1"/>
                </a:solidFill>
                <a:latin typeface="Times" pitchFamily="2" charset="0"/>
              </a:rPr>
              <a:t>	Flash coloration</a:t>
            </a:r>
            <a:br>
              <a:rPr lang="en-US" sz="2600" dirty="0">
                <a:solidFill>
                  <a:schemeClr val="tx1"/>
                </a:solidFill>
                <a:latin typeface="Times" pitchFamily="2" charset="0"/>
              </a:rPr>
            </a:br>
            <a:r>
              <a:rPr lang="en-US" sz="2600" dirty="0">
                <a:solidFill>
                  <a:schemeClr val="tx1"/>
                </a:solidFill>
                <a:latin typeface="Times" pitchFamily="2" charset="0"/>
              </a:rPr>
              <a:t>	Eyespots, head mimicry</a:t>
            </a:r>
            <a:br>
              <a:rPr lang="en-US" sz="2600" dirty="0">
                <a:solidFill>
                  <a:schemeClr val="tx1"/>
                </a:solidFill>
                <a:latin typeface="Times" pitchFamily="2" charset="0"/>
              </a:rPr>
            </a:br>
            <a:r>
              <a:rPr lang="en-US" sz="2600" dirty="0">
                <a:solidFill>
                  <a:schemeClr val="tx1"/>
                </a:solidFill>
                <a:latin typeface="Times" pitchFamily="2" charset="0"/>
              </a:rPr>
              <a:t>	Warning (aposematic) coloration</a:t>
            </a:r>
            <a:r>
              <a:rPr lang="en-US" sz="2600" dirty="0">
                <a:latin typeface="Times" pitchFamily="2" charset="0"/>
              </a:rPr>
              <a:t> </a:t>
            </a:r>
            <a:br>
              <a:rPr lang="en-US" sz="2600" dirty="0">
                <a:latin typeface="Times" pitchFamily="2" charset="0"/>
              </a:rPr>
            </a:br>
            <a:r>
              <a:rPr lang="en-US" sz="2600" dirty="0">
                <a:latin typeface="Times" pitchFamily="2" charset="0"/>
              </a:rPr>
              <a:t>	</a:t>
            </a:r>
            <a:r>
              <a:rPr lang="en-US" sz="2600" dirty="0">
                <a:solidFill>
                  <a:schemeClr val="tx1"/>
                </a:solidFill>
                <a:latin typeface="Times" pitchFamily="2" charset="0"/>
              </a:rPr>
              <a:t>Alarm signals</a:t>
            </a:r>
            <a:br>
              <a:rPr lang="en-US" sz="2600" dirty="0">
                <a:solidFill>
                  <a:schemeClr val="tx1"/>
                </a:solidFill>
                <a:latin typeface="Times" pitchFamily="2" charset="0"/>
              </a:rPr>
            </a:br>
            <a:r>
              <a:rPr lang="en-US" sz="2600" dirty="0">
                <a:solidFill>
                  <a:schemeClr val="tx1"/>
                </a:solidFill>
                <a:latin typeface="Times" pitchFamily="2" charset="0"/>
              </a:rPr>
              <a:t>	Hawk alarm calls</a:t>
            </a:r>
            <a:br>
              <a:rPr lang="en-US" sz="2600" dirty="0">
                <a:solidFill>
                  <a:schemeClr val="tx1"/>
                </a:solidFill>
                <a:latin typeface="Times" pitchFamily="2" charset="0"/>
              </a:rPr>
            </a:br>
            <a:r>
              <a:rPr lang="en-US" sz="2600" dirty="0">
                <a:solidFill>
                  <a:schemeClr val="tx1"/>
                </a:solidFill>
                <a:latin typeface="Times" pitchFamily="2" charset="0"/>
              </a:rPr>
              <a:t>	Selfish callers</a:t>
            </a:r>
            <a:br>
              <a:rPr lang="en-US" sz="2600" dirty="0">
                <a:solidFill>
                  <a:schemeClr val="tx1"/>
                </a:solidFill>
                <a:latin typeface="Times" pitchFamily="2" charset="0"/>
              </a:rPr>
            </a:br>
            <a:r>
              <a:rPr lang="en-US" sz="2600" dirty="0">
                <a:solidFill>
                  <a:schemeClr val="tx1"/>
                </a:solidFill>
                <a:latin typeface="Times" pitchFamily="2" charset="0"/>
              </a:rPr>
              <a:t>	Plant secondary chemicals</a:t>
            </a:r>
            <a:endParaRPr lang="en-US" sz="3200" b="1" dirty="0">
              <a:solidFill>
                <a:srgbClr val="000099"/>
              </a:solidFill>
              <a:latin typeface="Times" pitchFamily="2" charset="0"/>
            </a:endParaRPr>
          </a:p>
        </p:txBody>
      </p:sp>
      <p:pic>
        <p:nvPicPr>
          <p:cNvPr id="113666" name="Picture 2" descr="images.jpeg">
            <a:extLst>
              <a:ext uri="{FF2B5EF4-FFF2-40B4-BE49-F238E27FC236}">
                <a16:creationId xmlns:a16="http://schemas.microsoft.com/office/drawing/2014/main" id="{E26BC82C-D2E6-784E-98AE-1283C89A1E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14800"/>
            <a:ext cx="3886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descr="Tuna_assortment.png">
            <a:extLst>
              <a:ext uri="{FF2B5EF4-FFF2-40B4-BE49-F238E27FC236}">
                <a16:creationId xmlns:a16="http://schemas.microsoft.com/office/drawing/2014/main" id="{3F524C84-749F-1D48-B376-86BB1E326C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3675"/>
            <a:ext cx="3657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1EBB54-CFFA-894F-B65B-271624758D41}"/>
              </a:ext>
            </a:extLst>
          </p:cNvPr>
          <p:cNvSpPr txBox="1"/>
          <p:nvPr/>
        </p:nvSpPr>
        <p:spPr>
          <a:xfrm>
            <a:off x="5723944" y="6156622"/>
            <a:ext cx="2877711" cy="461665"/>
          </a:xfrm>
          <a:prstGeom prst="rect">
            <a:avLst/>
          </a:prstGeom>
          <a:noFill/>
        </p:spPr>
        <p:txBody>
          <a:bodyPr wrap="none" rtlCol="0">
            <a:spAutoFit/>
          </a:bodyPr>
          <a:lstStyle/>
          <a:p>
            <a:r>
              <a:rPr lang="en-US" sz="2400" dirty="0">
                <a:latin typeface="Times" pitchFamily="2" charset="0"/>
              </a:rPr>
              <a:t>Upside-Down Catfish</a:t>
            </a:r>
          </a:p>
        </p:txBody>
      </p:sp>
    </p:spTree>
    <p:extLst>
      <p:ext uri="{BB962C8B-B14F-4D97-AF65-F5344CB8AC3E}">
        <p14:creationId xmlns:p14="http://schemas.microsoft.com/office/powerpoint/2010/main" val="4088491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a:extLst>
              <a:ext uri="{FF2B5EF4-FFF2-40B4-BE49-F238E27FC236}">
                <a16:creationId xmlns:a16="http://schemas.microsoft.com/office/drawing/2014/main" id="{FB2D2910-BF69-914B-A9D3-4FE71DECFC9B}"/>
              </a:ext>
            </a:extLst>
          </p:cNvPr>
          <p:cNvSpPr>
            <a:spLocks noChangeArrowheads="1"/>
          </p:cNvSpPr>
          <p:nvPr/>
        </p:nvSpPr>
        <p:spPr bwMode="auto">
          <a:xfrm>
            <a:off x="228600" y="304800"/>
            <a:ext cx="32004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Aspect Diversity</a:t>
            </a:r>
          </a:p>
          <a:p>
            <a:pPr>
              <a:spcBef>
                <a:spcPct val="0"/>
              </a:spcBef>
              <a:buFontTx/>
              <a:buNone/>
            </a:pPr>
            <a:r>
              <a:rPr lang="en-US" altLang="en-US"/>
              <a:t>   in Tide Pools</a:t>
            </a:r>
          </a:p>
          <a:p>
            <a:pPr>
              <a:spcBef>
                <a:spcPct val="0"/>
              </a:spcBef>
              <a:buFontTx/>
              <a:buNone/>
            </a:pPr>
            <a:endParaRPr lang="en-US" altLang="en-US"/>
          </a:p>
          <a:p>
            <a:pPr>
              <a:spcBef>
                <a:spcPct val="0"/>
              </a:spcBef>
              <a:buFontTx/>
              <a:buNone/>
            </a:pPr>
            <a:r>
              <a:rPr lang="en-US" altLang="en-US"/>
              <a:t>  Cottid Fish</a:t>
            </a:r>
            <a:r>
              <a:rPr lang="en-US" altLang="en-US" sz="2800"/>
              <a:t> </a:t>
            </a:r>
            <a:r>
              <a:rPr lang="en-US" altLang="en-US" sz="2800" b="1">
                <a:sym typeface="Wingdings" pitchFamily="2" charset="2"/>
              </a:rPr>
              <a:t>&lt;—</a:t>
            </a:r>
          </a:p>
          <a:p>
            <a:pPr>
              <a:spcBef>
                <a:spcPct val="0"/>
              </a:spcBef>
              <a:buFontTx/>
              <a:buNone/>
            </a:pPr>
            <a:endParaRPr lang="en-US" altLang="en-US" sz="2800">
              <a:sym typeface="Wingdings" pitchFamily="2" charset="2"/>
            </a:endParaRPr>
          </a:p>
          <a:p>
            <a:pPr>
              <a:spcBef>
                <a:spcPct val="0"/>
              </a:spcBef>
              <a:buFontTx/>
              <a:buNone/>
            </a:pPr>
            <a:r>
              <a:rPr lang="en-US" altLang="en-US">
                <a:sym typeface="Wingdings" pitchFamily="2" charset="2"/>
              </a:rPr>
              <a:t>      Shrimp </a:t>
            </a:r>
            <a:r>
              <a:rPr lang="en-US" altLang="en-US" b="1">
                <a:sym typeface="Wingdings" pitchFamily="2" charset="2"/>
              </a:rPr>
              <a:t>—&gt;</a:t>
            </a:r>
            <a:endParaRPr lang="en-US" altLang="en-US" b="1"/>
          </a:p>
        </p:txBody>
      </p:sp>
      <p:pic>
        <p:nvPicPr>
          <p:cNvPr id="115714" name="Picture 5">
            <a:extLst>
              <a:ext uri="{FF2B5EF4-FFF2-40B4-BE49-F238E27FC236}">
                <a16:creationId xmlns:a16="http://schemas.microsoft.com/office/drawing/2014/main" id="{A5AFA2FC-94E3-404C-AA65-2DAAC57A8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1750"/>
            <a:ext cx="55626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6" descr="images-1.jpeg">
            <a:extLst>
              <a:ext uri="{FF2B5EF4-FFF2-40B4-BE49-F238E27FC236}">
                <a16:creationId xmlns:a16="http://schemas.microsoft.com/office/drawing/2014/main" id="{4A1BF655-CB31-4441-8DE9-6EEA1757D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05188"/>
            <a:ext cx="480060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Line 4">
            <a:extLst>
              <a:ext uri="{FF2B5EF4-FFF2-40B4-BE49-F238E27FC236}">
                <a16:creationId xmlns:a16="http://schemas.microsoft.com/office/drawing/2014/main" id="{C6F45365-AF3A-2549-8C0B-CE0E6BD891B7}"/>
              </a:ext>
            </a:extLst>
          </p:cNvPr>
          <p:cNvSpPr>
            <a:spLocks noChangeShapeType="1"/>
          </p:cNvSpPr>
          <p:nvPr/>
        </p:nvSpPr>
        <p:spPr bwMode="auto">
          <a:xfrm flipH="1">
            <a:off x="5486400" y="2743200"/>
            <a:ext cx="1905000" cy="152400"/>
          </a:xfrm>
          <a:prstGeom prst="line">
            <a:avLst/>
          </a:prstGeom>
          <a:noFill/>
          <a:ln w="57150">
            <a:solidFill>
              <a:srgbClr val="FFCE24"/>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15717" name="Line 4">
            <a:extLst>
              <a:ext uri="{FF2B5EF4-FFF2-40B4-BE49-F238E27FC236}">
                <a16:creationId xmlns:a16="http://schemas.microsoft.com/office/drawing/2014/main" id="{3C614487-D080-E440-8C27-E2ED2501E04F}"/>
              </a:ext>
            </a:extLst>
          </p:cNvPr>
          <p:cNvSpPr>
            <a:spLocks noChangeShapeType="1"/>
          </p:cNvSpPr>
          <p:nvPr/>
        </p:nvSpPr>
        <p:spPr bwMode="auto">
          <a:xfrm>
            <a:off x="1447800" y="5715000"/>
            <a:ext cx="1981200" cy="533400"/>
          </a:xfrm>
          <a:prstGeom prst="line">
            <a:avLst/>
          </a:prstGeom>
          <a:noFill/>
          <a:ln w="57150">
            <a:solidFill>
              <a:srgbClr val="FFCE24"/>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15718" name="TextBox 9">
            <a:extLst>
              <a:ext uri="{FF2B5EF4-FFF2-40B4-BE49-F238E27FC236}">
                <a16:creationId xmlns:a16="http://schemas.microsoft.com/office/drawing/2014/main" id="{6044F09B-FB4F-094C-B425-A89EEC74B955}"/>
              </a:ext>
            </a:extLst>
          </p:cNvPr>
          <p:cNvSpPr txBox="1">
            <a:spLocks noChangeArrowheads="1"/>
          </p:cNvSpPr>
          <p:nvPr/>
        </p:nvSpPr>
        <p:spPr bwMode="auto">
          <a:xfrm>
            <a:off x="5334000" y="4724400"/>
            <a:ext cx="35925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Secondary Chemical</a:t>
            </a:r>
          </a:p>
          <a:p>
            <a:pPr>
              <a:spcBef>
                <a:spcPct val="0"/>
              </a:spcBef>
              <a:buFontTx/>
              <a:buNone/>
            </a:pPr>
            <a:r>
              <a:rPr lang="en-US" altLang="en-US"/>
              <a:t>  Defenses of Plants</a:t>
            </a:r>
          </a:p>
        </p:txBody>
      </p:sp>
    </p:spTree>
    <p:extLst>
      <p:ext uri="{BB962C8B-B14F-4D97-AF65-F5344CB8AC3E}">
        <p14:creationId xmlns:p14="http://schemas.microsoft.com/office/powerpoint/2010/main" val="179666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23A90020-B994-BF4A-B9B1-61085DE7B0EF}"/>
              </a:ext>
            </a:extLst>
          </p:cNvPr>
          <p:cNvPicPr>
            <a:picLocks noChangeAspect="1" noChangeArrowheads="1"/>
          </p:cNvPicPr>
          <p:nvPr/>
        </p:nvPicPr>
        <p:blipFill>
          <a:blip r:embed="rId3">
            <a:extLst>
              <a:ext uri="{BEBA8EAE-BF5A-486C-A8C5-ECC9F3942E4B}">
                <a14:imgProps xmlns:a14="http://schemas.microsoft.com/office/drawing/2010/main">
                  <a14:imgLayer>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4855" y="0"/>
            <a:ext cx="10210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249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a:extLst>
              <a:ext uri="{FF2B5EF4-FFF2-40B4-BE49-F238E27FC236}">
                <a16:creationId xmlns:a16="http://schemas.microsoft.com/office/drawing/2014/main" id="{BF5137DE-B728-814E-A057-BE4A39205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3"/>
            <a:ext cx="9144000" cy="79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22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a:extLst>
              <a:ext uri="{FF2B5EF4-FFF2-40B4-BE49-F238E27FC236}">
                <a16:creationId xmlns:a16="http://schemas.microsoft.com/office/drawing/2014/main" id="{6CA5436A-8DB3-4E4C-A2C8-2878B1632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3"/>
            <a:ext cx="9144000" cy="79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Line 8">
            <a:extLst>
              <a:ext uri="{FF2B5EF4-FFF2-40B4-BE49-F238E27FC236}">
                <a16:creationId xmlns:a16="http://schemas.microsoft.com/office/drawing/2014/main" id="{4F31B1B4-DFEE-2F4A-B4C9-F5F1CC7B2172}"/>
              </a:ext>
            </a:extLst>
          </p:cNvPr>
          <p:cNvSpPr>
            <a:spLocks noChangeShapeType="1"/>
          </p:cNvSpPr>
          <p:nvPr/>
        </p:nvSpPr>
        <p:spPr bwMode="auto">
          <a:xfrm flipH="1">
            <a:off x="914400" y="2971800"/>
            <a:ext cx="533400" cy="609600"/>
          </a:xfrm>
          <a:prstGeom prst="line">
            <a:avLst/>
          </a:prstGeom>
          <a:noFill/>
          <a:ln w="5715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5173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eund5">
            <a:extLst>
              <a:ext uri="{FF2B5EF4-FFF2-40B4-BE49-F238E27FC236}">
                <a16:creationId xmlns:a16="http://schemas.microsoft.com/office/drawing/2014/main" id="{8EC22AE7-892E-1C40-96FF-8811E3E27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962400" y="17463"/>
            <a:ext cx="73152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3" descr="sceund5-1">
            <a:extLst>
              <a:ext uri="{FF2B5EF4-FFF2-40B4-BE49-F238E27FC236}">
                <a16:creationId xmlns:a16="http://schemas.microsoft.com/office/drawing/2014/main" id="{02CD3A65-08FF-F746-AA7D-373CAE459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855"/>
            <a:ext cx="73152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398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Tympanocryptis">
            <a:extLst>
              <a:ext uri="{FF2B5EF4-FFF2-40B4-BE49-F238E27FC236}">
                <a16:creationId xmlns:a16="http://schemas.microsoft.com/office/drawing/2014/main" id="{29FE28DE-4342-4D40-A0FE-AC8443423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8825"/>
            <a:ext cx="51816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0" name="Picture 3" descr="P_modestum">
            <a:extLst>
              <a:ext uri="{FF2B5EF4-FFF2-40B4-BE49-F238E27FC236}">
                <a16:creationId xmlns:a16="http://schemas.microsoft.com/office/drawing/2014/main" id="{4D38FFC9-2AA4-224B-9FC4-F7B0973DF3B4}"/>
              </a:ext>
            </a:extLst>
          </p:cNvPr>
          <p:cNvPicPr>
            <a:picLocks noChangeAspect="1"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4648200" y="0"/>
            <a:ext cx="4495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4">
            <a:extLst>
              <a:ext uri="{FF2B5EF4-FFF2-40B4-BE49-F238E27FC236}">
                <a16:creationId xmlns:a16="http://schemas.microsoft.com/office/drawing/2014/main" id="{21029EA6-59D6-2947-A3B6-C5E844B06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5">
            <a:extLst>
              <a:ext uri="{FF2B5EF4-FFF2-40B4-BE49-F238E27FC236}">
                <a16:creationId xmlns:a16="http://schemas.microsoft.com/office/drawing/2014/main" id="{70E3965D-96F6-7C49-BC18-1E04DAA0F222}"/>
              </a:ext>
            </a:extLst>
          </p:cNvPr>
          <p:cNvPicPr>
            <a:picLocks noChangeAspect="1" noChangeArrowheads="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4800600" y="3276600"/>
            <a:ext cx="472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61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2">
            <a:extLst>
              <a:ext uri="{FF2B5EF4-FFF2-40B4-BE49-F238E27FC236}">
                <a16:creationId xmlns:a16="http://schemas.microsoft.com/office/drawing/2014/main" id="{9DD0AE35-E0D2-0045-A58C-DF697A788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7391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F62537A-0342-5C43-B183-76935801013A}"/>
              </a:ext>
            </a:extLst>
          </p:cNvPr>
          <p:cNvSpPr txBox="1"/>
          <p:nvPr/>
        </p:nvSpPr>
        <p:spPr>
          <a:xfrm>
            <a:off x="457199" y="249382"/>
            <a:ext cx="4083169" cy="646331"/>
          </a:xfrm>
          <a:prstGeom prst="rect">
            <a:avLst/>
          </a:prstGeom>
          <a:noFill/>
        </p:spPr>
        <p:txBody>
          <a:bodyPr wrap="none" rtlCol="0">
            <a:spAutoFit/>
          </a:bodyPr>
          <a:lstStyle/>
          <a:p>
            <a:r>
              <a:rPr lang="en-US" sz="3600" i="1" dirty="0" err="1">
                <a:solidFill>
                  <a:srgbClr val="FFC000"/>
                </a:solidFill>
                <a:latin typeface="Times" pitchFamily="2" charset="0"/>
              </a:rPr>
              <a:t>Calligo</a:t>
            </a:r>
            <a:r>
              <a:rPr lang="en-US" sz="3600" dirty="0">
                <a:latin typeface="Times" pitchFamily="2" charset="0"/>
              </a:rPr>
              <a:t> </a:t>
            </a:r>
            <a:r>
              <a:rPr lang="en-US" sz="3600" dirty="0">
                <a:solidFill>
                  <a:srgbClr val="FFC000"/>
                </a:solidFill>
                <a:latin typeface="Times" pitchFamily="2" charset="0"/>
              </a:rPr>
              <a:t>owl butterfly</a:t>
            </a:r>
          </a:p>
        </p:txBody>
      </p:sp>
    </p:spTree>
    <p:extLst>
      <p:ext uri="{BB962C8B-B14F-4D97-AF65-F5344CB8AC3E}">
        <p14:creationId xmlns:p14="http://schemas.microsoft.com/office/powerpoint/2010/main" val="2269503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descr="Calligo-Owl">
            <a:extLst>
              <a:ext uri="{FF2B5EF4-FFF2-40B4-BE49-F238E27FC236}">
                <a16:creationId xmlns:a16="http://schemas.microsoft.com/office/drawing/2014/main" id="{B327FCC7-B50A-5E4F-A2A5-6863D9872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305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937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0B29ED1D-2AB2-AD40-94E8-03386A5C8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731520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4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7995F-8588-6341-8119-D4AB7F0CBA63}"/>
              </a:ext>
            </a:extLst>
          </p:cNvPr>
          <p:cNvPicPr>
            <a:picLocks noChangeAspect="1"/>
          </p:cNvPicPr>
          <p:nvPr/>
        </p:nvPicPr>
        <p:blipFill>
          <a:blip r:embed="rId2"/>
          <a:stretch>
            <a:fillRect/>
          </a:stretch>
        </p:blipFill>
        <p:spPr>
          <a:xfrm>
            <a:off x="-79193" y="1350498"/>
            <a:ext cx="9255165" cy="4135902"/>
          </a:xfrm>
          <a:prstGeom prst="rect">
            <a:avLst/>
          </a:prstGeom>
        </p:spPr>
      </p:pic>
    </p:spTree>
    <p:extLst>
      <p:ext uri="{BB962C8B-B14F-4D97-AF65-F5344CB8AC3E}">
        <p14:creationId xmlns:p14="http://schemas.microsoft.com/office/powerpoint/2010/main" val="807038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9D05A6D1-B541-D046-AA87-307D47B54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731520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descr="sceund5-1">
            <a:extLst>
              <a:ext uri="{FF2B5EF4-FFF2-40B4-BE49-F238E27FC236}">
                <a16:creationId xmlns:a16="http://schemas.microsoft.com/office/drawing/2014/main" id="{AF4126DC-180D-4842-A1E1-03849D2A3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687">
            <a:off x="-1658938" y="-1511300"/>
            <a:ext cx="7329488" cy="916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3" descr="sceund5-1">
            <a:extLst>
              <a:ext uri="{FF2B5EF4-FFF2-40B4-BE49-F238E27FC236}">
                <a16:creationId xmlns:a16="http://schemas.microsoft.com/office/drawing/2014/main" id="{03E755C9-23C5-0546-9A35-B24AE2E00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687">
            <a:off x="-4859338" y="-3263900"/>
            <a:ext cx="7329488" cy="916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339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2">
            <a:extLst>
              <a:ext uri="{FF2B5EF4-FFF2-40B4-BE49-F238E27FC236}">
                <a16:creationId xmlns:a16="http://schemas.microsoft.com/office/drawing/2014/main" id="{1EFF41FE-CC55-F24E-87BD-BACDB7860F47}"/>
              </a:ext>
            </a:extLst>
          </p:cNvPr>
          <p:cNvSpPr txBox="1">
            <a:spLocks noChangeArrowheads="1"/>
          </p:cNvSpPr>
          <p:nvPr/>
        </p:nvSpPr>
        <p:spPr bwMode="auto">
          <a:xfrm>
            <a:off x="2743200" y="228600"/>
            <a:ext cx="30527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Head Mimicry</a:t>
            </a:r>
          </a:p>
          <a:p>
            <a:pPr>
              <a:spcBef>
                <a:spcPct val="0"/>
              </a:spcBef>
              <a:buFontTx/>
              <a:buNone/>
            </a:pPr>
            <a:r>
              <a:rPr lang="en-US" altLang="en-US" sz="2400"/>
              <a:t>     </a:t>
            </a:r>
            <a:r>
              <a:rPr lang="en-US" altLang="en-US" sz="2400" i="1"/>
              <a:t>Papilio</a:t>
            </a:r>
            <a:r>
              <a:rPr lang="en-US" altLang="en-US" sz="2400"/>
              <a:t> caterpillar</a:t>
            </a:r>
          </a:p>
          <a:p>
            <a:pPr>
              <a:spcBef>
                <a:spcPct val="0"/>
              </a:spcBef>
              <a:buFontTx/>
              <a:buNone/>
            </a:pPr>
            <a:r>
              <a:rPr lang="en-US" altLang="en-US" sz="2400"/>
              <a:t>     Pit Viper caterpillar</a:t>
            </a:r>
          </a:p>
          <a:p>
            <a:pPr>
              <a:spcBef>
                <a:spcPct val="0"/>
              </a:spcBef>
              <a:buFontTx/>
              <a:buNone/>
            </a:pPr>
            <a:r>
              <a:rPr lang="en-US" altLang="en-US" sz="2400"/>
              <a:t>     DeVries Snake head</a:t>
            </a:r>
          </a:p>
        </p:txBody>
      </p:sp>
      <p:pic>
        <p:nvPicPr>
          <p:cNvPr id="135170" name="Picture 3">
            <a:extLst>
              <a:ext uri="{FF2B5EF4-FFF2-40B4-BE49-F238E27FC236}">
                <a16:creationId xmlns:a16="http://schemas.microsoft.com/office/drawing/2014/main" id="{F92CCFA4-CE97-4342-85D8-E0B9B1445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05000"/>
            <a:ext cx="2921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4">
            <a:extLst>
              <a:ext uri="{FF2B5EF4-FFF2-40B4-BE49-F238E27FC236}">
                <a16:creationId xmlns:a16="http://schemas.microsoft.com/office/drawing/2014/main" id="{0E7779F3-5194-5F4F-BA1F-DE6560D98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932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51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a:extLst>
              <a:ext uri="{FF2B5EF4-FFF2-40B4-BE49-F238E27FC236}">
                <a16:creationId xmlns:a16="http://schemas.microsoft.com/office/drawing/2014/main" id="{F25E55EB-333D-3E4D-B187-52F00E280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117600"/>
            <a:ext cx="691038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950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a:extLst>
              <a:ext uri="{FF2B5EF4-FFF2-40B4-BE49-F238E27FC236}">
                <a16:creationId xmlns:a16="http://schemas.microsoft.com/office/drawing/2014/main" id="{09B0A9EA-F3D1-DA4A-A8C0-D5ADDE22A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798513"/>
            <a:ext cx="6757987"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007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019a-monarch_butterfly">
            <a:extLst>
              <a:ext uri="{FF2B5EF4-FFF2-40B4-BE49-F238E27FC236}">
                <a16:creationId xmlns:a16="http://schemas.microsoft.com/office/drawing/2014/main" id="{BDDEAE03-0A64-8C43-B205-1FC7034BB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8641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4" name="Picture 3" descr="z94203c_">
            <a:extLst>
              <a:ext uri="{FF2B5EF4-FFF2-40B4-BE49-F238E27FC236}">
                <a16:creationId xmlns:a16="http://schemas.microsoft.com/office/drawing/2014/main" id="{958861C0-17D7-1B4F-BA31-A79E342E1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124200"/>
            <a:ext cx="44958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Box 1">
            <a:extLst>
              <a:ext uri="{FF2B5EF4-FFF2-40B4-BE49-F238E27FC236}">
                <a16:creationId xmlns:a16="http://schemas.microsoft.com/office/drawing/2014/main" id="{7C563222-684B-E74A-998B-266A0B22FF76}"/>
              </a:ext>
            </a:extLst>
          </p:cNvPr>
          <p:cNvSpPr txBox="1">
            <a:spLocks noChangeArrowheads="1"/>
          </p:cNvSpPr>
          <p:nvPr/>
        </p:nvSpPr>
        <p:spPr bwMode="auto">
          <a:xfrm>
            <a:off x="2209800" y="40386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Monarch</a:t>
            </a:r>
          </a:p>
          <a:p>
            <a:pPr>
              <a:spcBef>
                <a:spcPct val="0"/>
              </a:spcBef>
              <a:buFontTx/>
              <a:buNone/>
            </a:pPr>
            <a:r>
              <a:rPr lang="en-US" altLang="en-US" sz="2400"/>
              <a:t>(Model)</a:t>
            </a:r>
          </a:p>
        </p:txBody>
      </p:sp>
      <p:sp>
        <p:nvSpPr>
          <p:cNvPr id="141316" name="TextBox 2">
            <a:extLst>
              <a:ext uri="{FF2B5EF4-FFF2-40B4-BE49-F238E27FC236}">
                <a16:creationId xmlns:a16="http://schemas.microsoft.com/office/drawing/2014/main" id="{D8ECFAF9-9992-F043-BCB0-FCFD277E83F6}"/>
              </a:ext>
            </a:extLst>
          </p:cNvPr>
          <p:cNvSpPr txBox="1">
            <a:spLocks noChangeArrowheads="1"/>
          </p:cNvSpPr>
          <p:nvPr/>
        </p:nvSpPr>
        <p:spPr bwMode="auto">
          <a:xfrm>
            <a:off x="6096000" y="2819400"/>
            <a:ext cx="1209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Viceroy</a:t>
            </a:r>
          </a:p>
          <a:p>
            <a:pPr>
              <a:spcBef>
                <a:spcPct val="0"/>
              </a:spcBef>
              <a:buFontTx/>
              <a:buNone/>
            </a:pPr>
            <a:r>
              <a:rPr lang="en-US" altLang="en-US" sz="2400"/>
              <a:t>(Mimic)</a:t>
            </a:r>
          </a:p>
        </p:txBody>
      </p:sp>
      <p:sp>
        <p:nvSpPr>
          <p:cNvPr id="141317" name="TextBox 1">
            <a:extLst>
              <a:ext uri="{FF2B5EF4-FFF2-40B4-BE49-F238E27FC236}">
                <a16:creationId xmlns:a16="http://schemas.microsoft.com/office/drawing/2014/main" id="{BB3806A3-8E9D-CB43-95FF-4A121B2332E2}"/>
              </a:ext>
            </a:extLst>
          </p:cNvPr>
          <p:cNvSpPr txBox="1">
            <a:spLocks noChangeArrowheads="1"/>
          </p:cNvSpPr>
          <p:nvPr/>
        </p:nvSpPr>
        <p:spPr bwMode="auto">
          <a:xfrm>
            <a:off x="5715000" y="990600"/>
            <a:ext cx="313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Batesian Mimicry</a:t>
            </a:r>
          </a:p>
        </p:txBody>
      </p:sp>
    </p:spTree>
    <p:extLst>
      <p:ext uri="{BB962C8B-B14F-4D97-AF65-F5344CB8AC3E}">
        <p14:creationId xmlns:p14="http://schemas.microsoft.com/office/powerpoint/2010/main" val="3476991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61" name="Picture 4" descr="jacamarwbfly.jpg">
            <a:extLst>
              <a:ext uri="{FF2B5EF4-FFF2-40B4-BE49-F238E27FC236}">
                <a16:creationId xmlns:a16="http://schemas.microsoft.com/office/drawing/2014/main" id="{00E3B5FD-82F7-F64C-918F-DFDD253BBB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5" descr="helimimics.jpg">
            <a:extLst>
              <a:ext uri="{FF2B5EF4-FFF2-40B4-BE49-F238E27FC236}">
                <a16:creationId xmlns:a16="http://schemas.microsoft.com/office/drawing/2014/main" id="{296B8EC6-1254-BA40-8C0E-835C7C52EB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875" y="2743200"/>
            <a:ext cx="648811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2">
            <a:extLst>
              <a:ext uri="{FF2B5EF4-FFF2-40B4-BE49-F238E27FC236}">
                <a16:creationId xmlns:a16="http://schemas.microsoft.com/office/drawing/2014/main" id="{4A5B8098-1031-B940-BBCC-0E707C659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20" y="3602038"/>
            <a:ext cx="2873375"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ACF5BAC-D531-F144-A673-71FCC6621150}"/>
              </a:ext>
            </a:extLst>
          </p:cNvPr>
          <p:cNvSpPr txBox="1"/>
          <p:nvPr/>
        </p:nvSpPr>
        <p:spPr>
          <a:xfrm>
            <a:off x="4861110" y="256494"/>
            <a:ext cx="3868367" cy="1077218"/>
          </a:xfrm>
          <a:prstGeom prst="rect">
            <a:avLst/>
          </a:prstGeom>
          <a:noFill/>
        </p:spPr>
        <p:txBody>
          <a:bodyPr wrap="none" rtlCol="0">
            <a:spAutoFit/>
          </a:bodyPr>
          <a:lstStyle/>
          <a:p>
            <a:r>
              <a:rPr lang="en-US" sz="3200" dirty="0">
                <a:solidFill>
                  <a:srgbClr val="FFC000"/>
                </a:solidFill>
                <a:latin typeface="Times" pitchFamily="2" charset="0"/>
              </a:rPr>
              <a:t>Rufous-tailed Jacamar</a:t>
            </a:r>
          </a:p>
          <a:p>
            <a:r>
              <a:rPr lang="en-US" sz="3200" i="1" dirty="0" err="1">
                <a:solidFill>
                  <a:srgbClr val="FFC000"/>
                </a:solidFill>
                <a:latin typeface="Times" pitchFamily="2" charset="0"/>
              </a:rPr>
              <a:t>Galbula</a:t>
            </a:r>
            <a:r>
              <a:rPr lang="en-US" sz="3200" i="1" dirty="0">
                <a:solidFill>
                  <a:srgbClr val="FFC000"/>
                </a:solidFill>
                <a:latin typeface="Times" pitchFamily="2" charset="0"/>
              </a:rPr>
              <a:t> </a:t>
            </a:r>
            <a:r>
              <a:rPr lang="en-US" sz="3200" i="1" dirty="0" err="1">
                <a:solidFill>
                  <a:srgbClr val="FFC000"/>
                </a:solidFill>
                <a:latin typeface="Times" pitchFamily="2" charset="0"/>
              </a:rPr>
              <a:t>ruficauda</a:t>
            </a:r>
            <a:endParaRPr lang="en-US" sz="3200" i="1" dirty="0">
              <a:solidFill>
                <a:srgbClr val="FFC000"/>
              </a:solidFill>
              <a:latin typeface="Times" pitchFamily="2" charset="0"/>
            </a:endParaRPr>
          </a:p>
        </p:txBody>
      </p:sp>
    </p:spTree>
    <p:extLst>
      <p:ext uri="{BB962C8B-B14F-4D97-AF65-F5344CB8AC3E}">
        <p14:creationId xmlns:p14="http://schemas.microsoft.com/office/powerpoint/2010/main" val="2693367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8E16F-43AE-4544-B7D8-9E86AD4E5609}"/>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brightnessContrast contrast="-20000"/>
                    </a14:imgEffect>
                  </a14:imgLayer>
                </a14:imgProps>
              </a:ext>
            </a:extLst>
          </a:blip>
          <a:stretch>
            <a:fillRect/>
          </a:stretch>
        </p:blipFill>
        <p:spPr>
          <a:xfrm>
            <a:off x="1399309" y="166255"/>
            <a:ext cx="6283035" cy="6283035"/>
          </a:xfrm>
          <a:prstGeom prst="rect">
            <a:avLst/>
          </a:prstGeom>
        </p:spPr>
      </p:pic>
    </p:spTree>
    <p:extLst>
      <p:ext uri="{BB962C8B-B14F-4D97-AF65-F5344CB8AC3E}">
        <p14:creationId xmlns:p14="http://schemas.microsoft.com/office/powerpoint/2010/main" val="343253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 descr="Coral_snake_mimics.gif">
            <a:extLst>
              <a:ext uri="{FF2B5EF4-FFF2-40B4-BE49-F238E27FC236}">
                <a16:creationId xmlns:a16="http://schemas.microsoft.com/office/drawing/2014/main" id="{66D45753-B6B1-C64A-A637-32706D62E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 y="609600"/>
            <a:ext cx="9102725"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Box 1">
            <a:extLst>
              <a:ext uri="{FF2B5EF4-FFF2-40B4-BE49-F238E27FC236}">
                <a16:creationId xmlns:a16="http://schemas.microsoft.com/office/drawing/2014/main" id="{22D209A0-6399-DA46-87EC-DE23495D7D1E}"/>
              </a:ext>
            </a:extLst>
          </p:cNvPr>
          <p:cNvSpPr txBox="1">
            <a:spLocks noChangeArrowheads="1"/>
          </p:cNvSpPr>
          <p:nvPr/>
        </p:nvSpPr>
        <p:spPr bwMode="auto">
          <a:xfrm>
            <a:off x="6096000" y="2362200"/>
            <a:ext cx="27622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t>Batesian Mimicry</a:t>
            </a:r>
          </a:p>
          <a:p>
            <a:endParaRPr lang="en-US" altLang="en-US"/>
          </a:p>
        </p:txBody>
      </p:sp>
    </p:spTree>
    <p:extLst>
      <p:ext uri="{BB962C8B-B14F-4D97-AF65-F5344CB8AC3E}">
        <p14:creationId xmlns:p14="http://schemas.microsoft.com/office/powerpoint/2010/main" val="3021704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2">
            <a:extLst>
              <a:ext uri="{FF2B5EF4-FFF2-40B4-BE49-F238E27FC236}">
                <a16:creationId xmlns:a16="http://schemas.microsoft.com/office/drawing/2014/main" id="{FFC9E13F-44E9-5E4B-AF55-AE91888AA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247424094_Xupay-M">
            <a:extLst>
              <a:ext uri="{FF2B5EF4-FFF2-40B4-BE49-F238E27FC236}">
                <a16:creationId xmlns:a16="http://schemas.microsoft.com/office/drawing/2014/main" id="{4CA4D8C6-DABA-3845-B1AF-3DD5075CD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45418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Wasp207">
            <a:extLst>
              <a:ext uri="{FF2B5EF4-FFF2-40B4-BE49-F238E27FC236}">
                <a16:creationId xmlns:a16="http://schemas.microsoft.com/office/drawing/2014/main" id="{EE899EFB-DF16-3046-98B2-3148F0671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82925"/>
            <a:ext cx="45720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Potter1">
            <a:extLst>
              <a:ext uri="{FF2B5EF4-FFF2-40B4-BE49-F238E27FC236}">
                <a16:creationId xmlns:a16="http://schemas.microsoft.com/office/drawing/2014/main" id="{E5B1C97B-56B5-444A-9873-45ABFC2A2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Rectangle 1">
            <a:extLst>
              <a:ext uri="{FF2B5EF4-FFF2-40B4-BE49-F238E27FC236}">
                <a16:creationId xmlns:a16="http://schemas.microsoft.com/office/drawing/2014/main" id="{2C8A2C25-C702-CD44-99C4-1C32A4C4CF8B}"/>
              </a:ext>
            </a:extLst>
          </p:cNvPr>
          <p:cNvSpPr>
            <a:spLocks noChangeArrowheads="1"/>
          </p:cNvSpPr>
          <p:nvPr/>
        </p:nvSpPr>
        <p:spPr bwMode="auto">
          <a:xfrm>
            <a:off x="800100" y="6396038"/>
            <a:ext cx="255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FFF66"/>
                </a:solidFill>
              </a:rPr>
              <a:t>Mullerian Mimicry</a:t>
            </a:r>
          </a:p>
        </p:txBody>
      </p:sp>
    </p:spTree>
    <p:extLst>
      <p:ext uri="{BB962C8B-B14F-4D97-AF65-F5344CB8AC3E}">
        <p14:creationId xmlns:p14="http://schemas.microsoft.com/office/powerpoint/2010/main" val="133608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1793" name="Picture 2" descr="2706646907_49a0219965">
            <a:extLst>
              <a:ext uri="{FF2B5EF4-FFF2-40B4-BE49-F238E27FC236}">
                <a16:creationId xmlns:a16="http://schemas.microsoft.com/office/drawing/2014/main" id="{C27B91B9-6EB6-0640-8784-FB4D48CC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988"/>
            <a:ext cx="89154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1">
            <a:extLst>
              <a:ext uri="{FF2B5EF4-FFF2-40B4-BE49-F238E27FC236}">
                <a16:creationId xmlns:a16="http://schemas.microsoft.com/office/drawing/2014/main" id="{B04FCB7D-F763-B74D-B9D4-D1A5DE5B294B}"/>
              </a:ext>
            </a:extLst>
          </p:cNvPr>
          <p:cNvSpPr>
            <a:spLocks noChangeArrowheads="1"/>
          </p:cNvSpPr>
          <p:nvPr/>
        </p:nvSpPr>
        <p:spPr bwMode="auto">
          <a:xfrm>
            <a:off x="381000" y="914400"/>
            <a:ext cx="276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solidFill>
                  <a:srgbClr val="FFCE24"/>
                </a:solidFill>
              </a:rPr>
              <a:t>Batesian Mimicry</a:t>
            </a:r>
          </a:p>
        </p:txBody>
      </p:sp>
    </p:spTree>
    <p:extLst>
      <p:ext uri="{BB962C8B-B14F-4D97-AF65-F5344CB8AC3E}">
        <p14:creationId xmlns:p14="http://schemas.microsoft.com/office/powerpoint/2010/main" val="1876479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6E4EDB-71B4-6C41-9AF6-6DC99E780093}"/>
              </a:ext>
            </a:extLst>
          </p:cNvPr>
          <p:cNvPicPr>
            <a:picLocks noChangeAspect="1"/>
          </p:cNvPicPr>
          <p:nvPr/>
        </p:nvPicPr>
        <p:blipFill>
          <a:blip r:embed="rId2"/>
          <a:stretch>
            <a:fillRect/>
          </a:stretch>
        </p:blipFill>
        <p:spPr>
          <a:xfrm>
            <a:off x="-5892" y="-1"/>
            <a:ext cx="9149892" cy="6853587"/>
          </a:xfrm>
          <a:prstGeom prst="rect">
            <a:avLst/>
          </a:prstGeom>
        </p:spPr>
      </p:pic>
    </p:spTree>
    <p:extLst>
      <p:ext uri="{BB962C8B-B14F-4D97-AF65-F5344CB8AC3E}">
        <p14:creationId xmlns:p14="http://schemas.microsoft.com/office/powerpoint/2010/main" val="2025345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a:extLst>
              <a:ext uri="{FF2B5EF4-FFF2-40B4-BE49-F238E27FC236}">
                <a16:creationId xmlns:a16="http://schemas.microsoft.com/office/drawing/2014/main" id="{4EB73049-7462-2A4D-8AAF-EB70E3097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3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1">
            <a:extLst>
              <a:ext uri="{FF2B5EF4-FFF2-40B4-BE49-F238E27FC236}">
                <a16:creationId xmlns:a16="http://schemas.microsoft.com/office/drawing/2014/main" id="{11A9EFB6-F07F-6E4F-AD3D-4BA2DE8C5817}"/>
              </a:ext>
            </a:extLst>
          </p:cNvPr>
          <p:cNvSpPr>
            <a:spLocks noChangeArrowheads="1"/>
          </p:cNvSpPr>
          <p:nvPr/>
        </p:nvSpPr>
        <p:spPr bwMode="auto">
          <a:xfrm>
            <a:off x="436563" y="533400"/>
            <a:ext cx="8270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a:solidFill>
                  <a:srgbClr val="FFCE24"/>
                </a:solidFill>
              </a:rPr>
              <a:t>Aposematic (“stay away”) Warning coloration</a:t>
            </a:r>
          </a:p>
        </p:txBody>
      </p:sp>
    </p:spTree>
    <p:extLst>
      <p:ext uri="{BB962C8B-B14F-4D97-AF65-F5344CB8AC3E}">
        <p14:creationId xmlns:p14="http://schemas.microsoft.com/office/powerpoint/2010/main" val="2287427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a:extLst>
              <a:ext uri="{FF2B5EF4-FFF2-40B4-BE49-F238E27FC236}">
                <a16:creationId xmlns:a16="http://schemas.microsoft.com/office/drawing/2014/main" id="{CD575109-6C52-DD43-8488-CE21141E6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3175"/>
            <a:ext cx="549275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5895-004-81547EBE">
            <a:extLst>
              <a:ext uri="{FF2B5EF4-FFF2-40B4-BE49-F238E27FC236}">
                <a16:creationId xmlns:a16="http://schemas.microsoft.com/office/drawing/2014/main" id="{71DA5D11-C3E1-6140-9F19-DBD68DF8F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3995738"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4" descr="53-06-AposematicColoration">
            <a:extLst>
              <a:ext uri="{FF2B5EF4-FFF2-40B4-BE49-F238E27FC236}">
                <a16:creationId xmlns:a16="http://schemas.microsoft.com/office/drawing/2014/main" id="{905F2630-2DBC-9547-93FD-A71231E1A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50292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5" descr="laselva62_jpg_jpg">
            <a:extLst>
              <a:ext uri="{FF2B5EF4-FFF2-40B4-BE49-F238E27FC236}">
                <a16:creationId xmlns:a16="http://schemas.microsoft.com/office/drawing/2014/main" id="{9ABD0D2D-B113-D047-8EED-64071462D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313" y="3654425"/>
            <a:ext cx="522605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Rectangle 5">
            <a:extLst>
              <a:ext uri="{FF2B5EF4-FFF2-40B4-BE49-F238E27FC236}">
                <a16:creationId xmlns:a16="http://schemas.microsoft.com/office/drawing/2014/main" id="{1FB2C74E-1957-5E48-B152-41BBC1629C18}"/>
              </a:ext>
            </a:extLst>
          </p:cNvPr>
          <p:cNvSpPr>
            <a:spLocks noChangeArrowheads="1"/>
          </p:cNvSpPr>
          <p:nvPr/>
        </p:nvSpPr>
        <p:spPr bwMode="auto">
          <a:xfrm>
            <a:off x="228600" y="3530600"/>
            <a:ext cx="8269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a:solidFill>
                  <a:srgbClr val="FFCE24"/>
                </a:solidFill>
              </a:rPr>
              <a:t>Aposematic (“stay aw</a:t>
            </a:r>
            <a:r>
              <a:rPr lang="en-US" altLang="en-US" sz="3200" b="1"/>
              <a:t>ay”) Warning coloration</a:t>
            </a:r>
          </a:p>
        </p:txBody>
      </p:sp>
      <p:sp>
        <p:nvSpPr>
          <p:cNvPr id="165894" name="TextBox 1">
            <a:extLst>
              <a:ext uri="{FF2B5EF4-FFF2-40B4-BE49-F238E27FC236}">
                <a16:creationId xmlns:a16="http://schemas.microsoft.com/office/drawing/2014/main" id="{D1B65BB3-783B-8F4D-9EF2-AC6875536E30}"/>
              </a:ext>
            </a:extLst>
          </p:cNvPr>
          <p:cNvSpPr txBox="1">
            <a:spLocks noChangeArrowheads="1"/>
          </p:cNvSpPr>
          <p:nvPr/>
        </p:nvSpPr>
        <p:spPr bwMode="auto">
          <a:xfrm>
            <a:off x="6400800" y="228600"/>
            <a:ext cx="2887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a:solidFill>
                  <a:srgbClr val="FFC000"/>
                </a:solidFill>
              </a:rPr>
              <a:t>Dendrobatid Frogs</a:t>
            </a:r>
          </a:p>
        </p:txBody>
      </p:sp>
    </p:spTree>
    <p:extLst>
      <p:ext uri="{BB962C8B-B14F-4D97-AF65-F5344CB8AC3E}">
        <p14:creationId xmlns:p14="http://schemas.microsoft.com/office/powerpoint/2010/main" val="2196786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457200"/>
            <a:ext cx="9144000" cy="5181600"/>
          </a:xfrm>
        </p:spPr>
        <p:txBody>
          <a:bodyPr/>
          <a:lstStyle/>
          <a:p>
            <a:pPr>
              <a:defRPr/>
            </a:pPr>
            <a:br>
              <a:rPr lang="en-US" sz="2800" b="1" dirty="0">
                <a:solidFill>
                  <a:srgbClr val="000099"/>
                </a:solidFill>
                <a:latin typeface="Times New Roman"/>
                <a:cs typeface="Times New Roman"/>
              </a:rPr>
            </a:br>
            <a:r>
              <a:rPr lang="en-US" sz="3000" dirty="0">
                <a:solidFill>
                  <a:schemeClr val="tx1"/>
                </a:solidFill>
                <a:latin typeface="Times New Roman"/>
                <a:cs typeface="Times New Roman"/>
              </a:rPr>
              <a:t>Parasitism            </a:t>
            </a:r>
            <a:r>
              <a:rPr lang="en-US" sz="4000" b="1" baseline="7000" dirty="0">
                <a:solidFill>
                  <a:schemeClr val="tx1"/>
                </a:solidFill>
                <a:latin typeface="Times New Roman"/>
                <a:cs typeface="Times New Roman"/>
              </a:rPr>
              <a:t>&gt;</a:t>
            </a:r>
            <a:r>
              <a:rPr lang="en-US" sz="3000" dirty="0">
                <a:solidFill>
                  <a:schemeClr val="tx1"/>
                </a:solidFill>
                <a:latin typeface="Times New Roman"/>
                <a:cs typeface="Times New Roman"/>
              </a:rPr>
              <a:t> Commensalism         </a:t>
            </a:r>
            <a:r>
              <a:rPr lang="en-US" b="1" baseline="2000" dirty="0">
                <a:solidFill>
                  <a:schemeClr val="tx1"/>
                </a:solidFill>
                <a:latin typeface="Times New Roman"/>
                <a:cs typeface="Times New Roman"/>
              </a:rPr>
              <a:t>&gt;</a:t>
            </a:r>
            <a:r>
              <a:rPr lang="en-US" sz="3000" dirty="0">
                <a:solidFill>
                  <a:schemeClr val="tx1"/>
                </a:solidFill>
                <a:latin typeface="Times New Roman"/>
                <a:cs typeface="Times New Roman"/>
              </a:rPr>
              <a:t> Mutualism</a:t>
            </a:r>
            <a:br>
              <a:rPr lang="en-US" sz="3000" dirty="0">
                <a:solidFill>
                  <a:schemeClr val="tx1"/>
                </a:solidFill>
                <a:latin typeface="Times New Roman"/>
                <a:cs typeface="Times New Roman"/>
              </a:rPr>
            </a:br>
            <a:r>
              <a:rPr lang="en-US" sz="3000" dirty="0">
                <a:solidFill>
                  <a:schemeClr val="tx1"/>
                </a:solidFill>
                <a:latin typeface="Times New Roman"/>
                <a:cs typeface="Times New Roman"/>
              </a:rPr>
              <a:t>(+, –)     </a:t>
            </a:r>
            <a:r>
              <a:rPr lang="en-US" sz="4000" b="1" baseline="-5000" dirty="0">
                <a:solidFill>
                  <a:schemeClr val="tx1"/>
                </a:solidFill>
                <a:latin typeface="Times New Roman"/>
                <a:cs typeface="Times New Roman"/>
              </a:rPr>
              <a:t>&lt;</a:t>
            </a:r>
            <a:r>
              <a:rPr lang="en-US" sz="3000" b="1" dirty="0">
                <a:solidFill>
                  <a:schemeClr val="tx1"/>
                </a:solidFill>
                <a:latin typeface="Times New Roman"/>
                <a:cs typeface="Times New Roman"/>
              </a:rPr>
              <a:t>             </a:t>
            </a:r>
            <a:r>
              <a:rPr lang="en-US" sz="3000" dirty="0">
                <a:solidFill>
                  <a:schemeClr val="tx1"/>
                </a:solidFill>
                <a:latin typeface="Times New Roman"/>
                <a:cs typeface="Times New Roman"/>
              </a:rPr>
              <a:t>   (+, 0)      </a:t>
            </a:r>
            <a:r>
              <a:rPr lang="en-US" b="1" baseline="-5000" dirty="0">
                <a:solidFill>
                  <a:schemeClr val="tx1"/>
                </a:solidFill>
                <a:latin typeface="Times New Roman"/>
                <a:cs typeface="Times New Roman"/>
              </a:rPr>
              <a:t>&lt;</a:t>
            </a:r>
            <a:r>
              <a:rPr lang="en-US" sz="3000" b="1" dirty="0">
                <a:solidFill>
                  <a:schemeClr val="tx1"/>
                </a:solidFill>
                <a:latin typeface="Times New Roman"/>
                <a:cs typeface="Times New Roman"/>
              </a:rPr>
              <a:t>         </a:t>
            </a:r>
            <a:r>
              <a:rPr lang="en-US" sz="3000" dirty="0">
                <a:solidFill>
                  <a:schemeClr val="tx1"/>
                </a:solidFill>
                <a:latin typeface="Times New Roman"/>
                <a:cs typeface="Times New Roman"/>
              </a:rPr>
              <a:t>      (+, +)</a:t>
            </a:r>
            <a:br>
              <a:rPr lang="en-US" sz="3000" dirty="0">
                <a:solidFill>
                  <a:schemeClr val="tx1"/>
                </a:solidFill>
                <a:latin typeface="Times New Roman"/>
                <a:cs typeface="Times New Roman"/>
              </a:rPr>
            </a:br>
            <a:br>
              <a:rPr lang="en-US" sz="3000" dirty="0">
                <a:solidFill>
                  <a:schemeClr val="tx1"/>
                </a:solidFill>
                <a:latin typeface="Times New Roman"/>
                <a:cs typeface="Times New Roman"/>
              </a:rPr>
            </a:br>
            <a:r>
              <a:rPr lang="en-US" sz="3000" dirty="0">
                <a:solidFill>
                  <a:schemeClr val="tx1"/>
                </a:solidFill>
                <a:latin typeface="Times New Roman"/>
                <a:cs typeface="Times New Roman"/>
              </a:rPr>
              <a:t>Host-Altered Behavior</a:t>
            </a:r>
            <a:br>
              <a:rPr lang="en-US" sz="3000" dirty="0">
                <a:solidFill>
                  <a:schemeClr val="tx1"/>
                </a:solidFill>
                <a:latin typeface="Times New Roman"/>
                <a:cs typeface="Times New Roman"/>
              </a:rPr>
            </a:br>
            <a:br>
              <a:rPr lang="en-US" sz="3000" dirty="0">
                <a:solidFill>
                  <a:schemeClr val="tx1"/>
                </a:solidFill>
                <a:latin typeface="Times New Roman"/>
                <a:cs typeface="Times New Roman"/>
              </a:rPr>
            </a:br>
            <a:r>
              <a:rPr lang="en-US" sz="3000" dirty="0">
                <a:solidFill>
                  <a:schemeClr val="tx1"/>
                </a:solidFill>
                <a:latin typeface="Times New Roman"/>
                <a:cs typeface="Times New Roman"/>
              </a:rPr>
              <a:t>Evolution of Virulence</a:t>
            </a:r>
            <a:br>
              <a:rPr lang="en-US" sz="3000" dirty="0">
                <a:solidFill>
                  <a:schemeClr val="tx1"/>
                </a:solidFill>
                <a:latin typeface="Times New Roman"/>
                <a:cs typeface="Times New Roman"/>
              </a:rPr>
            </a:br>
            <a:br>
              <a:rPr lang="en-US" sz="3000" dirty="0">
                <a:solidFill>
                  <a:schemeClr val="tx1"/>
                </a:solidFill>
                <a:latin typeface="Times New Roman"/>
                <a:cs typeface="Times New Roman"/>
              </a:rPr>
            </a:br>
            <a:r>
              <a:rPr lang="en-US" sz="3000" dirty="0">
                <a:solidFill>
                  <a:schemeClr val="tx1"/>
                </a:solidFill>
                <a:latin typeface="Times New Roman"/>
                <a:cs typeface="Times New Roman"/>
              </a:rPr>
              <a:t>Biological Control</a:t>
            </a:r>
            <a:endParaRPr lang="en-US" dirty="0">
              <a:latin typeface="Times New Roman"/>
              <a:cs typeface="Times New Roman"/>
            </a:endParaRPr>
          </a:p>
        </p:txBody>
      </p:sp>
      <p:sp>
        <p:nvSpPr>
          <p:cNvPr id="209923" name="Line 3"/>
          <p:cNvSpPr>
            <a:spLocks noChangeShapeType="1"/>
          </p:cNvSpPr>
          <p:nvPr/>
        </p:nvSpPr>
        <p:spPr bwMode="auto">
          <a:xfrm>
            <a:off x="2286000" y="1676400"/>
            <a:ext cx="914400" cy="0"/>
          </a:xfrm>
          <a:prstGeom prst="line">
            <a:avLst/>
          </a:prstGeom>
          <a:no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cs typeface="+mn-cs"/>
            </a:endParaRPr>
          </a:p>
        </p:txBody>
      </p:sp>
      <p:sp>
        <p:nvSpPr>
          <p:cNvPr id="209924" name="Line 4"/>
          <p:cNvSpPr>
            <a:spLocks noChangeShapeType="1"/>
          </p:cNvSpPr>
          <p:nvPr/>
        </p:nvSpPr>
        <p:spPr bwMode="auto">
          <a:xfrm>
            <a:off x="2597606" y="2180264"/>
            <a:ext cx="1015998"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9926" name="Line 6"/>
          <p:cNvSpPr>
            <a:spLocks noChangeShapeType="1"/>
          </p:cNvSpPr>
          <p:nvPr/>
        </p:nvSpPr>
        <p:spPr bwMode="auto">
          <a:xfrm>
            <a:off x="5911698" y="1676400"/>
            <a:ext cx="914400" cy="0"/>
          </a:xfrm>
          <a:prstGeom prst="line">
            <a:avLst/>
          </a:prstGeom>
          <a:no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Line 6"/>
          <p:cNvSpPr>
            <a:spLocks noChangeShapeType="1"/>
          </p:cNvSpPr>
          <p:nvPr/>
        </p:nvSpPr>
        <p:spPr bwMode="auto">
          <a:xfrm>
            <a:off x="5700234" y="2180264"/>
            <a:ext cx="1125864"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6205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04800" y="609600"/>
            <a:ext cx="8382000" cy="5105400"/>
          </a:xfrm>
        </p:spPr>
        <p:txBody>
          <a:bodyPr/>
          <a:lstStyle/>
          <a:p>
            <a:pPr algn="l">
              <a:defRPr/>
            </a:pPr>
            <a:br>
              <a:rPr lang="en-US">
                <a:solidFill>
                  <a:srgbClr val="000099"/>
                </a:solidFill>
                <a:cs typeface="+mj-cs"/>
              </a:rPr>
            </a:br>
            <a:r>
              <a:rPr lang="en-US">
                <a:solidFill>
                  <a:schemeClr val="tx1"/>
                </a:solidFill>
                <a:cs typeface="+mj-cs"/>
              </a:rPr>
              <a:t>		</a:t>
            </a:r>
            <a:br>
              <a:rPr lang="en-US">
                <a:solidFill>
                  <a:schemeClr val="tx1"/>
                </a:solidFill>
                <a:cs typeface="+mj-cs"/>
              </a:rPr>
            </a:br>
            <a:endParaRPr lang="en-US">
              <a:cs typeface="+mj-cs"/>
            </a:endParaRP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10534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Text Box 4"/>
          <p:cNvSpPr txBox="1">
            <a:spLocks noChangeArrowheads="1"/>
          </p:cNvSpPr>
          <p:nvPr/>
        </p:nvSpPr>
        <p:spPr bwMode="auto">
          <a:xfrm>
            <a:off x="3375025" y="152400"/>
            <a:ext cx="4321175" cy="1158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7000" dirty="0">
                <a:solidFill>
                  <a:srgbClr val="FFFFFF"/>
                </a:solidFill>
                <a:latin typeface="Times New Roman"/>
                <a:cs typeface="Times New Roman"/>
              </a:rPr>
              <a:t>Parasitism</a:t>
            </a:r>
            <a:endParaRPr lang="en-US" sz="4400" dirty="0">
              <a:solidFill>
                <a:schemeClr val="bg1"/>
              </a:solidFill>
              <a:latin typeface="Times New Roman"/>
              <a:cs typeface="Times New Roman"/>
            </a:endParaRPr>
          </a:p>
        </p:txBody>
      </p:sp>
      <p:sp>
        <p:nvSpPr>
          <p:cNvPr id="116741" name="Text Box 5"/>
          <p:cNvSpPr txBox="1">
            <a:spLocks noChangeArrowheads="1"/>
          </p:cNvSpPr>
          <p:nvPr/>
        </p:nvSpPr>
        <p:spPr bwMode="auto">
          <a:xfrm>
            <a:off x="7848600" y="304800"/>
            <a:ext cx="412750" cy="593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   </a:t>
            </a: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a:p>
            <a:pPr>
              <a:defRPr/>
            </a:pPr>
            <a:endParaRPr lang="en-US">
              <a:cs typeface="+mn-cs"/>
            </a:endParaRPr>
          </a:p>
        </p:txBody>
      </p:sp>
      <p:sp>
        <p:nvSpPr>
          <p:cNvPr id="116742" name="Text Box 6"/>
          <p:cNvSpPr txBox="1">
            <a:spLocks noChangeArrowheads="1"/>
          </p:cNvSpPr>
          <p:nvPr/>
        </p:nvSpPr>
        <p:spPr bwMode="auto">
          <a:xfrm>
            <a:off x="7848600" y="0"/>
            <a:ext cx="533400" cy="7577138"/>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rPr>
              <a:t>    </a:t>
            </a: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endParaRPr lang="en-US">
              <a:cs typeface="+mn-cs"/>
            </a:endParaRPr>
          </a:p>
          <a:p>
            <a:pPr>
              <a:spcBef>
                <a:spcPct val="50000"/>
              </a:spcBef>
              <a:defRPr/>
            </a:pPr>
            <a:r>
              <a:rPr lang="en-US">
                <a:cs typeface="+mn-cs"/>
              </a:rPr>
              <a:t> </a:t>
            </a:r>
          </a:p>
        </p:txBody>
      </p:sp>
    </p:spTree>
    <p:extLst>
      <p:ext uri="{BB962C8B-B14F-4D97-AF65-F5344CB8AC3E}">
        <p14:creationId xmlns:p14="http://schemas.microsoft.com/office/powerpoint/2010/main" val="3860192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04800" y="609600"/>
            <a:ext cx="8382000" cy="5105400"/>
          </a:xfrm>
        </p:spPr>
        <p:txBody>
          <a:bodyPr/>
          <a:lstStyle/>
          <a:p>
            <a:pPr algn="l">
              <a:defRPr/>
            </a:pPr>
            <a:br>
              <a:rPr lang="en-US">
                <a:solidFill>
                  <a:srgbClr val="000099"/>
                </a:solidFill>
                <a:cs typeface="+mj-cs"/>
              </a:rPr>
            </a:br>
            <a:r>
              <a:rPr lang="en-US">
                <a:solidFill>
                  <a:schemeClr val="tx1"/>
                </a:solidFill>
                <a:cs typeface="+mj-cs"/>
              </a:rPr>
              <a:t>		</a:t>
            </a:r>
            <a:br>
              <a:rPr lang="en-US">
                <a:solidFill>
                  <a:schemeClr val="tx1"/>
                </a:solidFill>
                <a:cs typeface="+mj-cs"/>
              </a:rPr>
            </a:br>
            <a:endParaRPr lang="en-US">
              <a:cs typeface="+mj-cs"/>
            </a:endParaRPr>
          </a:p>
        </p:txBody>
      </p:sp>
      <p:pic>
        <p:nvPicPr>
          <p:cNvPr id="849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 y="20924"/>
            <a:ext cx="9259712" cy="683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90854" y="5974616"/>
            <a:ext cx="1148007" cy="830997"/>
          </a:xfrm>
          <a:prstGeom prst="rect">
            <a:avLst/>
          </a:prstGeom>
          <a:noFill/>
        </p:spPr>
        <p:txBody>
          <a:bodyPr wrap="none" rtlCol="0">
            <a:spAutoFit/>
          </a:bodyPr>
          <a:lstStyle/>
          <a:p>
            <a:r>
              <a:rPr lang="en-US" sz="2400" b="1" dirty="0">
                <a:latin typeface="Times" pitchFamily="2" charset="0"/>
              </a:rPr>
              <a:t>  HIV</a:t>
            </a:r>
          </a:p>
          <a:p>
            <a:r>
              <a:rPr lang="en-US" sz="2400" b="1" dirty="0" err="1">
                <a:latin typeface="Times" pitchFamily="2" charset="0"/>
              </a:rPr>
              <a:t>Virions</a:t>
            </a:r>
            <a:endParaRPr lang="en-US" sz="2400" b="1" dirty="0">
              <a:latin typeface="Times" pitchFamily="2" charset="0"/>
            </a:endParaRPr>
          </a:p>
        </p:txBody>
      </p:sp>
    </p:spTree>
    <p:extLst>
      <p:ext uri="{BB962C8B-B14F-4D97-AF65-F5344CB8AC3E}">
        <p14:creationId xmlns:p14="http://schemas.microsoft.com/office/powerpoint/2010/main" val="2862405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990600" y="533400"/>
            <a:ext cx="8382000" cy="5105400"/>
          </a:xfrm>
        </p:spPr>
        <p:txBody>
          <a:bodyPr>
            <a:normAutofit fontScale="90000"/>
          </a:bodyPr>
          <a:lstStyle/>
          <a:p>
            <a:pPr algn="l">
              <a:defRPr/>
            </a:pPr>
            <a:br>
              <a:rPr lang="en-US" dirty="0">
                <a:solidFill>
                  <a:srgbClr val="000099"/>
                </a:solidFill>
                <a:cs typeface="+mj-cs"/>
              </a:rPr>
            </a:br>
            <a:r>
              <a:rPr lang="en-US" dirty="0">
                <a:solidFill>
                  <a:schemeClr val="tx1"/>
                </a:solidFill>
                <a:latin typeface="Times New Roman" charset="0"/>
                <a:cs typeface="+mj-cs"/>
              </a:rPr>
              <a:t>		</a:t>
            </a:r>
            <a:br>
              <a:rPr lang="en-US" dirty="0">
                <a:solidFill>
                  <a:schemeClr val="tx1"/>
                </a:solidFill>
                <a:latin typeface="Times New Roman" charset="0"/>
                <a:cs typeface="+mj-cs"/>
              </a:rPr>
            </a:br>
            <a:r>
              <a:rPr lang="en-US" sz="2800" b="1" dirty="0">
                <a:solidFill>
                  <a:schemeClr val="tx1"/>
                </a:solidFill>
                <a:latin typeface="Times New Roman" charset="0"/>
                <a:cs typeface="+mj-cs"/>
              </a:rPr>
              <a:t>1. Physiological dependence on host</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most parasites are highly specialized</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many have complex life cycles with</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intermediate and final hosts</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challenge: how to infect new hosts?</a:t>
            </a:r>
            <a:br>
              <a:rPr lang="en-US" sz="2800" b="1" dirty="0">
                <a:solidFill>
                  <a:schemeClr val="tx1"/>
                </a:solidFill>
                <a:latin typeface="Times New Roman" charset="0"/>
                <a:cs typeface="+mj-cs"/>
              </a:rPr>
            </a:b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2. Higher reproductive potential than host</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(high fecundity necessary for dispersal)</a:t>
            </a:r>
            <a:br>
              <a:rPr lang="en-US" sz="2800" b="1" dirty="0">
                <a:solidFill>
                  <a:schemeClr val="tx1"/>
                </a:solidFill>
                <a:latin typeface="Times New Roman" charset="0"/>
                <a:cs typeface="+mj-cs"/>
              </a:rPr>
            </a:b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3. Parasites can kill highly infected hosts</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but typically do not — allow host to live</a:t>
            </a:r>
            <a:br>
              <a:rPr lang="en-US" sz="2800" b="1" dirty="0">
                <a:solidFill>
                  <a:schemeClr val="tx1"/>
                </a:solidFill>
                <a:latin typeface="Times New Roman" charset="0"/>
                <a:cs typeface="+mj-cs"/>
              </a:rPr>
            </a:b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4. Infection produces an </a:t>
            </a:r>
            <a:r>
              <a:rPr lang="en-US" sz="2800" b="1" dirty="0" err="1">
                <a:solidFill>
                  <a:schemeClr val="tx1"/>
                </a:solidFill>
                <a:latin typeface="Times New Roman" charset="0"/>
                <a:cs typeface="+mj-cs"/>
              </a:rPr>
              <a:t>overdispersed</a:t>
            </a:r>
            <a:r>
              <a:rPr lang="en-US" sz="2800" b="1" dirty="0">
                <a:solidFill>
                  <a:schemeClr val="tx1"/>
                </a:solidFill>
                <a:latin typeface="Times New Roman" charset="0"/>
                <a:cs typeface="+mj-cs"/>
              </a:rPr>
              <a:t>  </a:t>
            </a:r>
            <a:br>
              <a:rPr lang="en-US" sz="2800" b="1" dirty="0">
                <a:solidFill>
                  <a:schemeClr val="tx1"/>
                </a:solidFill>
                <a:latin typeface="Times New Roman" charset="0"/>
                <a:cs typeface="+mj-cs"/>
              </a:rPr>
            </a:br>
            <a:r>
              <a:rPr lang="en-US" sz="2800" b="1" dirty="0">
                <a:solidFill>
                  <a:schemeClr val="tx1"/>
                </a:solidFill>
                <a:latin typeface="Times New Roman" charset="0"/>
                <a:cs typeface="+mj-cs"/>
              </a:rPr>
              <a:t>    distribution of parasites among hosts</a:t>
            </a:r>
            <a:br>
              <a:rPr lang="en-US" sz="3200" dirty="0">
                <a:solidFill>
                  <a:schemeClr val="tx1"/>
                </a:solidFill>
                <a:latin typeface="Times New Roman" charset="0"/>
                <a:cs typeface="+mj-cs"/>
              </a:rPr>
            </a:br>
            <a:endParaRPr lang="en-US" dirty="0">
              <a:cs typeface="+mj-cs"/>
            </a:endParaRPr>
          </a:p>
        </p:txBody>
      </p:sp>
    </p:spTree>
    <p:extLst>
      <p:ext uri="{BB962C8B-B14F-4D97-AF65-F5344CB8AC3E}">
        <p14:creationId xmlns:p14="http://schemas.microsoft.com/office/powerpoint/2010/main" val="447188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86672" y="431802"/>
            <a:ext cx="8839200" cy="5410200"/>
          </a:xfrm>
        </p:spPr>
        <p:txBody>
          <a:bodyPr>
            <a:noAutofit/>
          </a:bodyPr>
          <a:lstStyle/>
          <a:p>
            <a:pPr algn="l">
              <a:lnSpc>
                <a:spcPct val="110000"/>
              </a:lnSpc>
              <a:defRPr/>
            </a:pPr>
            <a:br>
              <a:rPr lang="en-US" sz="2800" dirty="0">
                <a:solidFill>
                  <a:srgbClr val="000099"/>
                </a:solidFill>
                <a:latin typeface="Times New Roman"/>
                <a:cs typeface="Times New Roman"/>
              </a:rPr>
            </a:br>
            <a:br>
              <a:rPr lang="en-US" sz="2800" dirty="0">
                <a:solidFill>
                  <a:srgbClr val="000099"/>
                </a:solidFill>
                <a:latin typeface="Times New Roman"/>
                <a:cs typeface="Times New Roman"/>
              </a:rPr>
            </a:br>
            <a:r>
              <a:rPr lang="en-US" sz="2800" dirty="0">
                <a:solidFill>
                  <a:schemeClr val="tx1"/>
                </a:solidFill>
                <a:latin typeface="Times New Roman"/>
                <a:cs typeface="Times New Roman"/>
              </a:rPr>
              <a:t>Parasite Examples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Assassin bugs (</a:t>
            </a:r>
            <a:r>
              <a:rPr lang="en-US" sz="2800" i="1" dirty="0" err="1">
                <a:solidFill>
                  <a:schemeClr val="tx1"/>
                </a:solidFill>
                <a:latin typeface="Times New Roman"/>
                <a:cs typeface="Times New Roman"/>
              </a:rPr>
              <a:t>Triatoma</a:t>
            </a:r>
            <a:r>
              <a:rPr lang="en-US" sz="2800" dirty="0">
                <a:solidFill>
                  <a:schemeClr val="tx1"/>
                </a:solidFill>
                <a:latin typeface="Times New Roman"/>
                <a:cs typeface="Times New Roman"/>
              </a:rPr>
              <a:t>)</a:t>
            </a:r>
            <a:br>
              <a:rPr lang="en-US" sz="2800" dirty="0">
                <a:solidFill>
                  <a:schemeClr val="tx1"/>
                </a:solidFill>
                <a:latin typeface="Times New Roman"/>
                <a:cs typeface="Times New Roman"/>
              </a:rPr>
            </a:br>
            <a:r>
              <a:rPr lang="en-US" sz="2800" dirty="0" err="1">
                <a:solidFill>
                  <a:srgbClr val="1A1A1A"/>
                </a:solidFill>
                <a:latin typeface="Georgia"/>
              </a:rPr>
              <a:t>Chagas</a:t>
            </a:r>
            <a:r>
              <a:rPr lang="en-US" sz="2800" dirty="0">
                <a:solidFill>
                  <a:srgbClr val="1A1A1A"/>
                </a:solidFill>
                <a:latin typeface="Georgia"/>
              </a:rPr>
              <a:t>’ disease, </a:t>
            </a:r>
            <a:r>
              <a:rPr lang="en-US" sz="2800" dirty="0">
                <a:solidFill>
                  <a:schemeClr val="tx1"/>
                </a:solidFill>
                <a:latin typeface="Times New Roman"/>
                <a:cs typeface="Times New Roman"/>
              </a:rPr>
              <a:t>Malaria, </a:t>
            </a:r>
            <a:r>
              <a:rPr lang="en-US" sz="2800" dirty="0" err="1">
                <a:solidFill>
                  <a:schemeClr val="tx1"/>
                </a:solidFill>
                <a:latin typeface="Times New Roman"/>
                <a:cs typeface="Times New Roman"/>
              </a:rPr>
              <a:t>Zika</a:t>
            </a:r>
            <a:r>
              <a:rPr lang="en-US" sz="2800" dirty="0">
                <a:solidFill>
                  <a:schemeClr val="tx1"/>
                </a:solidFill>
                <a:latin typeface="Times New Roman"/>
                <a:cs typeface="Times New Roman"/>
              </a:rPr>
              <a:t> Virus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Tapeworms (</a:t>
            </a:r>
            <a:r>
              <a:rPr lang="en-US" sz="2800" dirty="0" err="1">
                <a:solidFill>
                  <a:schemeClr val="tx1"/>
                </a:solidFill>
                <a:latin typeface="Times New Roman"/>
                <a:cs typeface="Times New Roman"/>
              </a:rPr>
              <a:t>Cestodes</a:t>
            </a:r>
            <a:r>
              <a:rPr lang="en-US" sz="2800" dirty="0">
                <a:solidFill>
                  <a:schemeClr val="tx1"/>
                </a:solidFill>
                <a:latin typeface="Times New Roman"/>
                <a:cs typeface="Times New Roman"/>
              </a:rPr>
              <a:t>)</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Cholera (</a:t>
            </a:r>
            <a:r>
              <a:rPr lang="en-US" sz="2800" i="1" dirty="0" err="1">
                <a:solidFill>
                  <a:schemeClr val="tx1"/>
                </a:solidFill>
                <a:latin typeface="Times New Roman"/>
                <a:cs typeface="Times New Roman"/>
              </a:rPr>
              <a:t>Shigella</a:t>
            </a:r>
            <a:r>
              <a:rPr lang="en-US" sz="2800" dirty="0">
                <a:solidFill>
                  <a:schemeClr val="tx1"/>
                </a:solidFill>
                <a:latin typeface="Times New Roman"/>
                <a:cs typeface="Times New Roman"/>
              </a:rPr>
              <a:t>) transmission via dysentery</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Toilet seats, elevator buttons, shopping carts...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Molecular mimicry</a:t>
            </a:r>
            <a:br>
              <a:rPr lang="en-US" sz="2800" dirty="0">
                <a:solidFill>
                  <a:schemeClr val="tx1"/>
                </a:solidFill>
                <a:latin typeface="Times New Roman"/>
                <a:cs typeface="Times New Roman"/>
              </a:rPr>
            </a:br>
            <a:r>
              <a:rPr lang="ja-JP" altLang="en-US" sz="2800" dirty="0">
                <a:solidFill>
                  <a:schemeClr val="tx1"/>
                </a:solidFill>
                <a:latin typeface="Times New Roman"/>
                <a:cs typeface="Times New Roman"/>
              </a:rPr>
              <a:t>“</a:t>
            </a:r>
            <a:r>
              <a:rPr lang="en-US" sz="2800" dirty="0">
                <a:solidFill>
                  <a:schemeClr val="tx1"/>
                </a:solidFill>
                <a:latin typeface="Times New Roman"/>
                <a:cs typeface="Times New Roman"/>
              </a:rPr>
              <a:t>eclipsed antigens</a:t>
            </a:r>
            <a:r>
              <a:rPr lang="ja-JP" altLang="en-US" sz="2800" dirty="0">
                <a:solidFill>
                  <a:schemeClr val="tx1"/>
                </a:solidFill>
                <a:latin typeface="Times New Roman"/>
                <a:cs typeface="Times New Roman"/>
              </a:rPr>
              <a:t>”</a:t>
            </a:r>
            <a:r>
              <a:rPr lang="en-US" sz="2800" dirty="0">
                <a:solidFill>
                  <a:schemeClr val="tx1"/>
                </a:solidFill>
                <a:latin typeface="Times New Roman"/>
                <a:cs typeface="Times New Roman"/>
              </a:rPr>
              <a:t> resemble host antigens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 hence do not elicit formation of host antibodies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Major Histocompatibility Complex (MHC)</a:t>
            </a:r>
            <a:br>
              <a:rPr lang="en-US" sz="2800" dirty="0">
                <a:solidFill>
                  <a:schemeClr val="tx1"/>
                </a:solidFill>
                <a:latin typeface="Times New Roman"/>
                <a:cs typeface="Times New Roman"/>
              </a:rPr>
            </a:br>
            <a:r>
              <a:rPr lang="en-US" sz="2800" i="1" dirty="0" err="1">
                <a:solidFill>
                  <a:schemeClr val="tx1"/>
                </a:solidFill>
                <a:latin typeface="Times New Roman"/>
                <a:cs typeface="Times New Roman"/>
              </a:rPr>
              <a:t>Trypanosoma</a:t>
            </a:r>
            <a:r>
              <a:rPr lang="en-US" sz="2800" dirty="0">
                <a:solidFill>
                  <a:schemeClr val="tx1"/>
                </a:solidFill>
                <a:latin typeface="Times New Roman"/>
                <a:cs typeface="Times New Roman"/>
              </a:rPr>
              <a:t>  shed coats, change antigens</a:t>
            </a:r>
            <a:br>
              <a:rPr lang="en-US" sz="2800" dirty="0">
                <a:solidFill>
                  <a:schemeClr val="tx1"/>
                </a:solidFill>
                <a:latin typeface="Times New Roman"/>
                <a:cs typeface="Times New Roman"/>
              </a:rPr>
            </a:br>
            <a:r>
              <a:rPr lang="en-US" sz="2800" dirty="0" err="1">
                <a:solidFill>
                  <a:schemeClr val="tx1"/>
                </a:solidFill>
                <a:latin typeface="Times New Roman"/>
                <a:cs typeface="Times New Roman"/>
              </a:rPr>
              <a:t>Filariasis</a:t>
            </a:r>
            <a:r>
              <a:rPr lang="en-US" sz="2800" dirty="0">
                <a:solidFill>
                  <a:schemeClr val="tx1"/>
                </a:solidFill>
                <a:latin typeface="Times New Roman"/>
                <a:cs typeface="Times New Roman"/>
              </a:rPr>
              <a:t> Elephantiasis (blocked lymph nodes,</a:t>
            </a:r>
            <a:br>
              <a:rPr lang="en-US" sz="2800" dirty="0">
                <a:solidFill>
                  <a:schemeClr val="tx1"/>
                </a:solidFill>
                <a:latin typeface="Times New Roman"/>
                <a:cs typeface="Times New Roman"/>
              </a:rPr>
            </a:br>
            <a:r>
              <a:rPr lang="en-US" sz="2800" dirty="0">
                <a:solidFill>
                  <a:schemeClr val="tx1"/>
                </a:solidFill>
                <a:latin typeface="Times New Roman"/>
                <a:cs typeface="Times New Roman"/>
              </a:rPr>
              <a:t>    nematode worms carried by mosquitos)</a:t>
            </a:r>
            <a:br>
              <a:rPr lang="en-US" sz="2800" b="1" dirty="0">
                <a:solidFill>
                  <a:srgbClr val="000099"/>
                </a:solidFill>
                <a:latin typeface="Times New Roman"/>
                <a:cs typeface="Times New Roman"/>
              </a:rPr>
            </a:br>
            <a:endParaRPr lang="en-US" sz="2800" b="1" dirty="0">
              <a:solidFill>
                <a:srgbClr val="000099"/>
              </a:solidFill>
              <a:latin typeface="Times New Roman"/>
              <a:cs typeface="Times New Roman"/>
            </a:endParaRPr>
          </a:p>
        </p:txBody>
      </p:sp>
      <p:pic>
        <p:nvPicPr>
          <p:cNvPr id="890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3429000"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76475"/>
            <a:ext cx="190500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5029200"/>
            <a:ext cx="1905000"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100513"/>
            <a:ext cx="19050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4180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45CC7-D94B-0F4E-9ABF-F6A53E001603}"/>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167618" y="6377"/>
            <a:ext cx="6865034" cy="6789594"/>
          </a:xfrm>
          <a:prstGeom prst="rect">
            <a:avLst/>
          </a:prstGeom>
        </p:spPr>
      </p:pic>
    </p:spTree>
    <p:extLst>
      <p:ext uri="{BB962C8B-B14F-4D97-AF65-F5344CB8AC3E}">
        <p14:creationId xmlns:p14="http://schemas.microsoft.com/office/powerpoint/2010/main" val="2927257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21493" y="203240"/>
            <a:ext cx="8922507" cy="865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120000"/>
              </a:lnSpc>
              <a:defRPr/>
            </a:pPr>
            <a:r>
              <a:rPr lang="en-US" sz="2400" b="1" dirty="0">
                <a:latin typeface="Times New Roman" charset="0"/>
                <a:cs typeface="+mn-cs"/>
              </a:rPr>
              <a:t>Assassin bugs (</a:t>
            </a:r>
            <a:r>
              <a:rPr lang="en-US" sz="2400" b="1" i="1" dirty="0" err="1">
                <a:latin typeface="Times New Roman" charset="0"/>
                <a:cs typeface="+mn-cs"/>
              </a:rPr>
              <a:t>Triatoma</a:t>
            </a:r>
            <a:r>
              <a:rPr lang="en-US" sz="2400" b="1" dirty="0">
                <a:latin typeface="Times New Roman" charset="0"/>
                <a:cs typeface="+mn-cs"/>
              </a:rPr>
              <a:t>), contact, blood sucking, </a:t>
            </a:r>
            <a:r>
              <a:rPr lang="en-US" sz="2400" b="1" dirty="0" err="1">
                <a:latin typeface="Times New Roman" charset="0"/>
                <a:cs typeface="+mn-cs"/>
              </a:rPr>
              <a:t>Chagas’s</a:t>
            </a:r>
            <a:r>
              <a:rPr lang="en-US" sz="2400" b="1" dirty="0">
                <a:latin typeface="Times New Roman" charset="0"/>
                <a:cs typeface="+mn-cs"/>
              </a:rPr>
              <a:t> Disease</a:t>
            </a:r>
            <a:br>
              <a:rPr lang="en-US" sz="2000" dirty="0">
                <a:latin typeface="Times New Roman" charset="0"/>
                <a:cs typeface="+mn-cs"/>
              </a:rPr>
            </a:br>
            <a:endParaRPr lang="en-US" sz="2000" dirty="0">
              <a:latin typeface="New York" charset="0"/>
              <a:cs typeface="+mn-cs"/>
            </a:endParaRPr>
          </a:p>
        </p:txBody>
      </p:sp>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052" y="752607"/>
            <a:ext cx="1935458" cy="114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Distribution_of_Chagas'_disease.svg.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69997" y="857710"/>
            <a:ext cx="4709542" cy="5893656"/>
          </a:xfrm>
          <a:prstGeom prst="rect">
            <a:avLst/>
          </a:prstGeom>
        </p:spPr>
      </p:pic>
      <p:sp>
        <p:nvSpPr>
          <p:cNvPr id="3" name="TextBox 2"/>
          <p:cNvSpPr txBox="1"/>
          <p:nvPr/>
        </p:nvSpPr>
        <p:spPr>
          <a:xfrm>
            <a:off x="7047264" y="1758546"/>
            <a:ext cx="1190817" cy="400110"/>
          </a:xfrm>
          <a:prstGeom prst="rect">
            <a:avLst/>
          </a:prstGeom>
          <a:noFill/>
        </p:spPr>
        <p:txBody>
          <a:bodyPr wrap="none" rtlCol="0">
            <a:spAutoFit/>
          </a:bodyPr>
          <a:lstStyle/>
          <a:p>
            <a:r>
              <a:rPr lang="en-US" sz="2000" b="1" i="1" dirty="0" err="1">
                <a:latin typeface="Times New Roman" charset="0"/>
              </a:rPr>
              <a:t>Triatoma</a:t>
            </a:r>
            <a:endParaRPr lang="en-US" sz="2000" dirty="0"/>
          </a:p>
        </p:txBody>
      </p:sp>
      <p:pic>
        <p:nvPicPr>
          <p:cNvPr id="4" name="Picture 3" descr="320px-Chagom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8968" y="2392218"/>
            <a:ext cx="2835218" cy="4359148"/>
          </a:xfrm>
          <a:prstGeom prst="rect">
            <a:avLst/>
          </a:prstGeom>
        </p:spPr>
      </p:pic>
    </p:spTree>
    <p:extLst>
      <p:ext uri="{BB962C8B-B14F-4D97-AF65-F5344CB8AC3E}">
        <p14:creationId xmlns:p14="http://schemas.microsoft.com/office/powerpoint/2010/main" val="2993523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C9BA2-DA28-BC40-94D2-AF83A3C1C2D6}"/>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16381" y="379829"/>
            <a:ext cx="8867476" cy="6096390"/>
          </a:xfrm>
          <a:prstGeom prst="rect">
            <a:avLst/>
          </a:prstGeom>
        </p:spPr>
      </p:pic>
    </p:spTree>
    <p:extLst>
      <p:ext uri="{BB962C8B-B14F-4D97-AF65-F5344CB8AC3E}">
        <p14:creationId xmlns:p14="http://schemas.microsoft.com/office/powerpoint/2010/main" val="2491943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a:extLst>
              <a:ext uri="{FF2B5EF4-FFF2-40B4-BE49-F238E27FC236}">
                <a16:creationId xmlns:a16="http://schemas.microsoft.com/office/drawing/2014/main" id="{F83E7E86-F384-A042-B99D-6DE652852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7543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3">
            <a:extLst>
              <a:ext uri="{FF2B5EF4-FFF2-40B4-BE49-F238E27FC236}">
                <a16:creationId xmlns:a16="http://schemas.microsoft.com/office/drawing/2014/main" id="{D30B9CC4-36ED-3E42-980B-2B97EF532B47}"/>
              </a:ext>
            </a:extLst>
          </p:cNvPr>
          <p:cNvSpPr>
            <a:spLocks noChangeArrowheads="1"/>
          </p:cNvSpPr>
          <p:nvPr/>
        </p:nvSpPr>
        <p:spPr bwMode="auto">
          <a:xfrm>
            <a:off x="685800" y="304800"/>
            <a:ext cx="5605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Predator-Prey Experiments</a:t>
            </a:r>
          </a:p>
        </p:txBody>
      </p:sp>
      <p:pic>
        <p:nvPicPr>
          <p:cNvPr id="95235" name="Picture 4">
            <a:extLst>
              <a:ext uri="{FF2B5EF4-FFF2-40B4-BE49-F238E27FC236}">
                <a16:creationId xmlns:a16="http://schemas.microsoft.com/office/drawing/2014/main" id="{B2698DD4-9D00-F642-A945-4FB875367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5">
            <a:extLst>
              <a:ext uri="{FF2B5EF4-FFF2-40B4-BE49-F238E27FC236}">
                <a16:creationId xmlns:a16="http://schemas.microsoft.com/office/drawing/2014/main" id="{4DDE3526-815D-BF4A-BED4-230240C948C0}"/>
              </a:ext>
            </a:extLst>
          </p:cNvPr>
          <p:cNvSpPr>
            <a:spLocks noChangeArrowheads="1"/>
          </p:cNvSpPr>
          <p:nvPr/>
        </p:nvSpPr>
        <p:spPr bwMode="auto">
          <a:xfrm>
            <a:off x="6858000" y="3276600"/>
            <a:ext cx="197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 Georgy F. Gause</a:t>
            </a:r>
          </a:p>
        </p:txBody>
      </p:sp>
      <p:pic>
        <p:nvPicPr>
          <p:cNvPr id="95237" name="Picture 6" descr="P">
            <a:extLst>
              <a:ext uri="{FF2B5EF4-FFF2-40B4-BE49-F238E27FC236}">
                <a16:creationId xmlns:a16="http://schemas.microsoft.com/office/drawing/2014/main" id="{AE21FA52-9B87-854F-8277-8EA4E7A61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505200"/>
            <a:ext cx="17526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7">
            <a:extLst>
              <a:ext uri="{FF2B5EF4-FFF2-40B4-BE49-F238E27FC236}">
                <a16:creationId xmlns:a16="http://schemas.microsoft.com/office/drawing/2014/main" id="{0A9F556C-F10A-E441-A3C7-71A38C937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962400"/>
            <a:ext cx="1600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1">
            <a:extLst>
              <a:ext uri="{FF2B5EF4-FFF2-40B4-BE49-F238E27FC236}">
                <a16:creationId xmlns:a16="http://schemas.microsoft.com/office/drawing/2014/main" id="{3C0B22BA-3999-014B-9B00-B5684419AD8C}"/>
              </a:ext>
            </a:extLst>
          </p:cNvPr>
          <p:cNvSpPr>
            <a:spLocks noChangeArrowheads="1"/>
          </p:cNvSpPr>
          <p:nvPr/>
        </p:nvSpPr>
        <p:spPr bwMode="auto">
          <a:xfrm>
            <a:off x="996950" y="3532188"/>
            <a:ext cx="134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Didinium</a:t>
            </a:r>
          </a:p>
        </p:txBody>
      </p:sp>
      <p:sp>
        <p:nvSpPr>
          <p:cNvPr id="95240" name="Rectangle 2">
            <a:extLst>
              <a:ext uri="{FF2B5EF4-FFF2-40B4-BE49-F238E27FC236}">
                <a16:creationId xmlns:a16="http://schemas.microsoft.com/office/drawing/2014/main" id="{A2A79007-05BB-CF4C-A4D9-4A40D4CB8A4D}"/>
              </a:ext>
            </a:extLst>
          </p:cNvPr>
          <p:cNvSpPr>
            <a:spLocks noChangeArrowheads="1"/>
          </p:cNvSpPr>
          <p:nvPr/>
        </p:nvSpPr>
        <p:spPr bwMode="auto">
          <a:xfrm>
            <a:off x="5334000" y="4724400"/>
            <a:ext cx="1757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Paramecium</a:t>
            </a:r>
          </a:p>
        </p:txBody>
      </p:sp>
    </p:spTree>
    <p:extLst>
      <p:ext uri="{BB962C8B-B14F-4D97-AF65-F5344CB8AC3E}">
        <p14:creationId xmlns:p14="http://schemas.microsoft.com/office/powerpoint/2010/main" val="2073319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52413" y="228600"/>
            <a:ext cx="8815387" cy="636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120000"/>
              </a:lnSpc>
              <a:defRPr/>
            </a:pPr>
            <a:r>
              <a:rPr lang="en-US" sz="2000" dirty="0" err="1">
                <a:latin typeface="Times New Roman" charset="0"/>
                <a:cs typeface="+mn-cs"/>
              </a:rPr>
              <a:t>Microbiome</a:t>
            </a:r>
            <a:r>
              <a:rPr lang="en-US" sz="2000" dirty="0">
                <a:latin typeface="Times New Roman" charset="0"/>
                <a:cs typeface="+mn-cs"/>
              </a:rPr>
              <a:t>, antibiotics, Germs R us, appendix =“bomb shelter”</a:t>
            </a:r>
          </a:p>
          <a:p>
            <a:pPr>
              <a:lnSpc>
                <a:spcPct val="120000"/>
              </a:lnSpc>
              <a:defRPr/>
            </a:pPr>
            <a:r>
              <a:rPr lang="en-US" sz="2000" dirty="0">
                <a:latin typeface="Times New Roman" charset="0"/>
                <a:cs typeface="+mn-cs"/>
              </a:rPr>
              <a:t>Challenges facing Parasites, hosts as islands, how to infect new ones?</a:t>
            </a:r>
          </a:p>
          <a:p>
            <a:pPr>
              <a:lnSpc>
                <a:spcPct val="120000"/>
              </a:lnSpc>
              <a:defRPr/>
            </a:pPr>
            <a:r>
              <a:rPr lang="en-US" sz="2000" dirty="0">
                <a:latin typeface="Times New Roman" charset="0"/>
                <a:cs typeface="+mn-cs"/>
              </a:rPr>
              <a:t>Host specificity, high fecundities, exploitation of vectors (mosquitoes)</a:t>
            </a:r>
          </a:p>
          <a:p>
            <a:pPr>
              <a:lnSpc>
                <a:spcPct val="120000"/>
              </a:lnSpc>
              <a:defRPr/>
            </a:pPr>
            <a:r>
              <a:rPr lang="en-US" sz="2000" dirty="0">
                <a:latin typeface="Times New Roman" charset="0"/>
                <a:cs typeface="+mn-cs"/>
              </a:rPr>
              <a:t>Intermediate and final hosts, host altered behavior (rabies, etc.)</a:t>
            </a:r>
          </a:p>
          <a:p>
            <a:pPr>
              <a:lnSpc>
                <a:spcPct val="120000"/>
              </a:lnSpc>
              <a:defRPr/>
            </a:pPr>
            <a:r>
              <a:rPr lang="en-US" sz="2000" dirty="0">
                <a:latin typeface="Times New Roman" charset="0"/>
                <a:cs typeface="+mn-cs"/>
              </a:rPr>
              <a:t>Assassin bugs (</a:t>
            </a:r>
            <a:r>
              <a:rPr lang="en-US" sz="2000" i="1" dirty="0" err="1">
                <a:latin typeface="Times New Roman" charset="0"/>
                <a:cs typeface="+mn-cs"/>
              </a:rPr>
              <a:t>Triatoma</a:t>
            </a:r>
            <a:r>
              <a:rPr lang="en-US" sz="2000" dirty="0">
                <a:latin typeface="Times New Roman" charset="0"/>
                <a:cs typeface="+mn-cs"/>
              </a:rPr>
              <a:t>), contact, blood sucking, </a:t>
            </a:r>
            <a:r>
              <a:rPr lang="en-US" sz="2000" dirty="0" err="1">
                <a:latin typeface="Times New Roman" charset="0"/>
                <a:cs typeface="+mn-cs"/>
              </a:rPr>
              <a:t>Chagas’s</a:t>
            </a:r>
            <a:r>
              <a:rPr lang="en-US" sz="2000" dirty="0">
                <a:latin typeface="Times New Roman" charset="0"/>
                <a:cs typeface="+mn-cs"/>
              </a:rPr>
              <a:t> Disease</a:t>
            </a:r>
            <a:br>
              <a:rPr lang="en-US" sz="2000" dirty="0">
                <a:latin typeface="Times New Roman" charset="0"/>
                <a:cs typeface="+mn-cs"/>
              </a:rPr>
            </a:br>
            <a:r>
              <a:rPr lang="en-US" sz="2000" dirty="0">
                <a:latin typeface="Times New Roman" charset="0"/>
                <a:cs typeface="+mn-cs"/>
              </a:rPr>
              <a:t>Malaria (</a:t>
            </a:r>
            <a:r>
              <a:rPr lang="en-US" sz="2000" i="1" dirty="0">
                <a:latin typeface="Times New Roman" charset="0"/>
                <a:cs typeface="+mn-cs"/>
              </a:rPr>
              <a:t>Plasmodium</a:t>
            </a:r>
            <a:r>
              <a:rPr lang="en-US" sz="2000" dirty="0">
                <a:latin typeface="Times New Roman" charset="0"/>
                <a:cs typeface="+mn-cs"/>
              </a:rPr>
              <a:t>), fever</a:t>
            </a:r>
          </a:p>
          <a:p>
            <a:pPr>
              <a:lnSpc>
                <a:spcPct val="120000"/>
              </a:lnSpc>
              <a:defRPr/>
            </a:pPr>
            <a:r>
              <a:rPr lang="en-US" sz="2000" dirty="0">
                <a:latin typeface="Times New Roman" charset="0"/>
                <a:cs typeface="+mn-cs"/>
              </a:rPr>
              <a:t>Tapeworms (</a:t>
            </a:r>
            <a:r>
              <a:rPr lang="en-US" sz="2000" dirty="0" err="1">
                <a:latin typeface="Times New Roman" charset="0"/>
                <a:cs typeface="+mn-cs"/>
              </a:rPr>
              <a:t>Cestodes</a:t>
            </a:r>
            <a:r>
              <a:rPr lang="en-US" sz="2000" dirty="0">
                <a:latin typeface="Times New Roman" charset="0"/>
                <a:cs typeface="+mn-cs"/>
              </a:rPr>
              <a:t>), Nematodes (roundworms)</a:t>
            </a:r>
          </a:p>
          <a:p>
            <a:pPr>
              <a:lnSpc>
                <a:spcPct val="120000"/>
              </a:lnSpc>
              <a:defRPr/>
            </a:pPr>
            <a:r>
              <a:rPr lang="en-US" sz="2000" dirty="0">
                <a:latin typeface="Times New Roman" charset="0"/>
                <a:cs typeface="+mn-cs"/>
              </a:rPr>
              <a:t>Cholera (</a:t>
            </a:r>
            <a:r>
              <a:rPr lang="en-US" sz="2000" i="1" dirty="0" err="1">
                <a:latin typeface="Times New Roman" charset="0"/>
                <a:cs typeface="+mn-cs"/>
              </a:rPr>
              <a:t>Shigella</a:t>
            </a:r>
            <a:r>
              <a:rPr lang="en-US" sz="2000" dirty="0">
                <a:latin typeface="Times New Roman" charset="0"/>
                <a:cs typeface="+mn-cs"/>
              </a:rPr>
              <a:t>) transmission via dysentery, water borne</a:t>
            </a:r>
          </a:p>
          <a:p>
            <a:pPr>
              <a:lnSpc>
                <a:spcPct val="120000"/>
              </a:lnSpc>
              <a:defRPr/>
            </a:pPr>
            <a:r>
              <a:rPr lang="en-US" sz="2000" dirty="0">
                <a:latin typeface="Times New Roman" charset="0"/>
                <a:cs typeface="+mn-cs"/>
              </a:rPr>
              <a:t>Toilet seats, elevator buttons, door knobs, shopping carts...etc.</a:t>
            </a:r>
          </a:p>
          <a:p>
            <a:pPr>
              <a:lnSpc>
                <a:spcPct val="120000"/>
              </a:lnSpc>
              <a:defRPr/>
            </a:pPr>
            <a:r>
              <a:rPr lang="en-US" sz="2000" dirty="0">
                <a:latin typeface="Times New Roman" charset="0"/>
                <a:cs typeface="+mn-cs"/>
              </a:rPr>
              <a:t>Getting into and out of a public restroom safely</a:t>
            </a:r>
          </a:p>
          <a:p>
            <a:pPr>
              <a:lnSpc>
                <a:spcPct val="120000"/>
              </a:lnSpc>
              <a:defRPr/>
            </a:pPr>
            <a:r>
              <a:rPr lang="en-US" sz="2000" dirty="0">
                <a:latin typeface="Times New Roman" charset="0"/>
                <a:cs typeface="+mn-cs"/>
              </a:rPr>
              <a:t>Molecular mimicry: </a:t>
            </a:r>
            <a:r>
              <a:rPr lang="ja-JP" altLang="en-US" sz="2000" dirty="0">
                <a:latin typeface="Times New Roman" charset="0"/>
                <a:cs typeface="+mn-cs"/>
              </a:rPr>
              <a:t>“</a:t>
            </a:r>
            <a:r>
              <a:rPr lang="en-US" sz="2000" dirty="0">
                <a:latin typeface="Times New Roman" charset="0"/>
                <a:cs typeface="+mn-cs"/>
              </a:rPr>
              <a:t>eclipsed antigens</a:t>
            </a:r>
            <a:r>
              <a:rPr lang="ja-JP" altLang="en-US" sz="2000" dirty="0">
                <a:latin typeface="Times New Roman" charset="0"/>
                <a:cs typeface="+mn-cs"/>
              </a:rPr>
              <a:t>”</a:t>
            </a:r>
            <a:r>
              <a:rPr lang="en-US" sz="2000" dirty="0">
                <a:latin typeface="Times New Roman" charset="0"/>
                <a:cs typeface="+mn-cs"/>
              </a:rPr>
              <a:t> resemble host antigens</a:t>
            </a:r>
            <a:br>
              <a:rPr lang="en-US" sz="2000" dirty="0">
                <a:latin typeface="Times New Roman" charset="0"/>
                <a:cs typeface="+mn-cs"/>
              </a:rPr>
            </a:br>
            <a:r>
              <a:rPr lang="en-US" sz="2000" dirty="0">
                <a:latin typeface="Times New Roman" charset="0"/>
                <a:cs typeface="+mn-cs"/>
              </a:rPr>
              <a:t>       hence do not elicit formation of host antibodies</a:t>
            </a:r>
            <a:br>
              <a:rPr lang="en-US" sz="2000" dirty="0">
                <a:latin typeface="Times New Roman" charset="0"/>
                <a:cs typeface="+mn-cs"/>
              </a:rPr>
            </a:br>
            <a:r>
              <a:rPr lang="en-US" sz="2000" dirty="0">
                <a:latin typeface="Times New Roman" charset="0"/>
                <a:cs typeface="+mn-cs"/>
              </a:rPr>
              <a:t>Major Histocompatibility Complex (MHC), identity of self, immune response </a:t>
            </a:r>
          </a:p>
          <a:p>
            <a:pPr>
              <a:lnSpc>
                <a:spcPct val="120000"/>
              </a:lnSpc>
              <a:defRPr/>
            </a:pPr>
            <a:r>
              <a:rPr lang="en-US" sz="2000" i="1" dirty="0" err="1">
                <a:latin typeface="Times New Roman" charset="0"/>
                <a:cs typeface="+mn-cs"/>
              </a:rPr>
              <a:t>Trypanosoma</a:t>
            </a:r>
            <a:r>
              <a:rPr lang="en-US" sz="2000" dirty="0">
                <a:latin typeface="Times New Roman" charset="0"/>
                <a:cs typeface="+mn-cs"/>
              </a:rPr>
              <a:t>  shed coats, change antigens</a:t>
            </a:r>
            <a:br>
              <a:rPr lang="en-US" sz="2000" dirty="0">
                <a:latin typeface="Times New Roman" charset="0"/>
                <a:cs typeface="+mn-cs"/>
              </a:rPr>
            </a:br>
            <a:r>
              <a:rPr lang="en-US" sz="2000" dirty="0" err="1">
                <a:latin typeface="Times New Roman" charset="0"/>
                <a:cs typeface="+mn-cs"/>
              </a:rPr>
              <a:t>Filariasis</a:t>
            </a:r>
            <a:r>
              <a:rPr lang="en-US" sz="2000" dirty="0">
                <a:latin typeface="Times New Roman" charset="0"/>
                <a:cs typeface="+mn-cs"/>
              </a:rPr>
              <a:t> Elephantiasis (lymph nodes blocked by nematodes carried by mosquitoes)</a:t>
            </a:r>
          </a:p>
          <a:p>
            <a:pPr>
              <a:lnSpc>
                <a:spcPct val="120000"/>
              </a:lnSpc>
              <a:defRPr/>
            </a:pPr>
            <a:r>
              <a:rPr lang="en-US" sz="2000" dirty="0">
                <a:latin typeface="Times New Roman" charset="0"/>
                <a:cs typeface="+mn-cs"/>
              </a:rPr>
              <a:t>Botflies</a:t>
            </a:r>
          </a:p>
          <a:p>
            <a:pPr>
              <a:lnSpc>
                <a:spcPct val="120000"/>
              </a:lnSpc>
              <a:defRPr/>
            </a:pPr>
            <a:r>
              <a:rPr lang="en-US" sz="2000" i="1" dirty="0" err="1">
                <a:latin typeface="Times New Roman" charset="0"/>
                <a:cs typeface="+mn-cs"/>
              </a:rPr>
              <a:t>Dracunculus</a:t>
            </a:r>
            <a:r>
              <a:rPr lang="en-US" sz="2000" i="1" dirty="0">
                <a:latin typeface="Times New Roman" charset="0"/>
                <a:cs typeface="+mn-cs"/>
              </a:rPr>
              <a:t> </a:t>
            </a:r>
            <a:r>
              <a:rPr lang="en-US" sz="2000" i="1" dirty="0" err="1">
                <a:latin typeface="Times New Roman" charset="0"/>
                <a:cs typeface="+mn-cs"/>
              </a:rPr>
              <a:t>medinensis</a:t>
            </a:r>
            <a:r>
              <a:rPr lang="en-US" sz="2000" dirty="0">
                <a:latin typeface="Times New Roman" charset="0"/>
                <a:cs typeface="+mn-cs"/>
              </a:rPr>
              <a:t>, caduceus symbol of medicine</a:t>
            </a:r>
            <a:endParaRPr lang="en-US" sz="2000" dirty="0">
              <a:latin typeface="New York" charset="0"/>
              <a:cs typeface="+mn-cs"/>
            </a:endParaRPr>
          </a:p>
        </p:txBody>
      </p:sp>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446213"/>
            <a:ext cx="16764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65125"/>
            <a:ext cx="17526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950" y="2514600"/>
            <a:ext cx="190500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3074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365125" y="247650"/>
            <a:ext cx="8550275" cy="6924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20000"/>
              </a:lnSpc>
              <a:defRPr/>
            </a:pPr>
            <a:r>
              <a:rPr lang="en-US" sz="2100" dirty="0">
                <a:latin typeface="Times New Roman" charset="0"/>
                <a:cs typeface="+mn-cs"/>
              </a:rPr>
              <a:t>Evolution of Virulence (benign parasites allow hosts to live)</a:t>
            </a:r>
          </a:p>
          <a:p>
            <a:pPr>
              <a:lnSpc>
                <a:spcPct val="120000"/>
              </a:lnSpc>
              <a:defRPr/>
            </a:pPr>
            <a:r>
              <a:rPr lang="en-US" sz="2100" dirty="0">
                <a:latin typeface="Times New Roman" charset="0"/>
                <a:cs typeface="+mn-cs"/>
              </a:rPr>
              <a:t>Host altered behavior</a:t>
            </a:r>
            <a:br>
              <a:rPr lang="en-US" sz="2100" dirty="0">
                <a:latin typeface="Times New Roman" charset="0"/>
                <a:cs typeface="+mn-cs"/>
              </a:rPr>
            </a:br>
            <a:r>
              <a:rPr lang="en-US" sz="2100" dirty="0">
                <a:latin typeface="Times New Roman" charset="0"/>
                <a:cs typeface="+mn-cs"/>
              </a:rPr>
              <a:t>Rabies virus — rabid animals bite, passes on virus to new host</a:t>
            </a:r>
          </a:p>
          <a:p>
            <a:pPr>
              <a:lnSpc>
                <a:spcPct val="120000"/>
              </a:lnSpc>
              <a:defRPr/>
            </a:pPr>
            <a:r>
              <a:rPr lang="en-US" sz="2100" dirty="0">
                <a:latin typeface="Times New Roman" charset="0"/>
                <a:cs typeface="+mn-cs"/>
              </a:rPr>
              <a:t>Lancet fluke </a:t>
            </a:r>
            <a:r>
              <a:rPr lang="en-US" sz="2100" dirty="0" err="1">
                <a:latin typeface="Times New Roman" charset="0"/>
                <a:cs typeface="+mn-cs"/>
              </a:rPr>
              <a:t>Trematode</a:t>
            </a:r>
            <a:r>
              <a:rPr lang="en-US" sz="2100" dirty="0">
                <a:latin typeface="Times New Roman" charset="0"/>
                <a:cs typeface="+mn-cs"/>
              </a:rPr>
              <a:t> </a:t>
            </a:r>
            <a:r>
              <a:rPr lang="en-US" sz="2100" i="1" dirty="0" err="1">
                <a:latin typeface="Times New Roman" charset="0"/>
                <a:cs typeface="+mn-cs"/>
              </a:rPr>
              <a:t>Dicrocoelium</a:t>
            </a:r>
            <a:r>
              <a:rPr lang="en-US" sz="2100" i="1" dirty="0">
                <a:latin typeface="Times New Roman" charset="0"/>
                <a:cs typeface="+mn-cs"/>
              </a:rPr>
              <a:t> </a:t>
            </a:r>
            <a:r>
              <a:rPr lang="en-US" sz="2100" i="1" dirty="0" err="1">
                <a:latin typeface="Times New Roman" charset="0"/>
                <a:cs typeface="+mn-cs"/>
              </a:rPr>
              <a:t>dentriticum</a:t>
            </a:r>
            <a:br>
              <a:rPr lang="en-US" sz="2100" dirty="0">
                <a:latin typeface="Times New Roman" charset="0"/>
                <a:cs typeface="+mn-cs"/>
              </a:rPr>
            </a:br>
            <a:r>
              <a:rPr lang="en-US" sz="2100" dirty="0" err="1">
                <a:latin typeface="Times New Roman" charset="0"/>
                <a:cs typeface="+mn-cs"/>
              </a:rPr>
              <a:t>Cercaria</a:t>
            </a:r>
            <a:r>
              <a:rPr lang="en-US" sz="2100" dirty="0">
                <a:latin typeface="Times New Roman" charset="0"/>
                <a:cs typeface="+mn-cs"/>
              </a:rPr>
              <a:t> </a:t>
            </a:r>
            <a:r>
              <a:rPr lang="en-US" sz="2000" dirty="0">
                <a:latin typeface="Times New Roman" charset="0"/>
              </a:rPr>
              <a:t>—</a:t>
            </a:r>
            <a:r>
              <a:rPr lang="en-US" sz="3600" baseline="-8000" dirty="0">
                <a:latin typeface="Times New Roman" charset="0"/>
              </a:rPr>
              <a:t>&gt;</a:t>
            </a:r>
            <a:r>
              <a:rPr lang="en-US" sz="1800" dirty="0">
                <a:latin typeface="Times New Roman" charset="0"/>
              </a:rPr>
              <a:t> </a:t>
            </a:r>
            <a:r>
              <a:rPr lang="en-US" sz="2100" dirty="0">
                <a:latin typeface="Times New Roman" charset="0"/>
                <a:cs typeface="+mn-cs"/>
              </a:rPr>
              <a:t> </a:t>
            </a:r>
            <a:r>
              <a:rPr lang="en-US" sz="2100" dirty="0" err="1">
                <a:latin typeface="Times New Roman" charset="0"/>
                <a:cs typeface="+mn-cs"/>
              </a:rPr>
              <a:t>Metacercariae</a:t>
            </a:r>
            <a:r>
              <a:rPr lang="en-US" sz="2100" dirty="0">
                <a:latin typeface="Times New Roman" charset="0"/>
                <a:cs typeface="+mn-cs"/>
              </a:rPr>
              <a:t> encyst on ant</a:t>
            </a:r>
            <a:r>
              <a:rPr lang="ja-JP" altLang="en-US" sz="2100" dirty="0">
                <a:latin typeface="Times New Roman" charset="0"/>
                <a:cs typeface="+mn-cs"/>
              </a:rPr>
              <a:t>’</a:t>
            </a:r>
            <a:r>
              <a:rPr lang="en-US" sz="2100" dirty="0">
                <a:latin typeface="Times New Roman" charset="0"/>
                <a:cs typeface="+mn-cs"/>
              </a:rPr>
              <a:t>s brain</a:t>
            </a:r>
            <a:br>
              <a:rPr lang="en-US" sz="2100" dirty="0">
                <a:latin typeface="Times New Roman" charset="0"/>
                <a:cs typeface="+mn-cs"/>
              </a:rPr>
            </a:br>
            <a:r>
              <a:rPr lang="en-US" sz="2100" dirty="0">
                <a:latin typeface="Times New Roman" charset="0"/>
                <a:cs typeface="+mn-cs"/>
              </a:rPr>
              <a:t>Sheep ingest an ant and get infected</a:t>
            </a:r>
            <a:br>
              <a:rPr lang="en-US" sz="2100" dirty="0">
                <a:latin typeface="Times New Roman" charset="0"/>
                <a:cs typeface="+mn-cs"/>
              </a:rPr>
            </a:br>
            <a:r>
              <a:rPr lang="en-US" sz="2100" dirty="0">
                <a:latin typeface="Times New Roman" charset="0"/>
                <a:cs typeface="+mn-cs"/>
              </a:rPr>
              <a:t>Starlings, Pill bugs, and Acanthocephalans</a:t>
            </a:r>
            <a:br>
              <a:rPr lang="en-US" sz="2100" dirty="0">
                <a:latin typeface="Times New Roman" charset="0"/>
                <a:cs typeface="+mn-cs"/>
              </a:rPr>
            </a:br>
            <a:r>
              <a:rPr lang="en-US" sz="2100" dirty="0">
                <a:latin typeface="Times New Roman" charset="0"/>
                <a:cs typeface="+mn-cs"/>
              </a:rPr>
              <a:t>Ducks, Amphipods, and Acanthocephalans</a:t>
            </a:r>
            <a:br>
              <a:rPr lang="en-US" sz="2100" dirty="0">
                <a:latin typeface="Times New Roman" charset="0"/>
                <a:cs typeface="+mn-cs"/>
              </a:rPr>
            </a:br>
            <a:r>
              <a:rPr lang="en-US" sz="2100" dirty="0">
                <a:latin typeface="Times New Roman" charset="0"/>
                <a:cs typeface="+mn-cs"/>
              </a:rPr>
              <a:t>STDs </a:t>
            </a:r>
            <a:r>
              <a:rPr lang="en-US" sz="2000" dirty="0">
                <a:latin typeface="Times New Roman" charset="0"/>
              </a:rPr>
              <a:t>——</a:t>
            </a:r>
            <a:r>
              <a:rPr lang="en-US" sz="3200" baseline="-6000" dirty="0">
                <a:latin typeface="Times New Roman" charset="0"/>
              </a:rPr>
              <a:t>&gt;</a:t>
            </a:r>
            <a:r>
              <a:rPr lang="en-US" sz="1600" dirty="0">
                <a:latin typeface="Times New Roman" charset="0"/>
              </a:rPr>
              <a:t> </a:t>
            </a:r>
            <a:r>
              <a:rPr lang="en-US" sz="2100" dirty="0">
                <a:latin typeface="Times New Roman" charset="0"/>
                <a:cs typeface="+mn-cs"/>
              </a:rPr>
              <a:t>increased sexual activity?</a:t>
            </a:r>
          </a:p>
          <a:p>
            <a:pPr>
              <a:lnSpc>
                <a:spcPct val="120000"/>
              </a:lnSpc>
              <a:defRPr/>
            </a:pPr>
            <a:r>
              <a:rPr lang="en-US" sz="2100" dirty="0" err="1">
                <a:latin typeface="Times New Roman" charset="0"/>
                <a:cs typeface="+mn-cs"/>
              </a:rPr>
              <a:t>Ectoparasites</a:t>
            </a:r>
            <a:r>
              <a:rPr lang="en-US" sz="2100" dirty="0">
                <a:latin typeface="Times New Roman" charset="0"/>
                <a:cs typeface="+mn-cs"/>
              </a:rPr>
              <a:t> (fleas, ticks, lice), </a:t>
            </a:r>
            <a:r>
              <a:rPr lang="en-US" sz="2100" dirty="0" err="1">
                <a:latin typeface="Times New Roman" charset="0"/>
                <a:cs typeface="+mn-cs"/>
              </a:rPr>
              <a:t>endoparasites</a:t>
            </a:r>
            <a:endParaRPr lang="en-US" sz="2100" dirty="0">
              <a:latin typeface="Times New Roman" charset="0"/>
              <a:cs typeface="+mn-cs"/>
            </a:endParaRPr>
          </a:p>
          <a:p>
            <a:pPr>
              <a:lnSpc>
                <a:spcPct val="120000"/>
              </a:lnSpc>
              <a:defRPr/>
            </a:pPr>
            <a:r>
              <a:rPr lang="en-US" sz="2100" dirty="0">
                <a:latin typeface="Times New Roman" charset="0"/>
                <a:cs typeface="+mn-cs"/>
              </a:rPr>
              <a:t>Social parasites (thievery, brood parasitism)</a:t>
            </a:r>
          </a:p>
          <a:p>
            <a:pPr>
              <a:lnSpc>
                <a:spcPct val="120000"/>
              </a:lnSpc>
              <a:defRPr/>
            </a:pPr>
            <a:r>
              <a:rPr lang="en-US" sz="2100" dirty="0">
                <a:latin typeface="Times New Roman" charset="0"/>
                <a:cs typeface="+mn-cs"/>
              </a:rPr>
              <a:t>Parasitoids: </a:t>
            </a:r>
            <a:r>
              <a:rPr lang="en-US" sz="2100" dirty="0" err="1">
                <a:latin typeface="Times New Roman" charset="0"/>
                <a:cs typeface="+mn-cs"/>
              </a:rPr>
              <a:t>Ichneumonid</a:t>
            </a:r>
            <a:r>
              <a:rPr lang="en-US" sz="2100" dirty="0">
                <a:latin typeface="Times New Roman" charset="0"/>
                <a:cs typeface="+mn-cs"/>
              </a:rPr>
              <a:t> wasps </a:t>
            </a:r>
            <a:r>
              <a:rPr lang="en-US" sz="3600" baseline="-5000" dirty="0">
                <a:latin typeface="Times New Roman" charset="0"/>
              </a:rPr>
              <a:t>————</a:t>
            </a:r>
            <a:r>
              <a:rPr lang="en-US" sz="3600" baseline="-10000" dirty="0">
                <a:latin typeface="Times New Roman" charset="0"/>
              </a:rPr>
              <a:t>&gt;</a:t>
            </a:r>
            <a:r>
              <a:rPr lang="en-US" sz="2100" dirty="0">
                <a:latin typeface="Times New Roman" charset="0"/>
              </a:rPr>
              <a:t>  </a:t>
            </a:r>
            <a:endParaRPr lang="en-US" sz="2100" dirty="0">
              <a:latin typeface="Times New Roman" charset="0"/>
              <a:cs typeface="+mn-cs"/>
            </a:endParaRPr>
          </a:p>
          <a:p>
            <a:pPr>
              <a:lnSpc>
                <a:spcPct val="120000"/>
              </a:lnSpc>
              <a:defRPr/>
            </a:pPr>
            <a:r>
              <a:rPr lang="en-US" sz="2100" dirty="0" err="1">
                <a:latin typeface="Times New Roman" charset="0"/>
                <a:cs typeface="+mn-cs"/>
              </a:rPr>
              <a:t>Microparasites</a:t>
            </a:r>
            <a:r>
              <a:rPr lang="en-US" sz="2100" dirty="0">
                <a:latin typeface="Times New Roman" charset="0"/>
                <a:cs typeface="+mn-cs"/>
              </a:rPr>
              <a:t> —</a:t>
            </a:r>
            <a:r>
              <a:rPr lang="en-US" sz="2800" baseline="-5000" dirty="0">
                <a:latin typeface="Times New Roman" charset="0"/>
                <a:cs typeface="+mn-cs"/>
              </a:rPr>
              <a:t>&gt;</a:t>
            </a:r>
            <a:r>
              <a:rPr lang="en-US" sz="2100" dirty="0">
                <a:latin typeface="Times New Roman" charset="0"/>
                <a:cs typeface="+mn-cs"/>
              </a:rPr>
              <a:t> </a:t>
            </a:r>
            <a:r>
              <a:rPr lang="en-US" sz="2100" dirty="0" err="1">
                <a:latin typeface="Times New Roman" charset="0"/>
                <a:cs typeface="+mn-cs"/>
              </a:rPr>
              <a:t>macroparasites</a:t>
            </a:r>
            <a:r>
              <a:rPr lang="en-US" sz="2100" dirty="0">
                <a:latin typeface="Times New Roman" charset="0"/>
                <a:cs typeface="+mn-cs"/>
              </a:rPr>
              <a:t> </a:t>
            </a:r>
            <a:r>
              <a:rPr lang="en-US" sz="2100" dirty="0">
                <a:latin typeface="Times New Roman" charset="0"/>
              </a:rPr>
              <a:t>—</a:t>
            </a:r>
            <a:r>
              <a:rPr lang="en-US" sz="2800" baseline="-5000" dirty="0">
                <a:latin typeface="Times New Roman" charset="0"/>
              </a:rPr>
              <a:t>&gt;</a:t>
            </a:r>
            <a:r>
              <a:rPr lang="en-US" sz="2100" dirty="0">
                <a:latin typeface="Times New Roman" charset="0"/>
              </a:rPr>
              <a:t> </a:t>
            </a:r>
            <a:r>
              <a:rPr lang="en-US" sz="2100" dirty="0">
                <a:latin typeface="Times New Roman" charset="0"/>
                <a:cs typeface="+mn-cs"/>
              </a:rPr>
              <a:t>parasitoids </a:t>
            </a:r>
            <a:r>
              <a:rPr lang="en-US" sz="2100" dirty="0">
                <a:latin typeface="Times New Roman" charset="0"/>
              </a:rPr>
              <a:t>—</a:t>
            </a:r>
            <a:r>
              <a:rPr lang="en-US" sz="2800" baseline="-5000" dirty="0">
                <a:latin typeface="Times New Roman" charset="0"/>
              </a:rPr>
              <a:t>&gt;</a:t>
            </a:r>
            <a:r>
              <a:rPr lang="en-US" sz="2100" dirty="0">
                <a:latin typeface="Times New Roman" charset="0"/>
              </a:rPr>
              <a:t> </a:t>
            </a:r>
            <a:r>
              <a:rPr lang="en-US" sz="2100" dirty="0">
                <a:latin typeface="Times New Roman" charset="0"/>
                <a:cs typeface="+mn-cs"/>
              </a:rPr>
              <a:t>predator spectrum</a:t>
            </a:r>
          </a:p>
          <a:p>
            <a:pPr>
              <a:lnSpc>
                <a:spcPct val="120000"/>
              </a:lnSpc>
              <a:defRPr/>
            </a:pPr>
            <a:r>
              <a:rPr lang="en-US" sz="2100" dirty="0">
                <a:latin typeface="Times New Roman" charset="0"/>
                <a:cs typeface="+mn-cs"/>
              </a:rPr>
              <a:t>    and many correlates thereof, such as relative sizes, rates of increase,</a:t>
            </a:r>
          </a:p>
          <a:p>
            <a:pPr>
              <a:lnSpc>
                <a:spcPct val="120000"/>
              </a:lnSpc>
              <a:defRPr/>
            </a:pPr>
            <a:r>
              <a:rPr lang="en-US" sz="2100" dirty="0">
                <a:latin typeface="Times New Roman" charset="0"/>
                <a:cs typeface="+mn-cs"/>
              </a:rPr>
              <a:t>    number of parasites per host, virulence, stability, and ability to </a:t>
            </a:r>
          </a:p>
          <a:p>
            <a:pPr>
              <a:lnSpc>
                <a:spcPct val="120000"/>
              </a:lnSpc>
              <a:defRPr/>
            </a:pPr>
            <a:r>
              <a:rPr lang="en-US" sz="2100" dirty="0">
                <a:latin typeface="Times New Roman" charset="0"/>
                <a:cs typeface="+mn-cs"/>
              </a:rPr>
              <a:t>    regulate lower trophic level</a:t>
            </a:r>
            <a:endParaRPr lang="en-US" dirty="0">
              <a:cs typeface="+mn-cs"/>
            </a:endParaRPr>
          </a:p>
          <a:p>
            <a:pPr>
              <a:defRPr/>
            </a:pPr>
            <a:endParaRPr lang="en-US" dirty="0">
              <a:cs typeface="+mn-cs"/>
            </a:endParaRPr>
          </a:p>
        </p:txBody>
      </p:sp>
      <p:pic>
        <p:nvPicPr>
          <p:cNvPr id="93186" name="Picture 1" descr="DSCN09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97088"/>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7" name="Picture 4"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4888" y="-25400"/>
            <a:ext cx="1789112"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8" name="Picture 6" descr="DSC_008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886200"/>
            <a:ext cx="25908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1146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Text Box 3"/>
          <p:cNvSpPr txBox="1">
            <a:spLocks noChangeArrowheads="1"/>
          </p:cNvSpPr>
          <p:nvPr/>
        </p:nvSpPr>
        <p:spPr bwMode="auto">
          <a:xfrm>
            <a:off x="974725" y="3794125"/>
            <a:ext cx="11160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  Botfly</a:t>
            </a:r>
            <a:endParaRPr lang="en-US" sz="2800">
              <a:cs typeface="+mn-cs"/>
            </a:endParaRPr>
          </a:p>
        </p:txBody>
      </p:sp>
    </p:spTree>
    <p:extLst>
      <p:ext uri="{BB962C8B-B14F-4D97-AF65-F5344CB8AC3E}">
        <p14:creationId xmlns:p14="http://schemas.microsoft.com/office/powerpoint/2010/main" val="2734482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 Box 3"/>
          <p:cNvSpPr txBox="1">
            <a:spLocks noChangeArrowheads="1"/>
          </p:cNvSpPr>
          <p:nvPr/>
        </p:nvSpPr>
        <p:spPr bwMode="auto">
          <a:xfrm>
            <a:off x="974725" y="3794125"/>
            <a:ext cx="11160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  Botfly</a:t>
            </a:r>
            <a:endParaRPr lang="en-US" sz="2800">
              <a:cs typeface="+mn-cs"/>
            </a:endParaRPr>
          </a:p>
        </p:txBody>
      </p:sp>
      <p:pic>
        <p:nvPicPr>
          <p:cNvPr id="972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0"/>
            <a:ext cx="4267200"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5" name="Text Box 5"/>
          <p:cNvSpPr txBox="1">
            <a:spLocks noChangeArrowheads="1"/>
          </p:cNvSpPr>
          <p:nvPr/>
        </p:nvSpPr>
        <p:spPr bwMode="auto">
          <a:xfrm>
            <a:off x="5622925" y="3794125"/>
            <a:ext cx="2249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   Botfly larva    </a:t>
            </a:r>
          </a:p>
        </p:txBody>
      </p:sp>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0"/>
            <a:ext cx="4267200"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1396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4700"/>
            <a:ext cx="4800600" cy="365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0"/>
            <a:ext cx="4267200"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768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587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4700"/>
            <a:ext cx="4800600" cy="365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0"/>
            <a:ext cx="4267200"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7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768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448050"/>
            <a:ext cx="4419600" cy="395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7019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81400"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0"/>
            <a:ext cx="56007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21167" y="3437468"/>
            <a:ext cx="3562350" cy="180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dirty="0" err="1">
                <a:latin typeface="Times New Roman"/>
                <a:cs typeface="Times New Roman"/>
              </a:rPr>
              <a:t>Filariasis</a:t>
            </a:r>
            <a:r>
              <a:rPr lang="en-US" sz="2800" dirty="0">
                <a:latin typeface="Times New Roman"/>
                <a:cs typeface="Times New Roman"/>
              </a:rPr>
              <a:t> Elephantiasis </a:t>
            </a:r>
          </a:p>
          <a:p>
            <a:pPr>
              <a:defRPr/>
            </a:pPr>
            <a:r>
              <a:rPr lang="en-US" sz="2800" dirty="0">
                <a:latin typeface="Times New Roman"/>
                <a:cs typeface="Times New Roman"/>
              </a:rPr>
              <a:t>(blocked lymph nodes,</a:t>
            </a:r>
            <a:br>
              <a:rPr lang="en-US" sz="2800" dirty="0">
                <a:latin typeface="Times New Roman"/>
                <a:cs typeface="Times New Roman"/>
              </a:rPr>
            </a:br>
            <a:r>
              <a:rPr lang="en-US" sz="2800" dirty="0">
                <a:latin typeface="Times New Roman"/>
                <a:cs typeface="Times New Roman"/>
              </a:rPr>
              <a:t>nematode worms </a:t>
            </a:r>
          </a:p>
          <a:p>
            <a:pPr>
              <a:defRPr/>
            </a:pPr>
            <a:r>
              <a:rPr lang="en-US" sz="2800" dirty="0">
                <a:latin typeface="Times New Roman"/>
                <a:cs typeface="Times New Roman"/>
              </a:rPr>
              <a:t>carried by mosquitos)</a:t>
            </a:r>
          </a:p>
        </p:txBody>
      </p:sp>
    </p:spTree>
    <p:extLst>
      <p:ext uri="{BB962C8B-B14F-4D97-AF65-F5344CB8AC3E}">
        <p14:creationId xmlns:p14="http://schemas.microsoft.com/office/powerpoint/2010/main" val="1208450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Text Box 4"/>
          <p:cNvSpPr txBox="1">
            <a:spLocks noChangeArrowheads="1"/>
          </p:cNvSpPr>
          <p:nvPr/>
        </p:nvSpPr>
        <p:spPr bwMode="auto">
          <a:xfrm>
            <a:off x="567266" y="3716870"/>
            <a:ext cx="397997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dirty="0" err="1">
                <a:latin typeface="Times New Roman"/>
                <a:cs typeface="Times New Roman"/>
              </a:rPr>
              <a:t>Filariasis</a:t>
            </a:r>
            <a:r>
              <a:rPr lang="en-US" sz="3200" dirty="0">
                <a:latin typeface="Times New Roman"/>
                <a:cs typeface="Times New Roman"/>
              </a:rPr>
              <a:t> Elephantiasis </a:t>
            </a:r>
          </a:p>
          <a:p>
            <a:pPr>
              <a:defRPr/>
            </a:pPr>
            <a:r>
              <a:rPr lang="en-US" sz="3200" dirty="0">
                <a:latin typeface="Times New Roman"/>
                <a:cs typeface="Times New Roman"/>
              </a:rPr>
              <a:t>(blocked lymph nodes,</a:t>
            </a:r>
            <a:br>
              <a:rPr lang="en-US" sz="3200" dirty="0">
                <a:latin typeface="Times New Roman"/>
                <a:cs typeface="Times New Roman"/>
              </a:rPr>
            </a:br>
            <a:r>
              <a:rPr lang="en-US" sz="3200" dirty="0">
                <a:latin typeface="Times New Roman"/>
                <a:cs typeface="Times New Roman"/>
              </a:rPr>
              <a:t>nematode worms </a:t>
            </a:r>
          </a:p>
          <a:p>
            <a:pPr>
              <a:defRPr/>
            </a:pPr>
            <a:r>
              <a:rPr lang="en-US" sz="3200" dirty="0">
                <a:latin typeface="Times New Roman"/>
                <a:cs typeface="Times New Roman"/>
              </a:rPr>
              <a:t>carried by mosquitos)</a:t>
            </a:r>
          </a:p>
          <a:p>
            <a:pPr>
              <a:defRPr/>
            </a:pPr>
            <a:r>
              <a:rPr lang="en-US" sz="3200" dirty="0" err="1">
                <a:latin typeface="Times New Roman"/>
                <a:cs typeface="Times New Roman"/>
              </a:rPr>
              <a:t>Zika</a:t>
            </a:r>
            <a:r>
              <a:rPr lang="en-US" sz="3200" dirty="0">
                <a:latin typeface="Times New Roman"/>
                <a:cs typeface="Times New Roman"/>
              </a:rPr>
              <a:t> Virus</a:t>
            </a:r>
          </a:p>
        </p:txBody>
      </p:sp>
      <p:pic>
        <p:nvPicPr>
          <p:cNvPr id="105474" name="Picture 1"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348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3" descr="filariasi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329882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6" name="Picture 4" descr="image01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3013" y="3479800"/>
            <a:ext cx="4090987" cy="339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6258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0"/>
            <a:ext cx="690403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04626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685800" y="0"/>
            <a:ext cx="7772400" cy="2286000"/>
          </a:xfrm>
        </p:spPr>
        <p:txBody>
          <a:bodyPr/>
          <a:lstStyle/>
          <a:p>
            <a:pPr algn="l">
              <a:defRPr/>
            </a:pPr>
            <a:r>
              <a:rPr lang="en-US" sz="3600">
                <a:solidFill>
                  <a:schemeClr val="tx1"/>
                </a:solidFill>
                <a:cs typeface="+mj-cs"/>
              </a:rPr>
              <a:t>Nematode   (Roundworm)</a:t>
            </a:r>
            <a:br>
              <a:rPr lang="en-US" sz="3600">
                <a:solidFill>
                  <a:schemeClr val="tx1"/>
                </a:solidFill>
                <a:cs typeface="+mj-cs"/>
              </a:rPr>
            </a:br>
            <a:r>
              <a:rPr lang="en-US" sz="3600" i="1">
                <a:solidFill>
                  <a:schemeClr val="tx1"/>
                </a:solidFill>
                <a:cs typeface="+mj-cs"/>
              </a:rPr>
              <a:t>Dracunculus  medinensis</a:t>
            </a:r>
            <a:br>
              <a:rPr lang="en-US" sz="3600">
                <a:solidFill>
                  <a:schemeClr val="tx1"/>
                </a:solidFill>
                <a:cs typeface="+mj-cs"/>
              </a:rPr>
            </a:br>
            <a:endParaRPr lang="en-US">
              <a:cs typeface="+mj-cs"/>
            </a:endParaRPr>
          </a:p>
        </p:txBody>
      </p:sp>
      <p:pic>
        <p:nvPicPr>
          <p:cNvPr id="245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4676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5777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44104367-8E91-3447-993F-F761E6657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68580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3">
            <a:extLst>
              <a:ext uri="{FF2B5EF4-FFF2-40B4-BE49-F238E27FC236}">
                <a16:creationId xmlns:a16="http://schemas.microsoft.com/office/drawing/2014/main" id="{172132EE-7320-D441-B23C-3A8D8840A0ED}"/>
              </a:ext>
            </a:extLst>
          </p:cNvPr>
          <p:cNvSpPr>
            <a:spLocks noChangeArrowheads="1"/>
          </p:cNvSpPr>
          <p:nvPr/>
        </p:nvSpPr>
        <p:spPr bwMode="auto">
          <a:xfrm>
            <a:off x="762000" y="457200"/>
            <a:ext cx="5605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Predator-Prey Experiments</a:t>
            </a:r>
          </a:p>
        </p:txBody>
      </p:sp>
      <p:pic>
        <p:nvPicPr>
          <p:cNvPr id="97283" name="Picture 4">
            <a:extLst>
              <a:ext uri="{FF2B5EF4-FFF2-40B4-BE49-F238E27FC236}">
                <a16:creationId xmlns:a16="http://schemas.microsoft.com/office/drawing/2014/main" id="{1AC12A27-85AF-7646-8829-1DE2B65FA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5">
            <a:extLst>
              <a:ext uri="{FF2B5EF4-FFF2-40B4-BE49-F238E27FC236}">
                <a16:creationId xmlns:a16="http://schemas.microsoft.com/office/drawing/2014/main" id="{DF010C6A-D71C-8F4E-8C54-2CCB23217F3E}"/>
              </a:ext>
            </a:extLst>
          </p:cNvPr>
          <p:cNvSpPr>
            <a:spLocks noChangeArrowheads="1"/>
          </p:cNvSpPr>
          <p:nvPr/>
        </p:nvSpPr>
        <p:spPr bwMode="auto">
          <a:xfrm>
            <a:off x="6934200" y="327660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Georgy F. Gause</a:t>
            </a:r>
          </a:p>
        </p:txBody>
      </p:sp>
      <p:pic>
        <p:nvPicPr>
          <p:cNvPr id="97285" name="Picture 6">
            <a:extLst>
              <a:ext uri="{FF2B5EF4-FFF2-40B4-BE49-F238E27FC236}">
                <a16:creationId xmlns:a16="http://schemas.microsoft.com/office/drawing/2014/main" id="{36845384-11C3-5143-9950-11915F3F2C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24200"/>
            <a:ext cx="14478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descr="P">
            <a:extLst>
              <a:ext uri="{FF2B5EF4-FFF2-40B4-BE49-F238E27FC236}">
                <a16:creationId xmlns:a16="http://schemas.microsoft.com/office/drawing/2014/main" id="{C4F082BA-81AE-4446-B979-6881460746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7526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372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2713"/>
            <a:ext cx="8686800" cy="645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8941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9144000" cy="676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4459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Lymphatic-Filariasi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0"/>
            <a:ext cx="999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4562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7" name="Text Box 3"/>
          <p:cNvSpPr txBox="1">
            <a:spLocks noChangeArrowheads="1"/>
          </p:cNvSpPr>
          <p:nvPr/>
        </p:nvSpPr>
        <p:spPr bwMode="auto">
          <a:xfrm>
            <a:off x="1736725" y="6018213"/>
            <a:ext cx="5005389"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i="1" dirty="0" err="1">
                <a:latin typeface="Times New Roman"/>
                <a:cs typeface="Times New Roman"/>
              </a:rPr>
              <a:t>Dracunculus</a:t>
            </a:r>
            <a:r>
              <a:rPr lang="en-US" sz="3600" i="1" dirty="0">
                <a:latin typeface="Times New Roman"/>
                <a:cs typeface="Times New Roman"/>
              </a:rPr>
              <a:t>  </a:t>
            </a:r>
            <a:r>
              <a:rPr lang="en-US" sz="3600" i="1" dirty="0" err="1">
                <a:latin typeface="Times New Roman"/>
                <a:cs typeface="Times New Roman"/>
              </a:rPr>
              <a:t>medinensis</a:t>
            </a:r>
            <a:endParaRPr lang="en-US" sz="3600" i="1" dirty="0">
              <a:latin typeface="Times New Roman"/>
              <a:cs typeface="Times New Roman"/>
            </a:endParaRPr>
          </a:p>
        </p:txBody>
      </p:sp>
    </p:spTree>
    <p:extLst>
      <p:ext uri="{BB962C8B-B14F-4D97-AF65-F5344CB8AC3E}">
        <p14:creationId xmlns:p14="http://schemas.microsoft.com/office/powerpoint/2010/main" val="1058214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62000"/>
            <a:ext cx="2279650"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38709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05206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026" descr="Nephrurus.vertebralis.jpeg                                     00001631Macintosh HD                   BCFC72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1028" descr="&#10;nephrurus.gif                                                  00002ABCMacintosh HD                   BCFC7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9938"/>
            <a:ext cx="4953000" cy="354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3" name="Picture 1029" descr=" levis.jpg                                                      000026F5&#10;ERP's Disk                     B33CC8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3434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1030" descr="laevissimus.jpg                                                000026F5&#10;ERP's Disk                     B33CC8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971800"/>
            <a:ext cx="44196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20" name="Text Box 1032"/>
          <p:cNvSpPr txBox="1">
            <a:spLocks noChangeArrowheads="1"/>
          </p:cNvSpPr>
          <p:nvPr/>
        </p:nvSpPr>
        <p:spPr bwMode="auto">
          <a:xfrm>
            <a:off x="5318125" y="6232525"/>
            <a:ext cx="265275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i="1" dirty="0" err="1">
                <a:latin typeface="Times New Roman"/>
                <a:cs typeface="Times New Roman"/>
              </a:rPr>
              <a:t>Nephrurus</a:t>
            </a:r>
            <a:r>
              <a:rPr lang="en-US" sz="2000" b="1" i="1" dirty="0">
                <a:latin typeface="Times New Roman"/>
                <a:cs typeface="Times New Roman"/>
              </a:rPr>
              <a:t> </a:t>
            </a:r>
            <a:r>
              <a:rPr lang="en-US" sz="2000" b="1" i="1" dirty="0" err="1">
                <a:latin typeface="Times New Roman"/>
                <a:cs typeface="Times New Roman"/>
              </a:rPr>
              <a:t>laevissimus</a:t>
            </a:r>
            <a:endParaRPr lang="en-US" sz="2000" dirty="0">
              <a:latin typeface="Times New Roman"/>
              <a:cs typeface="Times New Roman"/>
            </a:endParaRPr>
          </a:p>
        </p:txBody>
      </p:sp>
    </p:spTree>
    <p:extLst>
      <p:ext uri="{BB962C8B-B14F-4D97-AF65-F5344CB8AC3E}">
        <p14:creationId xmlns:p14="http://schemas.microsoft.com/office/powerpoint/2010/main" val="2188963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0"/>
            <a:ext cx="9297988" cy="501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60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448175"/>
            <a:ext cx="3429000" cy="240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71410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2322" y="452969"/>
            <a:ext cx="9906000" cy="5410200"/>
          </a:xfrm>
        </p:spPr>
        <p:txBody>
          <a:bodyPr>
            <a:normAutofit fontScale="90000"/>
          </a:bodyPr>
          <a:lstStyle/>
          <a:p>
            <a:pPr algn="l">
              <a:defRPr/>
            </a:pPr>
            <a:br>
              <a:rPr lang="en-US" dirty="0">
                <a:solidFill>
                  <a:srgbClr val="000099"/>
                </a:solidFill>
                <a:cs typeface="+mj-cs"/>
              </a:rPr>
            </a:br>
            <a:r>
              <a:rPr lang="en-US" sz="3600" dirty="0">
                <a:solidFill>
                  <a:schemeClr val="tx1"/>
                </a:solidFill>
                <a:latin typeface="Times New Roman"/>
                <a:cs typeface="Times New Roman"/>
              </a:rPr>
              <a:t>	</a:t>
            </a:r>
            <a:r>
              <a:rPr lang="en-US" sz="3600" b="1" dirty="0">
                <a:solidFill>
                  <a:schemeClr val="tx1"/>
                </a:solidFill>
                <a:latin typeface="Times New Roman"/>
                <a:cs typeface="Times New Roman"/>
              </a:rPr>
              <a:t>Host Altered Behavior</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Rabies virus — rabid animals bite</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Lancet fluke </a:t>
            </a:r>
            <a:r>
              <a:rPr lang="en-US" sz="3600" dirty="0" err="1">
                <a:solidFill>
                  <a:schemeClr val="tx1"/>
                </a:solidFill>
                <a:latin typeface="Times New Roman"/>
                <a:cs typeface="Times New Roman"/>
              </a:rPr>
              <a:t>Trematode</a:t>
            </a:r>
            <a:r>
              <a:rPr lang="en-US" sz="3600" dirty="0">
                <a:solidFill>
                  <a:schemeClr val="tx1"/>
                </a:solidFill>
                <a:latin typeface="Times New Roman"/>
                <a:cs typeface="Times New Roman"/>
              </a:rPr>
              <a:t> </a:t>
            </a:r>
            <a:r>
              <a:rPr lang="en-US" sz="3600" i="1" dirty="0" err="1">
                <a:solidFill>
                  <a:schemeClr val="tx1"/>
                </a:solidFill>
                <a:latin typeface="Times New Roman"/>
                <a:cs typeface="Times New Roman"/>
              </a:rPr>
              <a:t>Dicrocoelium</a:t>
            </a:r>
            <a:r>
              <a:rPr lang="en-US" sz="3600" i="1" dirty="0">
                <a:solidFill>
                  <a:schemeClr val="tx1"/>
                </a:solidFill>
                <a:latin typeface="Times New Roman"/>
                <a:cs typeface="Times New Roman"/>
              </a:rPr>
              <a:t> </a:t>
            </a:r>
            <a:r>
              <a:rPr lang="en-US" sz="3600" i="1" dirty="0" err="1">
                <a:solidFill>
                  <a:schemeClr val="tx1"/>
                </a:solidFill>
                <a:latin typeface="Times New Roman"/>
                <a:cs typeface="Times New Roman"/>
              </a:rPr>
              <a:t>dentriticum</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a:t>
            </a:r>
            <a:r>
              <a:rPr lang="en-US" sz="3600" dirty="0" err="1">
                <a:solidFill>
                  <a:schemeClr val="tx1"/>
                </a:solidFill>
                <a:latin typeface="Times New Roman"/>
                <a:cs typeface="Times New Roman"/>
              </a:rPr>
              <a:t>Cercaria</a:t>
            </a:r>
            <a:r>
              <a:rPr lang="en-US" sz="3600" dirty="0">
                <a:solidFill>
                  <a:schemeClr val="tx1"/>
                </a:solidFill>
                <a:latin typeface="Times New Roman"/>
                <a:cs typeface="Times New Roman"/>
              </a:rPr>
              <a:t> </a:t>
            </a:r>
            <a:r>
              <a:rPr lang="en-US" sz="3600" b="1" dirty="0">
                <a:solidFill>
                  <a:schemeClr val="tx1"/>
                </a:solidFill>
                <a:latin typeface="Times New Roman"/>
                <a:cs typeface="Times New Roman"/>
              </a:rPr>
              <a:t>—&gt; </a:t>
            </a:r>
            <a:r>
              <a:rPr lang="en-US" sz="3600" dirty="0" err="1">
                <a:solidFill>
                  <a:schemeClr val="tx1"/>
                </a:solidFill>
                <a:latin typeface="Times New Roman"/>
                <a:cs typeface="Times New Roman"/>
              </a:rPr>
              <a:t>Metacercariae</a:t>
            </a:r>
            <a:r>
              <a:rPr lang="en-US" sz="3600" dirty="0">
                <a:solidFill>
                  <a:schemeClr val="tx1"/>
                </a:solidFill>
                <a:latin typeface="Times New Roman"/>
                <a:cs typeface="Times New Roman"/>
              </a:rPr>
              <a:t> encyst on ant</a:t>
            </a:r>
            <a:r>
              <a:rPr lang="ja-JP" altLang="en-US" sz="3600" dirty="0">
                <a:solidFill>
                  <a:schemeClr val="tx1"/>
                </a:solidFill>
                <a:latin typeface="Times New Roman"/>
                <a:cs typeface="Times New Roman"/>
              </a:rPr>
              <a:t>’</a:t>
            </a:r>
            <a:r>
              <a:rPr lang="en-US" sz="3600" dirty="0">
                <a:solidFill>
                  <a:schemeClr val="tx1"/>
                </a:solidFill>
                <a:latin typeface="Times New Roman"/>
                <a:cs typeface="Times New Roman"/>
              </a:rPr>
              <a:t>s brain</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Sheep ingest an ant and get infected</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Starlings, Pill bugs, and Acanthocephalans</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Ducks, Amphipods, and Acanthocephalans</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a:t>
            </a:r>
            <a:br>
              <a:rPr lang="en-US" sz="3600" dirty="0">
                <a:solidFill>
                  <a:schemeClr val="tx1"/>
                </a:solidFill>
                <a:latin typeface="Times New Roman"/>
                <a:cs typeface="Times New Roman"/>
              </a:rPr>
            </a:br>
            <a:r>
              <a:rPr lang="en-US" sz="3600" dirty="0">
                <a:solidFill>
                  <a:schemeClr val="tx1"/>
                </a:solidFill>
                <a:latin typeface="Times New Roman"/>
                <a:cs typeface="Times New Roman"/>
              </a:rPr>
              <a:t>	STDs </a:t>
            </a:r>
            <a:r>
              <a:rPr lang="en-US" sz="3600" b="1" dirty="0">
                <a:solidFill>
                  <a:schemeClr val="tx1"/>
                </a:solidFill>
                <a:latin typeface="Times New Roman"/>
                <a:cs typeface="Times New Roman"/>
              </a:rPr>
              <a:t>—&gt; </a:t>
            </a:r>
            <a:r>
              <a:rPr lang="en-US" sz="3600" dirty="0">
                <a:solidFill>
                  <a:schemeClr val="tx1"/>
                </a:solidFill>
                <a:latin typeface="Times New Roman"/>
                <a:cs typeface="Times New Roman"/>
              </a:rPr>
              <a:t>increased sexual activity?</a:t>
            </a:r>
            <a:endParaRPr lang="en-US" sz="3600" b="1" dirty="0">
              <a:solidFill>
                <a:srgbClr val="000099"/>
              </a:solidFill>
              <a:latin typeface="Times New Roman"/>
              <a:cs typeface="Times New Roman"/>
            </a:endParaRPr>
          </a:p>
        </p:txBody>
      </p:sp>
      <p:pic>
        <p:nvPicPr>
          <p:cNvPr id="1259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2012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408863" cy="899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326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C85E58F3-1FD5-6B47-B36D-DCE8B26E4938}"/>
              </a:ext>
            </a:extLst>
          </p:cNvPr>
          <p:cNvSpPr>
            <a:spLocks noGrp="1" noChangeArrowheads="1"/>
          </p:cNvSpPr>
          <p:nvPr>
            <p:ph type="title"/>
          </p:nvPr>
        </p:nvSpPr>
        <p:spPr>
          <a:xfrm>
            <a:off x="661182" y="0"/>
            <a:ext cx="9144000" cy="6858000"/>
          </a:xfrm>
          <a:solidFill>
            <a:srgbClr val="FFFFFF">
              <a:alpha val="50195"/>
            </a:srgbClr>
          </a:solidFill>
        </p:spPr>
        <p:txBody>
          <a:bodyPr/>
          <a:lstStyle/>
          <a:p>
            <a:pPr algn="l">
              <a:lnSpc>
                <a:spcPct val="90000"/>
              </a:lnSpc>
            </a:pPr>
            <a:r>
              <a:rPr lang="en-US" altLang="en-US" sz="3600" b="1" dirty="0">
                <a:solidFill>
                  <a:schemeClr val="tx1"/>
                </a:solidFill>
              </a:rPr>
              <a:t> 	</a:t>
            </a:r>
            <a:r>
              <a:rPr lang="en-US" altLang="en-US" sz="3600" b="1" dirty="0">
                <a:solidFill>
                  <a:schemeClr val="tx1"/>
                </a:solidFill>
                <a:latin typeface="Times" pitchFamily="2" charset="0"/>
              </a:rPr>
              <a:t>	          </a:t>
            </a:r>
            <a:r>
              <a:rPr lang="en-US" altLang="en-US" sz="3600" b="1" dirty="0" err="1">
                <a:solidFill>
                  <a:schemeClr val="tx1"/>
                </a:solidFill>
                <a:latin typeface="Times" pitchFamily="2" charset="0"/>
              </a:rPr>
              <a:t>Lotka</a:t>
            </a:r>
            <a:r>
              <a:rPr lang="en-US" altLang="en-US" sz="3600" b="1" dirty="0">
                <a:solidFill>
                  <a:schemeClr val="tx1"/>
                </a:solidFill>
                <a:latin typeface="Times" pitchFamily="2" charset="0"/>
              </a:rPr>
              <a:t>-Volterra</a:t>
            </a:r>
            <a:br>
              <a:rPr lang="en-US" altLang="en-US" sz="3600" b="1" dirty="0">
                <a:solidFill>
                  <a:schemeClr val="tx1"/>
                </a:solidFill>
                <a:latin typeface="Times" pitchFamily="2" charset="0"/>
              </a:rPr>
            </a:br>
            <a:r>
              <a:rPr lang="en-US" altLang="en-US" sz="3600" b="1" dirty="0">
                <a:solidFill>
                  <a:schemeClr val="tx1"/>
                </a:solidFill>
                <a:latin typeface="Times" pitchFamily="2" charset="0"/>
              </a:rPr>
              <a:t> 		     Predation Equations</a:t>
            </a:r>
            <a:br>
              <a:rPr lang="en-US" altLang="en-US" sz="3600" b="1" dirty="0">
                <a:solidFill>
                  <a:schemeClr val="tx1"/>
                </a:solidFill>
                <a:latin typeface="Times" pitchFamily="2" charset="0"/>
              </a:rPr>
            </a:br>
            <a:r>
              <a:rPr lang="en-US" altLang="en-US" sz="3200" b="1" dirty="0">
                <a:solidFill>
                  <a:schemeClr val="tx1"/>
                </a:solidFill>
                <a:latin typeface="Times" pitchFamily="2" charset="0"/>
              </a:rPr>
              <a:t>		</a:t>
            </a:r>
            <a:r>
              <a:rPr lang="en-US" altLang="en-US" sz="3200" dirty="0">
                <a:solidFill>
                  <a:schemeClr val="tx1"/>
                </a:solidFill>
                <a:latin typeface="Times" pitchFamily="2" charset="0"/>
              </a:rPr>
              <a:t> 	</a:t>
            </a:r>
            <a:br>
              <a:rPr lang="en-US" altLang="en-US" sz="3200" dirty="0">
                <a:solidFill>
                  <a:schemeClr val="tx1"/>
                </a:solidFill>
                <a:latin typeface="Times" pitchFamily="2" charset="0"/>
              </a:rPr>
            </a:br>
            <a:r>
              <a:rPr lang="en-US" altLang="en-US" sz="3200" dirty="0">
                <a:solidFill>
                  <a:schemeClr val="tx1"/>
                </a:solidFill>
                <a:latin typeface="Times" pitchFamily="2" charset="0"/>
              </a:rPr>
              <a:t>			</a:t>
            </a:r>
            <a:r>
              <a:rPr lang="en-US" altLang="en-US" sz="3200" b="1" i="1" dirty="0">
                <a:solidFill>
                  <a:srgbClr val="C00000"/>
                </a:solidFill>
                <a:latin typeface="Times" pitchFamily="2" charset="0"/>
              </a:rPr>
              <a:t>N</a:t>
            </a:r>
            <a:r>
              <a:rPr lang="en-US" altLang="en-US" sz="3200" b="1" i="1" baseline="-25000" dirty="0">
                <a:solidFill>
                  <a:srgbClr val="C00000"/>
                </a:solidFill>
                <a:latin typeface="Times" pitchFamily="2" charset="0"/>
              </a:rPr>
              <a:t>1  </a:t>
            </a:r>
            <a:r>
              <a:rPr lang="en-US" altLang="en-US" sz="3200" b="1" i="1" dirty="0">
                <a:solidFill>
                  <a:srgbClr val="C00000"/>
                </a:solidFill>
                <a:latin typeface="Times" pitchFamily="2" charset="0"/>
              </a:rPr>
              <a:t>N</a:t>
            </a:r>
            <a:r>
              <a:rPr lang="en-US" altLang="en-US" sz="3200" b="1" i="1" baseline="-25000" dirty="0">
                <a:solidFill>
                  <a:srgbClr val="C00000"/>
                </a:solidFill>
                <a:latin typeface="Times" pitchFamily="2" charset="0"/>
              </a:rPr>
              <a:t>2 </a:t>
            </a:r>
            <a:r>
              <a:rPr lang="en-US" altLang="en-US" sz="3200" b="1" dirty="0">
                <a:solidFill>
                  <a:schemeClr val="tx1"/>
                </a:solidFill>
                <a:latin typeface="Times" pitchFamily="2" charset="0"/>
              </a:rPr>
              <a:t>= Contacts </a:t>
            </a:r>
            <a:br>
              <a:rPr lang="en-US" altLang="en-US" sz="3200" dirty="0">
                <a:solidFill>
                  <a:schemeClr val="tx1"/>
                </a:solidFill>
                <a:latin typeface="Times" pitchFamily="2" charset="0"/>
              </a:rPr>
            </a:br>
            <a:br>
              <a:rPr lang="en-US" altLang="en-US" sz="2800" b="1" dirty="0">
                <a:solidFill>
                  <a:schemeClr val="tx1"/>
                </a:solidFill>
                <a:latin typeface="Times" pitchFamily="2" charset="0"/>
              </a:rPr>
            </a:br>
            <a:r>
              <a:rPr lang="en-US" altLang="en-US" sz="2800" b="1" dirty="0">
                <a:solidFill>
                  <a:schemeClr val="tx1"/>
                </a:solidFill>
                <a:latin typeface="Times" pitchFamily="2" charset="0"/>
              </a:rPr>
              <a:t>              coefficients of predation,  </a:t>
            </a:r>
            <a:r>
              <a:rPr lang="en-US" altLang="en-US" sz="2800" b="1" i="1" dirty="0">
                <a:solidFill>
                  <a:schemeClr val="tx1"/>
                </a:solidFill>
                <a:latin typeface="Times" pitchFamily="2" charset="0"/>
              </a:rPr>
              <a:t>p</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and p</a:t>
            </a:r>
            <a:r>
              <a:rPr lang="en-US" altLang="en-US" sz="2800" b="1" i="1" baseline="-25000" dirty="0">
                <a:solidFill>
                  <a:schemeClr val="tx1"/>
                </a:solidFill>
                <a:latin typeface="Times" pitchFamily="2" charset="0"/>
              </a:rPr>
              <a:t>2 </a:t>
            </a:r>
            <a:br>
              <a:rPr lang="en-US" altLang="en-US" sz="2800" b="1" i="1" baseline="-25000" dirty="0">
                <a:solidFill>
                  <a:schemeClr val="tx1"/>
                </a:solidFill>
                <a:latin typeface="Times" pitchFamily="2" charset="0"/>
              </a:rPr>
            </a:br>
            <a:r>
              <a:rPr lang="en-US" altLang="en-US" sz="2800" b="1" i="1" dirty="0">
                <a:solidFill>
                  <a:schemeClr val="tx1"/>
                </a:solidFill>
                <a:latin typeface="Times" pitchFamily="2" charset="0"/>
              </a:rPr>
              <a:t>	</a:t>
            </a:r>
            <a:br>
              <a:rPr lang="en-US" altLang="en-US" sz="2800" b="1" i="1" dirty="0">
                <a:solidFill>
                  <a:schemeClr val="tx1"/>
                </a:solidFill>
                <a:latin typeface="Times" pitchFamily="2" charset="0"/>
              </a:rPr>
            </a:br>
            <a:r>
              <a:rPr lang="en-US" altLang="en-US" sz="2800" b="1" i="1" dirty="0">
                <a:solidFill>
                  <a:schemeClr val="tx1"/>
                </a:solidFill>
                <a:latin typeface="Times" pitchFamily="2" charset="0"/>
              </a:rPr>
              <a:t>	 dN</a:t>
            </a:r>
            <a:r>
              <a:rPr lang="en-US" altLang="en-US" sz="2800" b="1" i="1" baseline="-25000" dirty="0">
                <a:solidFill>
                  <a:schemeClr val="tx1"/>
                </a:solidFill>
                <a:latin typeface="Times" pitchFamily="2" charset="0"/>
              </a:rPr>
              <a:t>1  </a:t>
            </a:r>
            <a:r>
              <a:rPr lang="en-US" altLang="en-US" sz="2800" b="1" i="1" dirty="0">
                <a:solidFill>
                  <a:schemeClr val="tx1"/>
                </a:solidFill>
                <a:latin typeface="Times" pitchFamily="2" charset="0"/>
              </a:rPr>
              <a:t>/</a:t>
            </a:r>
            <a:r>
              <a:rPr lang="en-US" altLang="en-US" sz="2800" b="1" i="1" dirty="0" err="1">
                <a:solidFill>
                  <a:schemeClr val="tx1"/>
                </a:solidFill>
                <a:latin typeface="Times" pitchFamily="2" charset="0"/>
              </a:rPr>
              <a:t>dt</a:t>
            </a:r>
            <a:r>
              <a:rPr lang="en-US" altLang="en-US" sz="2800" b="1" i="1" dirty="0">
                <a:solidFill>
                  <a:schemeClr val="tx1"/>
                </a:solidFill>
                <a:latin typeface="Times" pitchFamily="2" charset="0"/>
              </a:rPr>
              <a:t>   =   r</a:t>
            </a:r>
            <a:r>
              <a:rPr lang="en-US" altLang="en-US" sz="2800" b="1" i="1" baseline="-25000" dirty="0">
                <a:solidFill>
                  <a:schemeClr val="tx1"/>
                </a:solidFill>
                <a:latin typeface="Times" pitchFamily="2" charset="0"/>
              </a:rPr>
              <a:t>1  </a:t>
            </a:r>
            <a:r>
              <a:rPr lang="en-US" altLang="en-US" sz="2800" b="1" i="1" dirty="0">
                <a:solidFill>
                  <a:schemeClr val="tx1"/>
                </a:solidFill>
                <a:latin typeface="Times" pitchFamily="2" charset="0"/>
              </a:rPr>
              <a:t>N</a:t>
            </a:r>
            <a:r>
              <a:rPr lang="en-US" altLang="en-US" sz="2800" b="1" i="1" baseline="-25000" dirty="0">
                <a:solidFill>
                  <a:schemeClr val="tx1"/>
                </a:solidFill>
                <a:latin typeface="Times" pitchFamily="2" charset="0"/>
              </a:rPr>
              <a:t>1   </a:t>
            </a:r>
            <a:r>
              <a:rPr lang="en-US" altLang="en-US" sz="2800" b="1" i="1" dirty="0">
                <a:solidFill>
                  <a:schemeClr val="tx1"/>
                </a:solidFill>
                <a:latin typeface="Times" pitchFamily="2" charset="0"/>
              </a:rPr>
              <a:t>–  p</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a:t>
            </a:r>
            <a:r>
              <a:rPr lang="en-US" altLang="en-US" sz="2800" b="1" i="1" dirty="0">
                <a:solidFill>
                  <a:srgbClr val="CC0000"/>
                </a:solidFill>
                <a:latin typeface="Times" pitchFamily="2" charset="0"/>
              </a:rPr>
              <a:t>N</a:t>
            </a:r>
            <a:r>
              <a:rPr lang="en-US" altLang="en-US" sz="2800" b="1" i="1" baseline="-25000" dirty="0">
                <a:solidFill>
                  <a:srgbClr val="CC0000"/>
                </a:solidFill>
                <a:latin typeface="Times" pitchFamily="2" charset="0"/>
              </a:rPr>
              <a:t>1  </a:t>
            </a:r>
            <a:r>
              <a:rPr lang="en-US" altLang="en-US" sz="2800" b="1" i="1" dirty="0">
                <a:solidFill>
                  <a:srgbClr val="CC0000"/>
                </a:solidFill>
                <a:latin typeface="Times" pitchFamily="2" charset="0"/>
              </a:rPr>
              <a:t>N</a:t>
            </a:r>
            <a:r>
              <a:rPr lang="en-US" altLang="en-US" sz="2800" b="1" i="1" baseline="-25000" dirty="0">
                <a:solidFill>
                  <a:srgbClr val="CC0000"/>
                </a:solidFill>
                <a:latin typeface="Times" pitchFamily="2" charset="0"/>
              </a:rPr>
              <a:t>2 </a:t>
            </a:r>
            <a:br>
              <a:rPr lang="en-US" altLang="en-US" sz="2800" b="1" i="1" dirty="0">
                <a:solidFill>
                  <a:srgbClr val="CC0000"/>
                </a:solidFill>
                <a:latin typeface="Times" pitchFamily="2" charset="0"/>
              </a:rPr>
            </a:br>
            <a:r>
              <a:rPr lang="en-US" altLang="en-US" sz="2800" b="1" i="1" dirty="0">
                <a:solidFill>
                  <a:schemeClr val="tx1"/>
                </a:solidFill>
                <a:latin typeface="Times" pitchFamily="2" charset="0"/>
              </a:rPr>
              <a:t>      dN</a:t>
            </a:r>
            <a:r>
              <a:rPr lang="en-US" altLang="en-US" sz="2800" b="1" i="1" baseline="-25000" dirty="0">
                <a:solidFill>
                  <a:schemeClr val="tx1"/>
                </a:solidFill>
                <a:latin typeface="Times" pitchFamily="2" charset="0"/>
              </a:rPr>
              <a:t>2  </a:t>
            </a:r>
            <a:r>
              <a:rPr lang="en-US" altLang="en-US" sz="2800" b="1" i="1" dirty="0">
                <a:solidFill>
                  <a:schemeClr val="tx1"/>
                </a:solidFill>
                <a:latin typeface="Times" pitchFamily="2" charset="0"/>
              </a:rPr>
              <a:t>/</a:t>
            </a:r>
            <a:r>
              <a:rPr lang="en-US" altLang="en-US" sz="2800" b="1" i="1" dirty="0" err="1">
                <a:solidFill>
                  <a:schemeClr val="tx1"/>
                </a:solidFill>
                <a:latin typeface="Times" pitchFamily="2" charset="0"/>
              </a:rPr>
              <a:t>dt</a:t>
            </a:r>
            <a:r>
              <a:rPr lang="en-US" altLang="en-US" sz="2800" b="1" i="1" dirty="0">
                <a:solidFill>
                  <a:schemeClr val="tx1"/>
                </a:solidFill>
                <a:latin typeface="Times" pitchFamily="2" charset="0"/>
              </a:rPr>
              <a:t>   =   p</a:t>
            </a:r>
            <a:r>
              <a:rPr lang="en-US" altLang="en-US" sz="2800" b="1" i="1" baseline="-25000" dirty="0">
                <a:solidFill>
                  <a:schemeClr val="tx1"/>
                </a:solidFill>
                <a:latin typeface="Times" pitchFamily="2" charset="0"/>
              </a:rPr>
              <a:t>2  </a:t>
            </a:r>
            <a:r>
              <a:rPr lang="en-US" altLang="en-US" sz="2800" b="1" i="1" dirty="0">
                <a:solidFill>
                  <a:srgbClr val="CC0000"/>
                </a:solidFill>
                <a:latin typeface="Times" pitchFamily="2" charset="0"/>
              </a:rPr>
              <a:t>N</a:t>
            </a:r>
            <a:r>
              <a:rPr lang="en-US" altLang="en-US" sz="2800" b="1" i="1" baseline="-25000" dirty="0">
                <a:solidFill>
                  <a:srgbClr val="CC0000"/>
                </a:solidFill>
                <a:latin typeface="Times" pitchFamily="2" charset="0"/>
              </a:rPr>
              <a:t>1  </a:t>
            </a:r>
            <a:r>
              <a:rPr lang="en-US" altLang="en-US" sz="2800" b="1" i="1" dirty="0">
                <a:solidFill>
                  <a:srgbClr val="CC0000"/>
                </a:solidFill>
                <a:latin typeface="Times" pitchFamily="2" charset="0"/>
              </a:rPr>
              <a:t>N</a:t>
            </a:r>
            <a:r>
              <a:rPr lang="en-US" altLang="en-US" sz="2800" b="1" i="1" baseline="-25000" dirty="0">
                <a:solidFill>
                  <a:srgbClr val="CC0000"/>
                </a:solidFill>
                <a:latin typeface="Times" pitchFamily="2" charset="0"/>
              </a:rPr>
              <a:t>2   </a:t>
            </a:r>
            <a:r>
              <a:rPr lang="en-US" altLang="en-US" sz="2800" b="1" i="1" dirty="0">
                <a:solidFill>
                  <a:schemeClr val="tx1"/>
                </a:solidFill>
                <a:latin typeface="Times" pitchFamily="2" charset="0"/>
              </a:rPr>
              <a:t>–  d</a:t>
            </a:r>
            <a:r>
              <a:rPr lang="en-US" altLang="en-US" sz="2800" b="1" i="1" baseline="-25000" dirty="0">
                <a:solidFill>
                  <a:schemeClr val="tx1"/>
                </a:solidFill>
                <a:latin typeface="Times" pitchFamily="2" charset="0"/>
              </a:rPr>
              <a:t>2 </a:t>
            </a:r>
            <a:r>
              <a:rPr lang="en-US" altLang="en-US" sz="2800" b="1" i="1" dirty="0">
                <a:solidFill>
                  <a:schemeClr val="tx1"/>
                </a:solidFill>
                <a:latin typeface="Times" pitchFamily="2" charset="0"/>
              </a:rPr>
              <a:t> N</a:t>
            </a:r>
            <a:r>
              <a:rPr lang="en-US" altLang="en-US" sz="2800" b="1" i="1" baseline="-25000" dirty="0">
                <a:solidFill>
                  <a:schemeClr val="tx1"/>
                </a:solidFill>
                <a:latin typeface="Times" pitchFamily="2" charset="0"/>
              </a:rPr>
              <a:t>2</a:t>
            </a:r>
            <a:br>
              <a:rPr lang="en-US" altLang="en-US" sz="2800" b="1" i="1" dirty="0">
                <a:solidFill>
                  <a:schemeClr val="tx1"/>
                </a:solidFill>
                <a:latin typeface="Times" pitchFamily="2" charset="0"/>
              </a:rPr>
            </a:br>
            <a:r>
              <a:rPr lang="en-US" altLang="en-US" sz="2800" b="1" i="1" dirty="0">
                <a:solidFill>
                  <a:schemeClr val="tx1"/>
                </a:solidFill>
                <a:latin typeface="Times" pitchFamily="2" charset="0"/>
              </a:rPr>
              <a:t>	</a:t>
            </a:r>
            <a:br>
              <a:rPr lang="en-US" altLang="en-US" sz="2800" b="1" i="1" dirty="0">
                <a:solidFill>
                  <a:schemeClr val="tx1"/>
                </a:solidFill>
                <a:latin typeface="Times" pitchFamily="2" charset="0"/>
              </a:rPr>
            </a:br>
            <a:r>
              <a:rPr lang="en-US" altLang="en-US" sz="2800" b="1" dirty="0">
                <a:solidFill>
                  <a:schemeClr val="tx1"/>
                </a:solidFill>
                <a:latin typeface="Times" pitchFamily="2" charset="0"/>
              </a:rPr>
              <a:t>	No self damping (no density dependence)</a:t>
            </a:r>
            <a:br>
              <a:rPr lang="en-US" altLang="en-US" sz="2800" b="1" dirty="0">
                <a:solidFill>
                  <a:schemeClr val="tx1"/>
                </a:solidFill>
                <a:latin typeface="Times" pitchFamily="2" charset="0"/>
              </a:rPr>
            </a:br>
            <a:r>
              <a:rPr lang="en-US" altLang="en-US" sz="2800" b="1" i="1" dirty="0">
                <a:solidFill>
                  <a:schemeClr val="tx1"/>
                </a:solidFill>
                <a:latin typeface="Times" pitchFamily="2" charset="0"/>
              </a:rPr>
              <a:t>	</a:t>
            </a:r>
            <a:br>
              <a:rPr lang="en-US" altLang="en-US" sz="2800" b="1" i="1" dirty="0">
                <a:solidFill>
                  <a:schemeClr val="tx1"/>
                </a:solidFill>
                <a:latin typeface="Times" pitchFamily="2" charset="0"/>
              </a:rPr>
            </a:br>
            <a:r>
              <a:rPr lang="en-US" altLang="en-US" sz="2800" b="1" i="1" dirty="0">
                <a:solidFill>
                  <a:schemeClr val="tx1"/>
                </a:solidFill>
                <a:latin typeface="Times" pitchFamily="2" charset="0"/>
              </a:rPr>
              <a:t>	 dN</a:t>
            </a:r>
            <a:r>
              <a:rPr lang="en-US" altLang="en-US" sz="2800" b="1" i="1" baseline="-25000" dirty="0">
                <a:solidFill>
                  <a:schemeClr val="tx1"/>
                </a:solidFill>
                <a:latin typeface="Times" pitchFamily="2" charset="0"/>
              </a:rPr>
              <a:t>1  </a:t>
            </a:r>
            <a:r>
              <a:rPr lang="en-US" altLang="en-US" sz="2800" b="1" i="1" dirty="0">
                <a:solidFill>
                  <a:schemeClr val="tx1"/>
                </a:solidFill>
                <a:latin typeface="Times" pitchFamily="2" charset="0"/>
              </a:rPr>
              <a:t>/</a:t>
            </a:r>
            <a:r>
              <a:rPr lang="en-US" altLang="en-US" sz="2800" b="1" i="1" dirty="0" err="1">
                <a:solidFill>
                  <a:schemeClr val="tx1"/>
                </a:solidFill>
                <a:latin typeface="Times" pitchFamily="2" charset="0"/>
              </a:rPr>
              <a:t>dt</a:t>
            </a:r>
            <a:r>
              <a:rPr lang="en-US" altLang="en-US" sz="2800" b="1" i="1" dirty="0">
                <a:solidFill>
                  <a:schemeClr val="tx1"/>
                </a:solidFill>
                <a:latin typeface="Times" pitchFamily="2" charset="0"/>
              </a:rPr>
              <a:t> = </a:t>
            </a:r>
            <a:r>
              <a:rPr lang="en-US" altLang="en-US" sz="2800" b="1" dirty="0">
                <a:solidFill>
                  <a:schemeClr val="tx1"/>
                </a:solidFill>
                <a:latin typeface="Times" pitchFamily="2" charset="0"/>
              </a:rPr>
              <a:t>0</a:t>
            </a:r>
            <a:r>
              <a:rPr lang="en-US" altLang="en-US" sz="2800" b="1" i="1" dirty="0">
                <a:solidFill>
                  <a:schemeClr val="tx1"/>
                </a:solidFill>
                <a:latin typeface="Times" pitchFamily="2" charset="0"/>
              </a:rPr>
              <a:t>  </a:t>
            </a:r>
            <a:r>
              <a:rPr lang="en-US" altLang="en-US" sz="2800" b="1" dirty="0">
                <a:solidFill>
                  <a:schemeClr val="tx1"/>
                </a:solidFill>
                <a:latin typeface="Times" pitchFamily="2" charset="0"/>
              </a:rPr>
              <a:t>when </a:t>
            </a:r>
            <a:r>
              <a:rPr lang="en-US" altLang="en-US" sz="2800" b="1" i="1" dirty="0">
                <a:solidFill>
                  <a:schemeClr val="tx1"/>
                </a:solidFill>
                <a:latin typeface="Times" pitchFamily="2" charset="0"/>
              </a:rPr>
              <a:t> r</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 p</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N</a:t>
            </a:r>
            <a:r>
              <a:rPr lang="en-US" altLang="en-US" sz="2800" b="1" i="1" baseline="-25000" dirty="0">
                <a:solidFill>
                  <a:schemeClr val="tx1"/>
                </a:solidFill>
                <a:latin typeface="Times" pitchFamily="2" charset="0"/>
              </a:rPr>
              <a:t>2</a:t>
            </a:r>
            <a:r>
              <a:rPr lang="en-US" altLang="en-US" sz="2800" b="1" i="1" dirty="0">
                <a:solidFill>
                  <a:schemeClr val="tx1"/>
                </a:solidFill>
                <a:latin typeface="Times" pitchFamily="2" charset="0"/>
              </a:rPr>
              <a:t>   </a:t>
            </a:r>
            <a:r>
              <a:rPr lang="en-US" altLang="en-US" sz="2800" b="1" dirty="0">
                <a:solidFill>
                  <a:schemeClr val="tx1"/>
                </a:solidFill>
                <a:latin typeface="Times" pitchFamily="2" charset="0"/>
              </a:rPr>
              <a:t>or </a:t>
            </a:r>
            <a:r>
              <a:rPr lang="en-US" altLang="en-US" sz="2800" b="1" i="1" dirty="0">
                <a:solidFill>
                  <a:schemeClr val="tx1"/>
                </a:solidFill>
                <a:latin typeface="Times" pitchFamily="2" charset="0"/>
              </a:rPr>
              <a:t>N</a:t>
            </a:r>
            <a:r>
              <a:rPr lang="en-US" altLang="en-US" sz="2800" b="1" i="1" baseline="-25000" dirty="0">
                <a:solidFill>
                  <a:schemeClr val="tx1"/>
                </a:solidFill>
                <a:latin typeface="Times" pitchFamily="2" charset="0"/>
              </a:rPr>
              <a:t>2  </a:t>
            </a:r>
            <a:r>
              <a:rPr lang="en-US" altLang="en-US" sz="2800" b="1" i="1" dirty="0">
                <a:solidFill>
                  <a:schemeClr val="tx1"/>
                </a:solidFill>
                <a:latin typeface="Times" pitchFamily="2" charset="0"/>
              </a:rPr>
              <a:t>=  r</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 p</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a:t>
            </a:r>
            <a:br>
              <a:rPr lang="en-US" altLang="en-US" sz="2800" b="1" i="1" dirty="0">
                <a:solidFill>
                  <a:schemeClr val="tx1"/>
                </a:solidFill>
                <a:latin typeface="Times" pitchFamily="2" charset="0"/>
              </a:rPr>
            </a:br>
            <a:r>
              <a:rPr lang="en-US" altLang="en-US" sz="2800" b="1" i="1" dirty="0">
                <a:solidFill>
                  <a:schemeClr val="tx1"/>
                </a:solidFill>
                <a:latin typeface="Times" pitchFamily="2" charset="0"/>
              </a:rPr>
              <a:t>	 dN</a:t>
            </a:r>
            <a:r>
              <a:rPr lang="en-US" altLang="en-US" sz="2800" b="1" i="1" baseline="-25000" dirty="0">
                <a:solidFill>
                  <a:schemeClr val="tx1"/>
                </a:solidFill>
                <a:latin typeface="Times" pitchFamily="2" charset="0"/>
              </a:rPr>
              <a:t>2  </a:t>
            </a:r>
            <a:r>
              <a:rPr lang="en-US" altLang="en-US" sz="2800" b="1" i="1" dirty="0">
                <a:solidFill>
                  <a:schemeClr val="tx1"/>
                </a:solidFill>
                <a:latin typeface="Times" pitchFamily="2" charset="0"/>
              </a:rPr>
              <a:t>/</a:t>
            </a:r>
            <a:r>
              <a:rPr lang="en-US" altLang="en-US" sz="2800" b="1" i="1" dirty="0" err="1">
                <a:solidFill>
                  <a:schemeClr val="tx1"/>
                </a:solidFill>
                <a:latin typeface="Times" pitchFamily="2" charset="0"/>
              </a:rPr>
              <a:t>dt</a:t>
            </a:r>
            <a:r>
              <a:rPr lang="en-US" altLang="en-US" sz="2800" b="1" i="1" dirty="0">
                <a:solidFill>
                  <a:schemeClr val="tx1"/>
                </a:solidFill>
                <a:latin typeface="Times" pitchFamily="2" charset="0"/>
              </a:rPr>
              <a:t> = </a:t>
            </a:r>
            <a:r>
              <a:rPr lang="en-US" altLang="en-US" sz="2800" b="1" dirty="0">
                <a:solidFill>
                  <a:schemeClr val="tx1"/>
                </a:solidFill>
                <a:latin typeface="Times" pitchFamily="2" charset="0"/>
              </a:rPr>
              <a:t>0</a:t>
            </a:r>
            <a:r>
              <a:rPr lang="en-US" altLang="en-US" sz="2800" b="1" i="1" dirty="0">
                <a:solidFill>
                  <a:schemeClr val="tx1"/>
                </a:solidFill>
                <a:latin typeface="Times" pitchFamily="2" charset="0"/>
              </a:rPr>
              <a:t>  </a:t>
            </a:r>
            <a:r>
              <a:rPr lang="en-US" altLang="en-US" sz="2800" b="1" dirty="0">
                <a:solidFill>
                  <a:schemeClr val="tx1"/>
                </a:solidFill>
                <a:latin typeface="Times" pitchFamily="2" charset="0"/>
              </a:rPr>
              <a:t>when </a:t>
            </a:r>
            <a:r>
              <a:rPr lang="en-US" altLang="en-US" sz="2800" b="1" i="1" dirty="0">
                <a:solidFill>
                  <a:schemeClr val="tx1"/>
                </a:solidFill>
                <a:latin typeface="Times" pitchFamily="2" charset="0"/>
              </a:rPr>
              <a:t> p</a:t>
            </a:r>
            <a:r>
              <a:rPr lang="en-US" altLang="en-US" sz="2800" b="1" i="1" baseline="-25000" dirty="0">
                <a:solidFill>
                  <a:schemeClr val="tx1"/>
                </a:solidFill>
                <a:latin typeface="Times" pitchFamily="2" charset="0"/>
              </a:rPr>
              <a:t>2</a:t>
            </a:r>
            <a:r>
              <a:rPr lang="en-US" altLang="en-US" sz="2800" b="1" i="1" dirty="0">
                <a:solidFill>
                  <a:schemeClr val="tx1"/>
                </a:solidFill>
                <a:latin typeface="Times" pitchFamily="2" charset="0"/>
              </a:rPr>
              <a:t>  N</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 d</a:t>
            </a:r>
            <a:r>
              <a:rPr lang="en-US" altLang="en-US" sz="2800" b="1" i="1" baseline="-25000" dirty="0">
                <a:solidFill>
                  <a:schemeClr val="tx1"/>
                </a:solidFill>
                <a:latin typeface="Times" pitchFamily="2" charset="0"/>
              </a:rPr>
              <a:t>2   </a:t>
            </a:r>
            <a:r>
              <a:rPr lang="en-US" altLang="en-US" sz="2800" b="1" dirty="0">
                <a:solidFill>
                  <a:schemeClr val="tx1"/>
                </a:solidFill>
                <a:latin typeface="Times" pitchFamily="2" charset="0"/>
              </a:rPr>
              <a:t>or </a:t>
            </a:r>
            <a:r>
              <a:rPr lang="en-US" altLang="en-US" sz="2800" b="1" i="1" dirty="0">
                <a:solidFill>
                  <a:schemeClr val="tx1"/>
                </a:solidFill>
                <a:latin typeface="Times" pitchFamily="2" charset="0"/>
              </a:rPr>
              <a:t>N</a:t>
            </a:r>
            <a:r>
              <a:rPr lang="en-US" altLang="en-US" sz="2800" b="1" i="1" baseline="-25000" dirty="0">
                <a:solidFill>
                  <a:schemeClr val="tx1"/>
                </a:solidFill>
                <a:latin typeface="Times" pitchFamily="2" charset="0"/>
              </a:rPr>
              <a:t>1</a:t>
            </a:r>
            <a:r>
              <a:rPr lang="en-US" altLang="en-US" sz="2800" b="1" i="1" dirty="0">
                <a:solidFill>
                  <a:schemeClr val="tx1"/>
                </a:solidFill>
                <a:latin typeface="Times" pitchFamily="2" charset="0"/>
              </a:rPr>
              <a:t>  = d</a:t>
            </a:r>
            <a:r>
              <a:rPr lang="en-US" altLang="en-US" sz="2800" b="1" i="1" baseline="-25000" dirty="0">
                <a:solidFill>
                  <a:schemeClr val="tx1"/>
                </a:solidFill>
                <a:latin typeface="Times" pitchFamily="2" charset="0"/>
              </a:rPr>
              <a:t>2  </a:t>
            </a:r>
            <a:r>
              <a:rPr lang="en-US" altLang="en-US" sz="2800" b="1" i="1" dirty="0">
                <a:solidFill>
                  <a:schemeClr val="tx1"/>
                </a:solidFill>
                <a:latin typeface="Times" pitchFamily="2" charset="0"/>
              </a:rPr>
              <a:t>/ p</a:t>
            </a:r>
            <a:r>
              <a:rPr lang="en-US" altLang="en-US" sz="2800" b="1" i="1" baseline="-25000" dirty="0">
                <a:solidFill>
                  <a:schemeClr val="tx1"/>
                </a:solidFill>
                <a:latin typeface="Times" pitchFamily="2" charset="0"/>
              </a:rPr>
              <a:t>2</a:t>
            </a:r>
            <a:endParaRPr lang="en-US" altLang="en-US" sz="3200" b="1" i="1" baseline="-25000" dirty="0">
              <a:solidFill>
                <a:schemeClr val="tx1"/>
              </a:solidFill>
              <a:latin typeface="Times" pitchFamily="2" charset="0"/>
            </a:endParaRPr>
          </a:p>
        </p:txBody>
      </p:sp>
      <p:pic>
        <p:nvPicPr>
          <p:cNvPr id="99330" name="Picture 3">
            <a:extLst>
              <a:ext uri="{FF2B5EF4-FFF2-40B4-BE49-F238E27FC236}">
                <a16:creationId xmlns:a16="http://schemas.microsoft.com/office/drawing/2014/main" id="{FA12B0C0-3104-0140-8CEC-4EE765D5F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43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4">
            <a:extLst>
              <a:ext uri="{FF2B5EF4-FFF2-40B4-BE49-F238E27FC236}">
                <a16:creationId xmlns:a16="http://schemas.microsoft.com/office/drawing/2014/main" id="{7C9B6E75-7B69-E748-B71D-5C442CCD4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213" y="228600"/>
            <a:ext cx="16748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a:extLst>
              <a:ext uri="{FF2B5EF4-FFF2-40B4-BE49-F238E27FC236}">
                <a16:creationId xmlns:a16="http://schemas.microsoft.com/office/drawing/2014/main" id="{300B27FC-36F6-0841-8D5F-86B005849773}"/>
              </a:ext>
            </a:extLst>
          </p:cNvPr>
          <p:cNvSpPr txBox="1">
            <a:spLocks noChangeArrowheads="1"/>
          </p:cNvSpPr>
          <p:nvPr/>
        </p:nvSpPr>
        <p:spPr bwMode="auto">
          <a:xfrm>
            <a:off x="152400" y="2362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a:t>Alfred J. Lotka</a:t>
            </a:r>
            <a:endParaRPr lang="en-US" altLang="en-US" sz="2400"/>
          </a:p>
        </p:txBody>
      </p:sp>
      <p:sp>
        <p:nvSpPr>
          <p:cNvPr id="99333" name="Text Box 6">
            <a:extLst>
              <a:ext uri="{FF2B5EF4-FFF2-40B4-BE49-F238E27FC236}">
                <a16:creationId xmlns:a16="http://schemas.microsoft.com/office/drawing/2014/main" id="{73FA16C8-8AE7-694B-A760-C657EB9B6921}"/>
              </a:ext>
            </a:extLst>
          </p:cNvPr>
          <p:cNvSpPr txBox="1">
            <a:spLocks noChangeArrowheads="1"/>
          </p:cNvSpPr>
          <p:nvPr/>
        </p:nvSpPr>
        <p:spPr bwMode="auto">
          <a:xfrm>
            <a:off x="7391400" y="2376488"/>
            <a:ext cx="1409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Vito Volterra</a:t>
            </a:r>
            <a:endParaRPr lang="en-US" altLang="en-US" sz="2400"/>
          </a:p>
        </p:txBody>
      </p:sp>
    </p:spTree>
    <p:extLst>
      <p:ext uri="{BB962C8B-B14F-4D97-AF65-F5344CB8AC3E}">
        <p14:creationId xmlns:p14="http://schemas.microsoft.com/office/powerpoint/2010/main" val="2717876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457200"/>
            <a:ext cx="28575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0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0038" y="457200"/>
            <a:ext cx="2616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0" name="Text Box 4"/>
          <p:cNvSpPr txBox="1">
            <a:spLocks noChangeArrowheads="1"/>
          </p:cNvSpPr>
          <p:nvPr/>
        </p:nvSpPr>
        <p:spPr bwMode="auto">
          <a:xfrm>
            <a:off x="1265238" y="3886200"/>
            <a:ext cx="21478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       Ebola </a:t>
            </a:r>
            <a:r>
              <a:rPr lang="en-US" dirty="0" err="1">
                <a:cs typeface="+mn-cs"/>
              </a:rPr>
              <a:t>zaire</a:t>
            </a:r>
            <a:endParaRPr lang="en-US" dirty="0">
              <a:cs typeface="+mn-cs"/>
            </a:endParaRPr>
          </a:p>
        </p:txBody>
      </p:sp>
      <p:sp>
        <p:nvSpPr>
          <p:cNvPr id="270341" name="Text Box 5"/>
          <p:cNvSpPr txBox="1">
            <a:spLocks noChangeArrowheads="1"/>
          </p:cNvSpPr>
          <p:nvPr/>
        </p:nvSpPr>
        <p:spPr bwMode="auto">
          <a:xfrm>
            <a:off x="5592763" y="3962400"/>
            <a:ext cx="1936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  Ebola </a:t>
            </a:r>
            <a:r>
              <a:rPr lang="en-US" dirty="0" err="1">
                <a:cs typeface="+mn-cs"/>
              </a:rPr>
              <a:t>reston</a:t>
            </a:r>
            <a:endParaRPr lang="en-US" dirty="0">
              <a:cs typeface="+mn-cs"/>
            </a:endParaRPr>
          </a:p>
        </p:txBody>
      </p:sp>
      <p:sp>
        <p:nvSpPr>
          <p:cNvPr id="132101" name="TextBox 1"/>
          <p:cNvSpPr txBox="1">
            <a:spLocks noChangeArrowheads="1"/>
          </p:cNvSpPr>
          <p:nvPr/>
        </p:nvSpPr>
        <p:spPr bwMode="auto">
          <a:xfrm>
            <a:off x="1092200" y="4495800"/>
            <a:ext cx="6756400"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30000"/>
              </a:lnSpc>
            </a:pPr>
            <a:r>
              <a:rPr lang="en-US" sz="2800"/>
              <a:t>Crisis in a Hot Zone. CDC Biohazard Level 4 </a:t>
            </a:r>
          </a:p>
          <a:p>
            <a:pPr>
              <a:lnSpc>
                <a:spcPct val="130000"/>
              </a:lnSpc>
            </a:pPr>
            <a:r>
              <a:rPr lang="en-US" sz="2800"/>
              <a:t>Nancy Jax.  Modes of transmission: airborne,</a:t>
            </a:r>
          </a:p>
          <a:p>
            <a:pPr>
              <a:lnSpc>
                <a:spcPct val="130000"/>
              </a:lnSpc>
            </a:pPr>
            <a:r>
              <a:rPr lang="en-US" sz="2800"/>
              <a:t>waterborne, food, contact, intermediate hosts. </a:t>
            </a:r>
          </a:p>
        </p:txBody>
      </p:sp>
    </p:spTree>
    <p:extLst>
      <p:ext uri="{BB962C8B-B14F-4D97-AF65-F5344CB8AC3E}">
        <p14:creationId xmlns:p14="http://schemas.microsoft.com/office/powerpoint/2010/main" val="3881811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822325" y="7461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262147" name="Text Box 3"/>
          <p:cNvSpPr txBox="1">
            <a:spLocks noChangeArrowheads="1"/>
          </p:cNvSpPr>
          <p:nvPr/>
        </p:nvSpPr>
        <p:spPr bwMode="auto">
          <a:xfrm>
            <a:off x="381000" y="396875"/>
            <a:ext cx="7543800" cy="6461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3200" dirty="0" err="1">
                <a:latin typeface="Times New Roman"/>
                <a:cs typeface="Times New Roman"/>
              </a:rPr>
              <a:t>Ectoparasites</a:t>
            </a:r>
            <a:r>
              <a:rPr lang="en-US" sz="3200" dirty="0">
                <a:latin typeface="Times New Roman"/>
                <a:cs typeface="Times New Roman"/>
              </a:rPr>
              <a:t>, </a:t>
            </a:r>
            <a:r>
              <a:rPr lang="en-US" sz="3200" dirty="0" err="1">
                <a:latin typeface="Times New Roman"/>
                <a:cs typeface="Times New Roman"/>
              </a:rPr>
              <a:t>endoparasites</a:t>
            </a:r>
            <a:endParaRPr lang="en-US" sz="3200" dirty="0">
              <a:latin typeface="Times New Roman"/>
              <a:cs typeface="Times New Roman"/>
            </a:endParaRPr>
          </a:p>
          <a:p>
            <a:pPr>
              <a:lnSpc>
                <a:spcPct val="80000"/>
              </a:lnSpc>
              <a:defRPr/>
            </a:pPr>
            <a:endParaRPr lang="en-US" sz="3200" dirty="0">
              <a:latin typeface="Times New Roman"/>
              <a:cs typeface="Times New Roman"/>
            </a:endParaRPr>
          </a:p>
          <a:p>
            <a:pPr>
              <a:lnSpc>
                <a:spcPct val="80000"/>
              </a:lnSpc>
              <a:defRPr/>
            </a:pPr>
            <a:r>
              <a:rPr lang="en-US" sz="3200" dirty="0">
                <a:latin typeface="Times New Roman"/>
                <a:cs typeface="Times New Roman"/>
              </a:rPr>
              <a:t>Social parasites: Brood Parasitism</a:t>
            </a:r>
          </a:p>
          <a:p>
            <a:pPr>
              <a:lnSpc>
                <a:spcPct val="70000"/>
              </a:lnSpc>
              <a:defRPr/>
            </a:pPr>
            <a:endParaRPr lang="en-US" sz="3200" dirty="0">
              <a:latin typeface="Times New Roman"/>
              <a:cs typeface="Times New Roman"/>
            </a:endParaRPr>
          </a:p>
          <a:p>
            <a:pPr>
              <a:lnSpc>
                <a:spcPct val="90000"/>
              </a:lnSpc>
              <a:defRPr/>
            </a:pPr>
            <a:r>
              <a:rPr lang="en-US" sz="3200" dirty="0">
                <a:latin typeface="Times New Roman"/>
                <a:cs typeface="Times New Roman"/>
              </a:rPr>
              <a:t>Parasite–Predator spectrum</a:t>
            </a:r>
          </a:p>
          <a:p>
            <a:pPr>
              <a:lnSpc>
                <a:spcPct val="90000"/>
              </a:lnSpc>
              <a:defRPr/>
            </a:pPr>
            <a:endParaRPr lang="en-US" sz="3200" dirty="0">
              <a:latin typeface="Times New Roman"/>
              <a:cs typeface="Times New Roman"/>
            </a:endParaRPr>
          </a:p>
          <a:p>
            <a:pPr>
              <a:lnSpc>
                <a:spcPct val="80000"/>
              </a:lnSpc>
              <a:defRPr/>
            </a:pPr>
            <a:r>
              <a:rPr lang="en-US" sz="3200" dirty="0" err="1">
                <a:latin typeface="Times New Roman"/>
                <a:cs typeface="Times New Roman"/>
              </a:rPr>
              <a:t>Microparasites</a:t>
            </a:r>
            <a:r>
              <a:rPr lang="en-US" sz="3200" dirty="0">
                <a:latin typeface="Times New Roman"/>
                <a:cs typeface="Times New Roman"/>
              </a:rPr>
              <a:t>: Viruses, Bacteria</a:t>
            </a:r>
          </a:p>
          <a:p>
            <a:pPr>
              <a:lnSpc>
                <a:spcPct val="80000"/>
              </a:lnSpc>
              <a:defRPr/>
            </a:pPr>
            <a:endParaRPr lang="en-US" sz="3200" dirty="0">
              <a:latin typeface="Times New Roman"/>
              <a:cs typeface="Times New Roman"/>
            </a:endParaRPr>
          </a:p>
          <a:p>
            <a:pPr>
              <a:lnSpc>
                <a:spcPct val="80000"/>
              </a:lnSpc>
              <a:defRPr/>
            </a:pPr>
            <a:r>
              <a:rPr lang="en-US" sz="3200" dirty="0" err="1">
                <a:latin typeface="Times New Roman"/>
                <a:cs typeface="Times New Roman"/>
              </a:rPr>
              <a:t>Macroparasites</a:t>
            </a:r>
            <a:r>
              <a:rPr lang="en-US" sz="3200" dirty="0">
                <a:latin typeface="Times New Roman"/>
                <a:cs typeface="Times New Roman"/>
              </a:rPr>
              <a:t>: “Worms” </a:t>
            </a:r>
            <a:r>
              <a:rPr lang="en-US" sz="3200" dirty="0" err="1">
                <a:latin typeface="Times New Roman"/>
                <a:cs typeface="Times New Roman"/>
              </a:rPr>
              <a:t>Cestodes</a:t>
            </a:r>
            <a:endParaRPr lang="en-US" sz="3200" dirty="0">
              <a:latin typeface="Times New Roman"/>
              <a:cs typeface="Times New Roman"/>
            </a:endParaRPr>
          </a:p>
          <a:p>
            <a:pPr>
              <a:lnSpc>
                <a:spcPct val="80000"/>
              </a:lnSpc>
              <a:defRPr/>
            </a:pPr>
            <a:endParaRPr lang="en-US" sz="3200" dirty="0">
              <a:latin typeface="Times New Roman"/>
              <a:cs typeface="Times New Roman"/>
            </a:endParaRPr>
          </a:p>
          <a:p>
            <a:pPr>
              <a:lnSpc>
                <a:spcPct val="80000"/>
              </a:lnSpc>
              <a:defRPr/>
            </a:pPr>
            <a:r>
              <a:rPr lang="en-US" sz="3200" dirty="0">
                <a:latin typeface="Times New Roman"/>
                <a:cs typeface="Times New Roman"/>
              </a:rPr>
              <a:t>Parasitoids: </a:t>
            </a:r>
            <a:r>
              <a:rPr lang="en-US" sz="3200" dirty="0" err="1">
                <a:latin typeface="Times New Roman"/>
                <a:cs typeface="Times New Roman"/>
              </a:rPr>
              <a:t>Ichneumonid</a:t>
            </a:r>
            <a:r>
              <a:rPr lang="en-US" sz="3200" dirty="0">
                <a:latin typeface="Times New Roman"/>
                <a:cs typeface="Times New Roman"/>
              </a:rPr>
              <a:t> wasps </a:t>
            </a:r>
            <a:r>
              <a:rPr lang="en-US" sz="4400" b="1" baseline="-5000" dirty="0">
                <a:latin typeface="Times New Roman"/>
                <a:cs typeface="Times New Roman"/>
              </a:rPr>
              <a:t>——</a:t>
            </a:r>
            <a:r>
              <a:rPr lang="en-US" sz="4400" b="1" baseline="-10000" dirty="0">
                <a:latin typeface="Times New Roman"/>
                <a:cs typeface="Times New Roman"/>
              </a:rPr>
              <a:t>&gt;</a:t>
            </a:r>
            <a:r>
              <a:rPr lang="en-US" sz="3200" b="1" dirty="0">
                <a:latin typeface="Times New Roman"/>
                <a:cs typeface="Times New Roman"/>
              </a:rPr>
              <a:t> </a:t>
            </a:r>
          </a:p>
          <a:p>
            <a:pPr>
              <a:lnSpc>
                <a:spcPct val="80000"/>
              </a:lnSpc>
              <a:defRPr/>
            </a:pPr>
            <a:endParaRPr lang="en-US" sz="3200" dirty="0">
              <a:latin typeface="Times New Roman"/>
              <a:cs typeface="Times New Roman"/>
            </a:endParaRPr>
          </a:p>
          <a:p>
            <a:pPr>
              <a:lnSpc>
                <a:spcPct val="80000"/>
              </a:lnSpc>
              <a:defRPr/>
            </a:pPr>
            <a:r>
              <a:rPr lang="en-US" sz="3200" dirty="0">
                <a:latin typeface="Times New Roman"/>
                <a:cs typeface="Times New Roman"/>
              </a:rPr>
              <a:t>Predators</a:t>
            </a:r>
          </a:p>
          <a:p>
            <a:pPr>
              <a:lnSpc>
                <a:spcPct val="80000"/>
              </a:lnSpc>
              <a:defRPr/>
            </a:pPr>
            <a:endParaRPr lang="en-US" sz="3200" dirty="0">
              <a:latin typeface="Times New Roman"/>
              <a:cs typeface="Times New Roman"/>
            </a:endParaRPr>
          </a:p>
          <a:p>
            <a:pPr>
              <a:lnSpc>
                <a:spcPct val="80000"/>
              </a:lnSpc>
              <a:defRPr/>
            </a:pPr>
            <a:r>
              <a:rPr lang="en-US" sz="3200" dirty="0">
                <a:latin typeface="Times New Roman"/>
                <a:cs typeface="Times New Roman"/>
              </a:rPr>
              <a:t>Mode of transmission &amp; virulence </a:t>
            </a:r>
            <a:br>
              <a:rPr lang="en-US" sz="3200" dirty="0"/>
            </a:br>
            <a:endParaRPr lang="en-US" sz="3200" dirty="0"/>
          </a:p>
        </p:txBody>
      </p:sp>
      <p:pic>
        <p:nvPicPr>
          <p:cNvPr id="134147" name="Picture 4"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606800"/>
            <a:ext cx="1789113"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3840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228600" y="52388"/>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cs typeface="+mn-cs"/>
              </a:rPr>
              <a:t>__________________________________________________________________ </a:t>
            </a:r>
          </a:p>
        </p:txBody>
      </p:sp>
      <p:pic>
        <p:nvPicPr>
          <p:cNvPr id="3" name="Picture 2" descr="Parasite-PredatorSpectru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5044"/>
            <a:ext cx="8612318" cy="6444390"/>
          </a:xfrm>
          <a:prstGeom prst="rect">
            <a:avLst/>
          </a:prstGeom>
        </p:spPr>
      </p:pic>
    </p:spTree>
    <p:extLst>
      <p:ext uri="{BB962C8B-B14F-4D97-AF65-F5344CB8AC3E}">
        <p14:creationId xmlns:p14="http://schemas.microsoft.com/office/powerpoint/2010/main" val="881629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457200" y="381000"/>
            <a:ext cx="7391400" cy="625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30000"/>
              </a:lnSpc>
              <a:defRPr/>
            </a:pPr>
            <a:r>
              <a:rPr lang="en-US" sz="2400" b="1" dirty="0">
                <a:latin typeface="Times New Roman"/>
                <a:cs typeface="Times New Roman"/>
              </a:rPr>
              <a:t>Common Pathways For Transmission of Parasites</a:t>
            </a:r>
          </a:p>
          <a:p>
            <a:pPr>
              <a:lnSpc>
                <a:spcPct val="130000"/>
              </a:lnSpc>
              <a:defRPr/>
            </a:pPr>
            <a:r>
              <a:rPr lang="en-US" sz="2000" dirty="0">
                <a:latin typeface="Times New Roman"/>
                <a:cs typeface="Times New Roman"/>
              </a:rPr>
              <a:t>______________________________________________________</a:t>
            </a:r>
          </a:p>
          <a:p>
            <a:pPr>
              <a:lnSpc>
                <a:spcPct val="130000"/>
              </a:lnSpc>
              <a:defRPr/>
            </a:pPr>
            <a:r>
              <a:rPr lang="en-US" sz="2000" b="1" dirty="0">
                <a:latin typeface="Times New Roman"/>
                <a:cs typeface="Times New Roman"/>
              </a:rPr>
              <a:t>Food or Water Contamination </a:t>
            </a:r>
          </a:p>
          <a:p>
            <a:pPr>
              <a:lnSpc>
                <a:spcPct val="130000"/>
              </a:lnSpc>
              <a:defRPr/>
            </a:pPr>
            <a:r>
              <a:rPr lang="en-US" sz="2000" dirty="0">
                <a:latin typeface="Times New Roman"/>
                <a:cs typeface="Times New Roman"/>
              </a:rPr>
              <a:t>        roundworm, amoebae, cryptosporidium, </a:t>
            </a:r>
            <a:r>
              <a:rPr lang="en-US" sz="2000" i="1" dirty="0">
                <a:latin typeface="Times New Roman"/>
                <a:cs typeface="Times New Roman"/>
              </a:rPr>
              <a:t>Giardia</a:t>
            </a:r>
            <a:r>
              <a:rPr lang="en-US" sz="2000" dirty="0">
                <a:latin typeface="Times New Roman"/>
                <a:cs typeface="Times New Roman"/>
              </a:rPr>
              <a:t> ——</a:t>
            </a:r>
            <a:r>
              <a:rPr lang="en-US" sz="3200" baseline="-4000" dirty="0">
                <a:latin typeface="Times New Roman"/>
                <a:cs typeface="Times New Roman"/>
              </a:rPr>
              <a:t>&gt;</a:t>
            </a:r>
            <a:r>
              <a:rPr lang="en-US" sz="1400" dirty="0">
                <a:latin typeface="Times New Roman"/>
                <a:cs typeface="Times New Roman"/>
              </a:rPr>
              <a:t> </a:t>
            </a:r>
            <a:endParaRPr lang="en-US" sz="2000" dirty="0">
              <a:latin typeface="Times New Roman"/>
              <a:cs typeface="Times New Roman"/>
            </a:endParaRPr>
          </a:p>
          <a:p>
            <a:pPr>
              <a:lnSpc>
                <a:spcPct val="130000"/>
              </a:lnSpc>
              <a:defRPr/>
            </a:pPr>
            <a:r>
              <a:rPr lang="en-US" sz="2000" b="1" dirty="0">
                <a:latin typeface="Times New Roman"/>
                <a:cs typeface="Times New Roman"/>
              </a:rPr>
              <a:t>Vector Bourne</a:t>
            </a:r>
          </a:p>
          <a:p>
            <a:pPr>
              <a:lnSpc>
                <a:spcPct val="110000"/>
              </a:lnSpc>
              <a:defRPr/>
            </a:pPr>
            <a:r>
              <a:rPr lang="en-US" sz="2000" dirty="0">
                <a:latin typeface="Times New Roman"/>
                <a:cs typeface="Times New Roman"/>
              </a:rPr>
              <a:t>       mosquito - canine heartworm, </a:t>
            </a:r>
            <a:r>
              <a:rPr lang="en-US" sz="2000" dirty="0" err="1">
                <a:latin typeface="Times New Roman"/>
                <a:cs typeface="Times New Roman"/>
              </a:rPr>
              <a:t>filaria</a:t>
            </a:r>
            <a:r>
              <a:rPr lang="en-US" sz="2000" dirty="0">
                <a:latin typeface="Times New Roman"/>
                <a:cs typeface="Times New Roman"/>
              </a:rPr>
              <a:t>, malaria</a:t>
            </a:r>
          </a:p>
          <a:p>
            <a:pPr>
              <a:lnSpc>
                <a:spcPct val="110000"/>
              </a:lnSpc>
              <a:defRPr/>
            </a:pPr>
            <a:r>
              <a:rPr lang="en-US" sz="2000" dirty="0">
                <a:latin typeface="Times New Roman"/>
                <a:cs typeface="Times New Roman"/>
              </a:rPr>
              <a:t>       flea - canine tapeworm</a:t>
            </a:r>
          </a:p>
          <a:p>
            <a:pPr>
              <a:lnSpc>
                <a:spcPct val="110000"/>
              </a:lnSpc>
              <a:defRPr/>
            </a:pPr>
            <a:r>
              <a:rPr lang="en-US" sz="2000" dirty="0">
                <a:latin typeface="Times New Roman"/>
                <a:cs typeface="Times New Roman"/>
              </a:rPr>
              <a:t>       housefly - amoebic cysts</a:t>
            </a:r>
          </a:p>
          <a:p>
            <a:pPr>
              <a:lnSpc>
                <a:spcPct val="110000"/>
              </a:lnSpc>
              <a:defRPr/>
            </a:pPr>
            <a:r>
              <a:rPr lang="en-US" sz="2000" dirty="0">
                <a:latin typeface="Times New Roman"/>
                <a:cs typeface="Times New Roman"/>
              </a:rPr>
              <a:t>       sand fly - </a:t>
            </a:r>
            <a:r>
              <a:rPr lang="en-US" sz="2000" dirty="0" err="1">
                <a:latin typeface="Times New Roman"/>
                <a:cs typeface="Times New Roman"/>
              </a:rPr>
              <a:t>leishmaniasis</a:t>
            </a:r>
            <a:endParaRPr lang="en-US" sz="2000" dirty="0">
              <a:latin typeface="Times New Roman"/>
              <a:cs typeface="Times New Roman"/>
            </a:endParaRPr>
          </a:p>
          <a:p>
            <a:pPr>
              <a:lnSpc>
                <a:spcPct val="130000"/>
              </a:lnSpc>
              <a:defRPr/>
            </a:pPr>
            <a:r>
              <a:rPr lang="en-US" sz="2000" b="1" dirty="0">
                <a:latin typeface="Times New Roman"/>
                <a:cs typeface="Times New Roman"/>
              </a:rPr>
              <a:t>Sexual Contact </a:t>
            </a:r>
          </a:p>
          <a:p>
            <a:pPr>
              <a:lnSpc>
                <a:spcPct val="130000"/>
              </a:lnSpc>
              <a:defRPr/>
            </a:pPr>
            <a:r>
              <a:rPr lang="en-US" sz="2000" dirty="0">
                <a:latin typeface="Times New Roman"/>
                <a:cs typeface="Times New Roman"/>
              </a:rPr>
              <a:t>       </a:t>
            </a:r>
            <a:r>
              <a:rPr lang="en-US" sz="2000" i="1" dirty="0" err="1">
                <a:latin typeface="Times New Roman"/>
                <a:cs typeface="Times New Roman"/>
              </a:rPr>
              <a:t>Trichomonas</a:t>
            </a:r>
            <a:r>
              <a:rPr lang="en-US" sz="2000" dirty="0">
                <a:latin typeface="Times New Roman"/>
                <a:cs typeface="Times New Roman"/>
              </a:rPr>
              <a:t>, </a:t>
            </a:r>
            <a:r>
              <a:rPr lang="en-US" sz="2000" i="1" dirty="0">
                <a:latin typeface="Times New Roman"/>
                <a:cs typeface="Times New Roman"/>
              </a:rPr>
              <a:t>Giardia</a:t>
            </a:r>
            <a:r>
              <a:rPr lang="en-US" sz="2000" dirty="0">
                <a:latin typeface="Times New Roman"/>
                <a:cs typeface="Times New Roman"/>
              </a:rPr>
              <a:t>, amoebae, HIV</a:t>
            </a:r>
          </a:p>
          <a:p>
            <a:pPr>
              <a:lnSpc>
                <a:spcPct val="130000"/>
              </a:lnSpc>
              <a:defRPr/>
            </a:pPr>
            <a:r>
              <a:rPr lang="en-US" sz="2000" b="1" dirty="0">
                <a:latin typeface="Times New Roman"/>
                <a:cs typeface="Times New Roman"/>
              </a:rPr>
              <a:t>Inhalation of Contaminated Dust or Air </a:t>
            </a:r>
          </a:p>
          <a:p>
            <a:pPr>
              <a:lnSpc>
                <a:spcPct val="130000"/>
              </a:lnSpc>
              <a:defRPr/>
            </a:pPr>
            <a:r>
              <a:rPr lang="en-US" sz="2000" dirty="0">
                <a:latin typeface="Times New Roman"/>
                <a:cs typeface="Times New Roman"/>
              </a:rPr>
              <a:t>       pinworm, </a:t>
            </a:r>
            <a:r>
              <a:rPr lang="en-US" sz="2000" i="1" dirty="0">
                <a:latin typeface="Times New Roman"/>
                <a:cs typeface="Times New Roman"/>
              </a:rPr>
              <a:t>Toxoplasma </a:t>
            </a:r>
            <a:r>
              <a:rPr lang="en-US" sz="2000" i="1" dirty="0" err="1">
                <a:latin typeface="Times New Roman"/>
                <a:cs typeface="Times New Roman"/>
              </a:rPr>
              <a:t>gondii</a:t>
            </a:r>
            <a:r>
              <a:rPr lang="en-US" sz="2000" i="1" dirty="0">
                <a:latin typeface="Times New Roman"/>
                <a:cs typeface="Times New Roman"/>
              </a:rPr>
              <a:t>  </a:t>
            </a:r>
            <a:r>
              <a:rPr lang="en-US" sz="2000" dirty="0">
                <a:latin typeface="Times New Roman"/>
                <a:cs typeface="Times New Roman"/>
              </a:rPr>
              <a:t>———</a:t>
            </a:r>
            <a:r>
              <a:rPr lang="en-US" sz="3200" baseline="-4000" dirty="0">
                <a:latin typeface="Times New Roman"/>
                <a:cs typeface="Times New Roman"/>
              </a:rPr>
              <a:t>&gt;</a:t>
            </a:r>
            <a:r>
              <a:rPr lang="en-US" sz="1400" dirty="0">
                <a:latin typeface="Times New Roman"/>
                <a:cs typeface="Times New Roman"/>
              </a:rPr>
              <a:t> </a:t>
            </a:r>
          </a:p>
          <a:p>
            <a:pPr>
              <a:lnSpc>
                <a:spcPct val="130000"/>
              </a:lnSpc>
              <a:defRPr/>
            </a:pPr>
            <a:r>
              <a:rPr lang="en-US" sz="2000" b="1" dirty="0">
                <a:latin typeface="Times New Roman"/>
                <a:cs typeface="Times New Roman"/>
              </a:rPr>
              <a:t>Skin Penetration </a:t>
            </a:r>
          </a:p>
          <a:p>
            <a:pPr>
              <a:lnSpc>
                <a:spcPct val="130000"/>
              </a:lnSpc>
              <a:defRPr/>
            </a:pPr>
            <a:r>
              <a:rPr lang="en-US" sz="2000" dirty="0">
                <a:latin typeface="Times New Roman"/>
                <a:cs typeface="Times New Roman"/>
              </a:rPr>
              <a:t>       rabies, hookworms, </a:t>
            </a:r>
            <a:r>
              <a:rPr lang="en-US" sz="2000" dirty="0" err="1">
                <a:latin typeface="Times New Roman"/>
                <a:cs typeface="Times New Roman"/>
              </a:rPr>
              <a:t>schistosomes</a:t>
            </a:r>
            <a:r>
              <a:rPr lang="en-US" sz="2000" dirty="0">
                <a:latin typeface="Times New Roman"/>
                <a:cs typeface="Times New Roman"/>
              </a:rPr>
              <a:t>, </a:t>
            </a:r>
            <a:r>
              <a:rPr lang="en-US" sz="2000" dirty="0" err="1">
                <a:latin typeface="Times New Roman"/>
                <a:cs typeface="Times New Roman"/>
              </a:rPr>
              <a:t>strongyloides</a:t>
            </a:r>
            <a:r>
              <a:rPr lang="en-US" sz="1800" dirty="0">
                <a:latin typeface="Times New Roman"/>
                <a:cs typeface="Times New Roman"/>
              </a:rPr>
              <a:t>	</a:t>
            </a:r>
          </a:p>
          <a:p>
            <a:pPr>
              <a:defRPr/>
            </a:pPr>
            <a:r>
              <a:rPr lang="en-US" sz="1800" dirty="0">
                <a:cs typeface="+mn-cs"/>
              </a:rPr>
              <a:t>_____________________________________________________________</a:t>
            </a:r>
          </a:p>
        </p:txBody>
      </p:sp>
      <p:pic>
        <p:nvPicPr>
          <p:cNvPr id="138242" name="Picture 1" descr="Shot-2011-10-11-at-4.10.41-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775" y="1295400"/>
            <a:ext cx="21923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Picture 2" descr="640px-Toxoplasma_gondi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733800"/>
            <a:ext cx="1951038" cy="195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54561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457200"/>
            <a:ext cx="9144000" cy="5181600"/>
          </a:xfrm>
        </p:spPr>
        <p:txBody>
          <a:bodyPr/>
          <a:lstStyle/>
          <a:p>
            <a:pPr>
              <a:defRPr/>
            </a:pPr>
            <a:br>
              <a:rPr lang="en-US" sz="2800" b="1" dirty="0">
                <a:solidFill>
                  <a:srgbClr val="000099"/>
                </a:solidFill>
                <a:latin typeface="Times New Roman"/>
                <a:cs typeface="Times New Roman"/>
              </a:rPr>
            </a:br>
            <a:r>
              <a:rPr lang="en-US" sz="3000" dirty="0">
                <a:solidFill>
                  <a:schemeClr val="tx1"/>
                </a:solidFill>
                <a:latin typeface="Times New Roman"/>
                <a:cs typeface="Times New Roman"/>
              </a:rPr>
              <a:t>Parasitism            </a:t>
            </a:r>
            <a:r>
              <a:rPr lang="en-US" sz="4000" b="1" baseline="7000" dirty="0">
                <a:solidFill>
                  <a:schemeClr val="tx1"/>
                </a:solidFill>
                <a:latin typeface="Times New Roman"/>
                <a:cs typeface="Times New Roman"/>
              </a:rPr>
              <a:t>&gt;</a:t>
            </a:r>
            <a:r>
              <a:rPr lang="en-US" sz="3000" dirty="0">
                <a:solidFill>
                  <a:schemeClr val="tx1"/>
                </a:solidFill>
                <a:latin typeface="Times New Roman"/>
                <a:cs typeface="Times New Roman"/>
              </a:rPr>
              <a:t> Commensalism         </a:t>
            </a:r>
            <a:r>
              <a:rPr lang="en-US" b="1" baseline="2000" dirty="0">
                <a:solidFill>
                  <a:schemeClr val="tx1"/>
                </a:solidFill>
                <a:latin typeface="Times New Roman"/>
                <a:cs typeface="Times New Roman"/>
              </a:rPr>
              <a:t>&gt;</a:t>
            </a:r>
            <a:r>
              <a:rPr lang="en-US" sz="3000" dirty="0">
                <a:solidFill>
                  <a:schemeClr val="tx1"/>
                </a:solidFill>
                <a:latin typeface="Times New Roman"/>
                <a:cs typeface="Times New Roman"/>
              </a:rPr>
              <a:t> Mutualism</a:t>
            </a:r>
            <a:br>
              <a:rPr lang="en-US" sz="3000" dirty="0">
                <a:solidFill>
                  <a:schemeClr val="tx1"/>
                </a:solidFill>
                <a:latin typeface="Times New Roman"/>
                <a:cs typeface="Times New Roman"/>
              </a:rPr>
            </a:br>
            <a:r>
              <a:rPr lang="en-US" sz="3000" dirty="0">
                <a:solidFill>
                  <a:schemeClr val="tx1"/>
                </a:solidFill>
                <a:latin typeface="Times New Roman"/>
                <a:cs typeface="Times New Roman"/>
              </a:rPr>
              <a:t>(+, –)     </a:t>
            </a:r>
            <a:r>
              <a:rPr lang="en-US" sz="4000" b="1" baseline="-5000" dirty="0">
                <a:solidFill>
                  <a:schemeClr val="tx1"/>
                </a:solidFill>
                <a:latin typeface="Times New Roman"/>
                <a:cs typeface="Times New Roman"/>
              </a:rPr>
              <a:t>&lt;</a:t>
            </a:r>
            <a:r>
              <a:rPr lang="en-US" sz="3000" b="1" dirty="0">
                <a:solidFill>
                  <a:schemeClr val="tx1"/>
                </a:solidFill>
                <a:latin typeface="Times New Roman"/>
                <a:cs typeface="Times New Roman"/>
              </a:rPr>
              <a:t>             </a:t>
            </a:r>
            <a:r>
              <a:rPr lang="en-US" sz="3000" dirty="0">
                <a:solidFill>
                  <a:schemeClr val="tx1"/>
                </a:solidFill>
                <a:latin typeface="Times New Roman"/>
                <a:cs typeface="Times New Roman"/>
              </a:rPr>
              <a:t>   (+, 0)      </a:t>
            </a:r>
            <a:r>
              <a:rPr lang="en-US" b="1" baseline="-5000" dirty="0">
                <a:solidFill>
                  <a:schemeClr val="tx1"/>
                </a:solidFill>
                <a:latin typeface="Times New Roman"/>
                <a:cs typeface="Times New Roman"/>
              </a:rPr>
              <a:t>&lt;</a:t>
            </a:r>
            <a:r>
              <a:rPr lang="en-US" sz="3000" b="1" dirty="0">
                <a:solidFill>
                  <a:schemeClr val="tx1"/>
                </a:solidFill>
                <a:latin typeface="Times New Roman"/>
                <a:cs typeface="Times New Roman"/>
              </a:rPr>
              <a:t>         </a:t>
            </a:r>
            <a:r>
              <a:rPr lang="en-US" sz="3000" dirty="0">
                <a:solidFill>
                  <a:schemeClr val="tx1"/>
                </a:solidFill>
                <a:latin typeface="Times New Roman"/>
                <a:cs typeface="Times New Roman"/>
              </a:rPr>
              <a:t>      (+, +)</a:t>
            </a:r>
            <a:br>
              <a:rPr lang="en-US" sz="3000" dirty="0">
                <a:solidFill>
                  <a:schemeClr val="tx1"/>
                </a:solidFill>
                <a:latin typeface="Times New Roman"/>
                <a:cs typeface="Times New Roman"/>
              </a:rPr>
            </a:br>
            <a:br>
              <a:rPr lang="en-US" sz="3000" dirty="0">
                <a:solidFill>
                  <a:schemeClr val="tx1"/>
                </a:solidFill>
                <a:latin typeface="Times New Roman"/>
                <a:cs typeface="Times New Roman"/>
              </a:rPr>
            </a:br>
            <a:r>
              <a:rPr lang="en-US" sz="3000" dirty="0">
                <a:solidFill>
                  <a:schemeClr val="tx1"/>
                </a:solidFill>
                <a:latin typeface="Times New Roman"/>
                <a:cs typeface="Times New Roman"/>
              </a:rPr>
              <a:t>Host-Altered Behavior</a:t>
            </a:r>
            <a:br>
              <a:rPr lang="en-US" sz="3000" dirty="0">
                <a:solidFill>
                  <a:schemeClr val="tx1"/>
                </a:solidFill>
                <a:latin typeface="Times New Roman"/>
                <a:cs typeface="Times New Roman"/>
              </a:rPr>
            </a:br>
            <a:br>
              <a:rPr lang="en-US" sz="3000" dirty="0">
                <a:solidFill>
                  <a:schemeClr val="tx1"/>
                </a:solidFill>
                <a:latin typeface="Times New Roman"/>
                <a:cs typeface="Times New Roman"/>
              </a:rPr>
            </a:br>
            <a:r>
              <a:rPr lang="en-US" sz="3000" dirty="0">
                <a:solidFill>
                  <a:schemeClr val="tx1"/>
                </a:solidFill>
                <a:latin typeface="Times New Roman"/>
                <a:cs typeface="Times New Roman"/>
              </a:rPr>
              <a:t>Evolution of Virulence</a:t>
            </a:r>
            <a:br>
              <a:rPr lang="en-US" sz="3000" dirty="0">
                <a:solidFill>
                  <a:schemeClr val="tx1"/>
                </a:solidFill>
                <a:latin typeface="Times New Roman"/>
                <a:cs typeface="Times New Roman"/>
              </a:rPr>
            </a:br>
            <a:br>
              <a:rPr lang="en-US" sz="3000" dirty="0">
                <a:solidFill>
                  <a:schemeClr val="tx1"/>
                </a:solidFill>
                <a:latin typeface="Times New Roman"/>
                <a:cs typeface="Times New Roman"/>
              </a:rPr>
            </a:br>
            <a:r>
              <a:rPr lang="en-US" sz="3000" dirty="0">
                <a:solidFill>
                  <a:schemeClr val="tx1"/>
                </a:solidFill>
                <a:latin typeface="Times New Roman"/>
                <a:cs typeface="Times New Roman"/>
              </a:rPr>
              <a:t>Biological Control</a:t>
            </a:r>
            <a:endParaRPr lang="en-US" dirty="0">
              <a:latin typeface="Times New Roman"/>
              <a:cs typeface="Times New Roman"/>
            </a:endParaRPr>
          </a:p>
        </p:txBody>
      </p:sp>
      <p:sp>
        <p:nvSpPr>
          <p:cNvPr id="209923" name="Line 3"/>
          <p:cNvSpPr>
            <a:spLocks noChangeShapeType="1"/>
          </p:cNvSpPr>
          <p:nvPr/>
        </p:nvSpPr>
        <p:spPr bwMode="auto">
          <a:xfrm>
            <a:off x="2286000" y="1676400"/>
            <a:ext cx="914400" cy="0"/>
          </a:xfrm>
          <a:prstGeom prst="line">
            <a:avLst/>
          </a:prstGeom>
          <a:no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cs typeface="+mn-cs"/>
            </a:endParaRPr>
          </a:p>
        </p:txBody>
      </p:sp>
      <p:sp>
        <p:nvSpPr>
          <p:cNvPr id="209924" name="Line 4"/>
          <p:cNvSpPr>
            <a:spLocks noChangeShapeType="1"/>
          </p:cNvSpPr>
          <p:nvPr/>
        </p:nvSpPr>
        <p:spPr bwMode="auto">
          <a:xfrm>
            <a:off x="2597606" y="2180264"/>
            <a:ext cx="1015998"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9926" name="Line 6"/>
          <p:cNvSpPr>
            <a:spLocks noChangeShapeType="1"/>
          </p:cNvSpPr>
          <p:nvPr/>
        </p:nvSpPr>
        <p:spPr bwMode="auto">
          <a:xfrm>
            <a:off x="5911698" y="1676400"/>
            <a:ext cx="914400" cy="0"/>
          </a:xfrm>
          <a:prstGeom prst="line">
            <a:avLst/>
          </a:prstGeom>
          <a:noFill/>
          <a:ln w="38100"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Line 6"/>
          <p:cNvSpPr>
            <a:spLocks noChangeShapeType="1"/>
          </p:cNvSpPr>
          <p:nvPr/>
        </p:nvSpPr>
        <p:spPr bwMode="auto">
          <a:xfrm>
            <a:off x="5700234" y="2180264"/>
            <a:ext cx="1125864"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01213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812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4"/>
          <p:cNvSpPr txBox="1">
            <a:spLocks noChangeArrowheads="1"/>
          </p:cNvSpPr>
          <p:nvPr/>
        </p:nvSpPr>
        <p:spPr bwMode="auto">
          <a:xfrm>
            <a:off x="6003925" y="60325"/>
            <a:ext cx="287711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solidFill>
                  <a:schemeClr val="bg1"/>
                </a:solidFill>
                <a:latin typeface="Times New Roman"/>
                <a:cs typeface="Times New Roman"/>
              </a:rPr>
              <a:t>Robert </a:t>
            </a:r>
            <a:r>
              <a:rPr lang="en-US" sz="2400" dirty="0" err="1">
                <a:solidFill>
                  <a:schemeClr val="bg1"/>
                </a:solidFill>
                <a:latin typeface="Times New Roman"/>
                <a:cs typeface="Times New Roman"/>
              </a:rPr>
              <a:t>Buckman</a:t>
            </a:r>
            <a:endParaRPr lang="en-US" sz="2400" dirty="0">
              <a:solidFill>
                <a:schemeClr val="bg1"/>
              </a:solidFill>
              <a:latin typeface="Times New Roman"/>
              <a:cs typeface="Times New Roman"/>
            </a:endParaRPr>
          </a:p>
          <a:p>
            <a:pPr>
              <a:defRPr/>
            </a:pPr>
            <a:r>
              <a:rPr lang="en-US" sz="2400" dirty="0">
                <a:solidFill>
                  <a:schemeClr val="bg1"/>
                </a:solidFill>
                <a:latin typeface="Times New Roman"/>
                <a:cs typeface="Times New Roman"/>
              </a:rPr>
              <a:t>Human Wildlife: The</a:t>
            </a:r>
          </a:p>
          <a:p>
            <a:pPr>
              <a:defRPr/>
            </a:pPr>
            <a:r>
              <a:rPr lang="en-US" sz="2400" dirty="0">
                <a:solidFill>
                  <a:schemeClr val="bg1"/>
                </a:solidFill>
                <a:latin typeface="Times New Roman"/>
                <a:cs typeface="Times New Roman"/>
              </a:rPr>
              <a:t>Life that Lives on Us.</a:t>
            </a:r>
          </a:p>
          <a:p>
            <a:pPr>
              <a:defRPr/>
            </a:pPr>
            <a:r>
              <a:rPr lang="en-US" sz="2400" dirty="0">
                <a:solidFill>
                  <a:schemeClr val="bg1"/>
                </a:solidFill>
                <a:latin typeface="Times New Roman"/>
                <a:cs typeface="Times New Roman"/>
              </a:rPr>
              <a:t>Johns Hopkins Univ.</a:t>
            </a:r>
          </a:p>
          <a:p>
            <a:pPr>
              <a:defRPr/>
            </a:pPr>
            <a:r>
              <a:rPr lang="en-US" sz="2400" dirty="0">
                <a:solidFill>
                  <a:schemeClr val="bg1"/>
                </a:solidFill>
                <a:latin typeface="Times New Roman"/>
                <a:cs typeface="Times New Roman"/>
              </a:rPr>
              <a:t>Press</a:t>
            </a:r>
            <a:endParaRPr lang="en-US" sz="2400" dirty="0">
              <a:latin typeface="Times New Roman"/>
              <a:cs typeface="Times New Roman"/>
            </a:endParaRPr>
          </a:p>
        </p:txBody>
      </p:sp>
      <p:sp>
        <p:nvSpPr>
          <p:cNvPr id="274437" name="Text Box 5"/>
          <p:cNvSpPr txBox="1">
            <a:spLocks noChangeArrowheads="1"/>
          </p:cNvSpPr>
          <p:nvPr/>
        </p:nvSpPr>
        <p:spPr bwMode="auto">
          <a:xfrm>
            <a:off x="0" y="3429000"/>
            <a:ext cx="4775666"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solidFill>
                  <a:schemeClr val="bg1"/>
                </a:solidFill>
                <a:latin typeface="Times New Roman"/>
                <a:cs typeface="Times New Roman"/>
              </a:rPr>
              <a:t>100 trillion cells, but only 10 trillion</a:t>
            </a:r>
          </a:p>
          <a:p>
            <a:pPr>
              <a:defRPr/>
            </a:pPr>
            <a:r>
              <a:rPr lang="en-US" sz="2400" dirty="0">
                <a:solidFill>
                  <a:schemeClr val="bg1"/>
                </a:solidFill>
                <a:latin typeface="Times New Roman"/>
                <a:cs typeface="Times New Roman"/>
              </a:rPr>
              <a:t>are human cells. Most of the other</a:t>
            </a:r>
          </a:p>
          <a:p>
            <a:pPr>
              <a:defRPr/>
            </a:pPr>
            <a:r>
              <a:rPr lang="en-US" sz="2400" dirty="0">
                <a:solidFill>
                  <a:schemeClr val="bg1"/>
                </a:solidFill>
                <a:latin typeface="Times New Roman"/>
                <a:cs typeface="Times New Roman"/>
              </a:rPr>
              <a:t>90 trillion are bacteria, with a few</a:t>
            </a:r>
          </a:p>
          <a:p>
            <a:pPr>
              <a:defRPr/>
            </a:pPr>
            <a:r>
              <a:rPr lang="en-US" sz="2400" dirty="0">
                <a:solidFill>
                  <a:schemeClr val="bg1"/>
                </a:solidFill>
                <a:latin typeface="Times New Roman"/>
                <a:cs typeface="Times New Roman"/>
              </a:rPr>
              <a:t>other parasites, fungi, and other</a:t>
            </a:r>
          </a:p>
          <a:p>
            <a:pPr>
              <a:defRPr/>
            </a:pPr>
            <a:r>
              <a:rPr lang="en-US" sz="2400" dirty="0">
                <a:solidFill>
                  <a:schemeClr val="bg1"/>
                </a:solidFill>
                <a:latin typeface="Times New Roman"/>
                <a:cs typeface="Times New Roman"/>
              </a:rPr>
              <a:t>creatures.  Shown here is an eyebrow</a:t>
            </a:r>
          </a:p>
          <a:p>
            <a:pPr>
              <a:defRPr/>
            </a:pPr>
            <a:r>
              <a:rPr lang="en-US" sz="2400" dirty="0">
                <a:solidFill>
                  <a:schemeClr val="bg1"/>
                </a:solidFill>
                <a:latin typeface="Times New Roman"/>
                <a:cs typeface="Times New Roman"/>
              </a:rPr>
              <a:t>mite, </a:t>
            </a:r>
            <a:r>
              <a:rPr lang="en-US" sz="2400" i="1" dirty="0" err="1">
                <a:solidFill>
                  <a:schemeClr val="bg1"/>
                </a:solidFill>
                <a:latin typeface="Times New Roman"/>
                <a:cs typeface="Times New Roman"/>
              </a:rPr>
              <a:t>Demodex</a:t>
            </a:r>
            <a:r>
              <a:rPr lang="en-US" sz="2400" i="1" dirty="0">
                <a:solidFill>
                  <a:schemeClr val="bg1"/>
                </a:solidFill>
                <a:latin typeface="Times New Roman"/>
                <a:cs typeface="Times New Roman"/>
              </a:rPr>
              <a:t> </a:t>
            </a:r>
            <a:r>
              <a:rPr lang="en-US" sz="2400" i="1" dirty="0" err="1">
                <a:solidFill>
                  <a:schemeClr val="bg1"/>
                </a:solidFill>
                <a:latin typeface="Times New Roman"/>
                <a:cs typeface="Times New Roman"/>
              </a:rPr>
              <a:t>folliculorum</a:t>
            </a:r>
            <a:r>
              <a:rPr lang="en-US" sz="2400" dirty="0">
                <a:solidFill>
                  <a:schemeClr val="bg1"/>
                </a:solidFill>
                <a:latin typeface="Times New Roman"/>
                <a:cs typeface="Times New Roman"/>
              </a:rPr>
              <a:t>, which</a:t>
            </a:r>
          </a:p>
          <a:p>
            <a:pPr>
              <a:defRPr/>
            </a:pPr>
            <a:r>
              <a:rPr lang="en-US" sz="2400" dirty="0">
                <a:solidFill>
                  <a:schemeClr val="bg1"/>
                </a:solidFill>
                <a:latin typeface="Times New Roman"/>
                <a:cs typeface="Times New Roman"/>
              </a:rPr>
              <a:t>burrow into eyebrow follicles (those</a:t>
            </a:r>
          </a:p>
          <a:p>
            <a:pPr>
              <a:defRPr/>
            </a:pPr>
            <a:r>
              <a:rPr lang="en-US" sz="2400" dirty="0">
                <a:solidFill>
                  <a:schemeClr val="bg1"/>
                </a:solidFill>
                <a:latin typeface="Times New Roman"/>
                <a:cs typeface="Times New Roman"/>
              </a:rPr>
              <a:t>are three of their rear ends stickling</a:t>
            </a:r>
          </a:p>
          <a:p>
            <a:pPr>
              <a:defRPr/>
            </a:pPr>
            <a:r>
              <a:rPr lang="en-US" sz="2400" dirty="0">
                <a:solidFill>
                  <a:schemeClr val="bg1"/>
                </a:solidFill>
                <a:latin typeface="Times New Roman"/>
                <a:cs typeface="Times New Roman"/>
              </a:rPr>
              <a:t>out of a human eyebrow follicle).</a:t>
            </a:r>
            <a:endParaRPr lang="en-US" sz="2400" dirty="0">
              <a:latin typeface="Times New Roman"/>
              <a:cs typeface="Times New Roman"/>
            </a:endParaRPr>
          </a:p>
        </p:txBody>
      </p:sp>
    </p:spTree>
    <p:extLst>
      <p:ext uri="{BB962C8B-B14F-4D97-AF65-F5344CB8AC3E}">
        <p14:creationId xmlns:p14="http://schemas.microsoft.com/office/powerpoint/2010/main" val="73949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0"/>
            <a:ext cx="6740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3" name="Text Box 3"/>
          <p:cNvSpPr txBox="1">
            <a:spLocks noChangeArrowheads="1"/>
          </p:cNvSpPr>
          <p:nvPr/>
        </p:nvSpPr>
        <p:spPr bwMode="auto">
          <a:xfrm>
            <a:off x="6037263" y="334963"/>
            <a:ext cx="1735137"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solidFill>
                  <a:srgbClr val="FFFFFF"/>
                </a:solidFill>
                <a:cs typeface="+mn-cs"/>
              </a:rPr>
              <a:t>1/10th mm</a:t>
            </a:r>
            <a:endParaRPr lang="en-US">
              <a:cs typeface="+mn-cs"/>
            </a:endParaRPr>
          </a:p>
        </p:txBody>
      </p:sp>
      <p:sp>
        <p:nvSpPr>
          <p:cNvPr id="276484" name="Text Box 4"/>
          <p:cNvSpPr txBox="1">
            <a:spLocks noChangeArrowheads="1"/>
          </p:cNvSpPr>
          <p:nvPr/>
        </p:nvSpPr>
        <p:spPr bwMode="auto">
          <a:xfrm>
            <a:off x="6477000" y="838200"/>
            <a:ext cx="2645075"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i="1" dirty="0" err="1">
                <a:solidFill>
                  <a:srgbClr val="FFFFFF"/>
                </a:solidFill>
                <a:latin typeface="Times New Roman"/>
                <a:cs typeface="Times New Roman"/>
              </a:rPr>
              <a:t>Dermatophagoides</a:t>
            </a:r>
            <a:endParaRPr lang="en-US" sz="2400" i="1" dirty="0">
              <a:solidFill>
                <a:srgbClr val="FFFFFF"/>
              </a:solidFill>
              <a:latin typeface="Times New Roman"/>
              <a:cs typeface="Times New Roman"/>
            </a:endParaRPr>
          </a:p>
          <a:p>
            <a:pPr>
              <a:defRPr/>
            </a:pPr>
            <a:r>
              <a:rPr lang="en-US" sz="2400" i="1" dirty="0">
                <a:solidFill>
                  <a:srgbClr val="FFFFFF"/>
                </a:solidFill>
                <a:latin typeface="Times New Roman"/>
                <a:cs typeface="Times New Roman"/>
              </a:rPr>
              <a:t>         </a:t>
            </a:r>
            <a:r>
              <a:rPr lang="en-US" sz="2400" i="1" dirty="0" err="1">
                <a:solidFill>
                  <a:srgbClr val="FFFFFF"/>
                </a:solidFill>
                <a:latin typeface="Times New Roman"/>
                <a:cs typeface="Times New Roman"/>
              </a:rPr>
              <a:t>farinae</a:t>
            </a:r>
            <a:endParaRPr lang="en-US" sz="2400" i="1" dirty="0">
              <a:solidFill>
                <a:srgbClr val="FFFFFF"/>
              </a:solidFill>
              <a:latin typeface="Times New Roman"/>
              <a:cs typeface="Times New Roman"/>
            </a:endParaRPr>
          </a:p>
          <a:p>
            <a:pPr>
              <a:defRPr/>
            </a:pPr>
            <a:endParaRPr lang="en-US" sz="2400" dirty="0">
              <a:solidFill>
                <a:srgbClr val="FFFFFF"/>
              </a:solidFill>
              <a:latin typeface="Times New Roman"/>
              <a:cs typeface="Times New Roman"/>
            </a:endParaRPr>
          </a:p>
          <a:p>
            <a:pPr>
              <a:defRPr/>
            </a:pPr>
            <a:r>
              <a:rPr lang="en-US" sz="2400" dirty="0">
                <a:solidFill>
                  <a:srgbClr val="FFFFFF"/>
                </a:solidFill>
                <a:latin typeface="Times New Roman"/>
                <a:cs typeface="Times New Roman"/>
              </a:rPr>
              <a:t>        Dust Mite</a:t>
            </a:r>
            <a:endParaRPr lang="en-US" sz="2400" dirty="0">
              <a:latin typeface="Times New Roman"/>
              <a:cs typeface="Times New Roman"/>
            </a:endParaRPr>
          </a:p>
        </p:txBody>
      </p:sp>
    </p:spTree>
    <p:extLst>
      <p:ext uri="{BB962C8B-B14F-4D97-AF65-F5344CB8AC3E}">
        <p14:creationId xmlns:p14="http://schemas.microsoft.com/office/powerpoint/2010/main" val="4008835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9777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010400" cy="480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313" y="2133600"/>
            <a:ext cx="3722687"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80" name="Text Box 4"/>
          <p:cNvSpPr txBox="1">
            <a:spLocks noChangeArrowheads="1"/>
          </p:cNvSpPr>
          <p:nvPr/>
        </p:nvSpPr>
        <p:spPr bwMode="auto">
          <a:xfrm>
            <a:off x="762000" y="4953000"/>
            <a:ext cx="4203700" cy="163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i="1" dirty="0" err="1">
                <a:solidFill>
                  <a:srgbClr val="FFFF00"/>
                </a:solidFill>
                <a:latin typeface="Times New Roman"/>
                <a:cs typeface="Times New Roman"/>
              </a:rPr>
              <a:t>Oryctolagus</a:t>
            </a:r>
            <a:r>
              <a:rPr lang="en-US" sz="3200" i="1" dirty="0">
                <a:solidFill>
                  <a:srgbClr val="FFFF00"/>
                </a:solidFill>
                <a:latin typeface="Times New Roman"/>
                <a:cs typeface="Times New Roman"/>
              </a:rPr>
              <a:t> </a:t>
            </a:r>
            <a:r>
              <a:rPr lang="en-US" sz="3200" i="1" dirty="0" err="1">
                <a:solidFill>
                  <a:srgbClr val="FFFF00"/>
                </a:solidFill>
                <a:latin typeface="Times New Roman"/>
                <a:cs typeface="Times New Roman"/>
              </a:rPr>
              <a:t>cunniculus</a:t>
            </a:r>
            <a:endParaRPr lang="en-US" sz="3200" i="1" dirty="0">
              <a:solidFill>
                <a:srgbClr val="FFFF00"/>
              </a:solidFill>
              <a:latin typeface="Times New Roman"/>
              <a:cs typeface="Times New Roman"/>
            </a:endParaRPr>
          </a:p>
          <a:p>
            <a:pPr>
              <a:defRPr/>
            </a:pPr>
            <a:endParaRPr lang="en-US" sz="3200" dirty="0">
              <a:solidFill>
                <a:srgbClr val="FFFF00"/>
              </a:solidFill>
              <a:latin typeface="Times New Roman"/>
              <a:cs typeface="Times New Roman"/>
            </a:endParaRPr>
          </a:p>
          <a:p>
            <a:pPr>
              <a:defRPr/>
            </a:pPr>
            <a:r>
              <a:rPr lang="en-US" sz="3600" dirty="0">
                <a:solidFill>
                  <a:srgbClr val="FFFF00"/>
                </a:solidFill>
                <a:latin typeface="Times New Roman"/>
                <a:cs typeface="Times New Roman"/>
              </a:rPr>
              <a:t> Biological Control</a:t>
            </a:r>
            <a:endParaRPr lang="en-US" dirty="0">
              <a:solidFill>
                <a:srgbClr val="FFFF00"/>
              </a:solidFill>
              <a:latin typeface="Times New Roman"/>
              <a:cs typeface="Times New Roman"/>
            </a:endParaRPr>
          </a:p>
        </p:txBody>
      </p:sp>
      <p:pic>
        <p:nvPicPr>
          <p:cNvPr id="148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43125"/>
            <a:ext cx="6248400" cy="428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1775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610600" cy="6584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05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338" y="914400"/>
            <a:ext cx="3014662"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2628" name="Text Box 4"/>
          <p:cNvSpPr txBox="1">
            <a:spLocks noChangeArrowheads="1"/>
          </p:cNvSpPr>
          <p:nvPr/>
        </p:nvSpPr>
        <p:spPr bwMode="auto">
          <a:xfrm>
            <a:off x="6637338" y="2514600"/>
            <a:ext cx="246220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i="1" dirty="0" err="1">
                <a:latin typeface="Times New Roman"/>
                <a:cs typeface="Times New Roman"/>
              </a:rPr>
              <a:t>Oryctolagus</a:t>
            </a:r>
            <a:r>
              <a:rPr lang="en-US" i="1" dirty="0">
                <a:latin typeface="Times New Roman"/>
                <a:cs typeface="Times New Roman"/>
              </a:rPr>
              <a:t> </a:t>
            </a:r>
            <a:r>
              <a:rPr lang="en-US" i="1" dirty="0" err="1">
                <a:latin typeface="Times New Roman"/>
                <a:cs typeface="Times New Roman"/>
              </a:rPr>
              <a:t>cunniculus</a:t>
            </a:r>
            <a:endParaRPr lang="en-US" i="1" dirty="0">
              <a:latin typeface="Times New Roman"/>
              <a:cs typeface="Times New Roman"/>
            </a:endParaRPr>
          </a:p>
        </p:txBody>
      </p:sp>
      <p:pic>
        <p:nvPicPr>
          <p:cNvPr id="282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1316038"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26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971800"/>
            <a:ext cx="1816100" cy="241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0534" name="TextBox 1"/>
          <p:cNvSpPr txBox="1">
            <a:spLocks noChangeArrowheads="1"/>
          </p:cNvSpPr>
          <p:nvPr/>
        </p:nvSpPr>
        <p:spPr bwMode="auto">
          <a:xfrm>
            <a:off x="7391400" y="5314950"/>
            <a:ext cx="12604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t>Swag man</a:t>
            </a:r>
          </a:p>
        </p:txBody>
      </p:sp>
      <p:sp>
        <p:nvSpPr>
          <p:cNvPr id="150535" name="TextBox 2"/>
          <p:cNvSpPr txBox="1">
            <a:spLocks noChangeArrowheads="1"/>
          </p:cNvSpPr>
          <p:nvPr/>
        </p:nvSpPr>
        <p:spPr bwMode="auto">
          <a:xfrm>
            <a:off x="5410200" y="6248400"/>
            <a:ext cx="227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t>Thomas  Austin</a:t>
            </a:r>
          </a:p>
        </p:txBody>
      </p:sp>
    </p:spTree>
    <p:extLst>
      <p:ext uri="{BB962C8B-B14F-4D97-AF65-F5344CB8AC3E}">
        <p14:creationId xmlns:p14="http://schemas.microsoft.com/office/powerpoint/2010/main" val="18042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FD969BB1-295F-704F-B9D4-6FCCDB133CC9}"/>
              </a:ext>
            </a:extLst>
          </p:cNvPr>
          <p:cNvSpPr>
            <a:spLocks noGrp="1" noChangeArrowheads="1" noTextEdit="1"/>
          </p:cNvSpPr>
          <p:nvPr>
            <p:ph type="chart" idx="1"/>
          </p:nvPr>
        </p:nvSpPr>
        <p:spPr/>
      </p:sp>
      <p:pic>
        <p:nvPicPr>
          <p:cNvPr id="114690" name="Picture 3">
            <a:extLst>
              <a:ext uri="{FF2B5EF4-FFF2-40B4-BE49-F238E27FC236}">
                <a16:creationId xmlns:a16="http://schemas.microsoft.com/office/drawing/2014/main" id="{FD9E1E65-5C28-A546-9580-82649323A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4">
            <a:extLst>
              <a:ext uri="{FF2B5EF4-FFF2-40B4-BE49-F238E27FC236}">
                <a16:creationId xmlns:a16="http://schemas.microsoft.com/office/drawing/2014/main" id="{BDC53904-F9B7-B246-908C-8FFCD3260C47}"/>
              </a:ext>
            </a:extLst>
          </p:cNvPr>
          <p:cNvSpPr txBox="1">
            <a:spLocks noChangeArrowheads="1"/>
          </p:cNvSpPr>
          <p:nvPr/>
        </p:nvSpPr>
        <p:spPr bwMode="auto">
          <a:xfrm>
            <a:off x="6765925" y="3032125"/>
            <a:ext cx="22066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Neutral Stability</a:t>
            </a:r>
          </a:p>
          <a:p>
            <a:pPr>
              <a:spcBef>
                <a:spcPct val="0"/>
              </a:spcBef>
              <a:buFontTx/>
              <a:buNone/>
            </a:pPr>
            <a:r>
              <a:rPr lang="en-US" altLang="en-US" sz="2400"/>
              <a:t>(Vectors spiral</a:t>
            </a:r>
          </a:p>
          <a:p>
            <a:pPr>
              <a:spcBef>
                <a:spcPct val="0"/>
              </a:spcBef>
              <a:buFontTx/>
              <a:buNone/>
            </a:pPr>
            <a:r>
              <a:rPr lang="en-US" altLang="en-US" sz="2400"/>
              <a:t>in closed loops)</a:t>
            </a:r>
          </a:p>
        </p:txBody>
      </p:sp>
    </p:spTree>
    <p:extLst>
      <p:ext uri="{BB962C8B-B14F-4D97-AF65-F5344CB8AC3E}">
        <p14:creationId xmlns:p14="http://schemas.microsoft.com/office/powerpoint/2010/main" val="3254416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4667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5393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39CCFB-1CB2-4E4F-B24A-8D029042296F}"/>
              </a:ext>
            </a:extLst>
          </p:cNvPr>
          <p:cNvPicPr>
            <a:picLocks noChangeAspect="1"/>
          </p:cNvPicPr>
          <p:nvPr/>
        </p:nvPicPr>
        <p:blipFill>
          <a:blip r:embed="rId2"/>
          <a:stretch>
            <a:fillRect/>
          </a:stretch>
        </p:blipFill>
        <p:spPr>
          <a:xfrm>
            <a:off x="0" y="0"/>
            <a:ext cx="9144000" cy="6096000"/>
          </a:xfrm>
          <a:prstGeom prst="rect">
            <a:avLst/>
          </a:prstGeom>
        </p:spPr>
      </p:pic>
    </p:spTree>
    <p:extLst>
      <p:ext uri="{BB962C8B-B14F-4D97-AF65-F5344CB8AC3E}">
        <p14:creationId xmlns:p14="http://schemas.microsoft.com/office/powerpoint/2010/main" val="1489282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4" name="TextBox 1"/>
          <p:cNvSpPr txBox="1">
            <a:spLocks noChangeArrowheads="1"/>
          </p:cNvSpPr>
          <p:nvPr/>
        </p:nvSpPr>
        <p:spPr bwMode="auto">
          <a:xfrm>
            <a:off x="457200" y="533400"/>
            <a:ext cx="35956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a:t>Rabbit Proof Fence</a:t>
            </a:r>
          </a:p>
        </p:txBody>
      </p:sp>
    </p:spTree>
    <p:extLst>
      <p:ext uri="{BB962C8B-B14F-4D97-AF65-F5344CB8AC3E}">
        <p14:creationId xmlns:p14="http://schemas.microsoft.com/office/powerpoint/2010/main" val="2701162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72589-4A70-8842-A782-0BE4C4A52BB0}"/>
              </a:ext>
            </a:extLst>
          </p:cNvPr>
          <p:cNvPicPr>
            <a:picLocks noChangeAspect="1"/>
          </p:cNvPicPr>
          <p:nvPr/>
        </p:nvPicPr>
        <p:blipFill>
          <a:blip r:embed="rId2"/>
          <a:stretch>
            <a:fillRect/>
          </a:stretch>
        </p:blipFill>
        <p:spPr>
          <a:xfrm>
            <a:off x="-297494" y="0"/>
            <a:ext cx="9441494" cy="6858000"/>
          </a:xfrm>
          <a:prstGeom prst="rect">
            <a:avLst/>
          </a:prstGeom>
        </p:spPr>
      </p:pic>
    </p:spTree>
    <p:extLst>
      <p:ext uri="{BB962C8B-B14F-4D97-AF65-F5344CB8AC3E}">
        <p14:creationId xmlns:p14="http://schemas.microsoft.com/office/powerpoint/2010/main" val="1566321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81572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AE85D-B05A-AE42-8AE8-F29E31959E7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Effect>
                      <a14:brightnessContrast contrast="20000"/>
                    </a14:imgEffect>
                  </a14:imgLayer>
                </a14:imgProps>
              </a:ext>
            </a:extLst>
          </a:blip>
          <a:stretch>
            <a:fillRect/>
          </a:stretch>
        </p:blipFill>
        <p:spPr>
          <a:xfrm>
            <a:off x="0" y="0"/>
            <a:ext cx="9148040" cy="5140036"/>
          </a:xfrm>
          <a:prstGeom prst="rect">
            <a:avLst/>
          </a:prstGeom>
        </p:spPr>
      </p:pic>
    </p:spTree>
    <p:extLst>
      <p:ext uri="{BB962C8B-B14F-4D97-AF65-F5344CB8AC3E}">
        <p14:creationId xmlns:p14="http://schemas.microsoft.com/office/powerpoint/2010/main" val="2373718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62B31-BB09-FF4F-BE6A-0F9437C5C1E2}"/>
              </a:ext>
            </a:extLst>
          </p:cNvPr>
          <p:cNvPicPr>
            <a:picLocks noChangeAspect="1"/>
          </p:cNvPicPr>
          <p:nvPr/>
        </p:nvPicPr>
        <p:blipFill>
          <a:blip r:embed="rId2"/>
          <a:stretch>
            <a:fillRect/>
          </a:stretch>
        </p:blipFill>
        <p:spPr>
          <a:xfrm>
            <a:off x="-264138" y="0"/>
            <a:ext cx="9408138" cy="5296144"/>
          </a:xfrm>
          <a:prstGeom prst="rect">
            <a:avLst/>
          </a:prstGeom>
        </p:spPr>
      </p:pic>
    </p:spTree>
    <p:extLst>
      <p:ext uri="{BB962C8B-B14F-4D97-AF65-F5344CB8AC3E}">
        <p14:creationId xmlns:p14="http://schemas.microsoft.com/office/powerpoint/2010/main" val="13525305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TextBox 1"/>
          <p:cNvSpPr txBox="1">
            <a:spLocks noChangeArrowheads="1"/>
          </p:cNvSpPr>
          <p:nvPr/>
        </p:nvSpPr>
        <p:spPr bwMode="auto">
          <a:xfrm>
            <a:off x="457200" y="533400"/>
            <a:ext cx="35956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a:t>Rabbit Proof Fence</a:t>
            </a:r>
          </a:p>
        </p:txBody>
      </p:sp>
      <p:pic>
        <p:nvPicPr>
          <p:cNvPr id="158723" name="Picture 2" descr="rabbit-proof-fence-origi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771900"/>
            <a:ext cx="54864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9961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388074" y="192585"/>
            <a:ext cx="8755926" cy="6584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0000"/>
              </a:lnSpc>
              <a:defRPr/>
            </a:pPr>
            <a:r>
              <a:rPr lang="en-US" sz="3200" dirty="0">
                <a:latin typeface="Times New Roman"/>
                <a:cs typeface="Times New Roman"/>
              </a:rPr>
              <a:t>Brazilian cottontail rabbit </a:t>
            </a:r>
            <a:r>
              <a:rPr lang="en-US" sz="3200" i="1" dirty="0" err="1">
                <a:latin typeface="Times New Roman"/>
                <a:cs typeface="Times New Roman"/>
              </a:rPr>
              <a:t>Sylvilagus</a:t>
            </a:r>
            <a:r>
              <a:rPr lang="en-US" sz="3200" i="1" dirty="0">
                <a:latin typeface="Times New Roman"/>
                <a:cs typeface="Times New Roman"/>
              </a:rPr>
              <a:t> </a:t>
            </a:r>
            <a:r>
              <a:rPr lang="en-US" sz="3200" i="1" dirty="0" err="1">
                <a:latin typeface="Times New Roman"/>
                <a:cs typeface="Times New Roman"/>
              </a:rPr>
              <a:t>brasilensis</a:t>
            </a:r>
            <a:endParaRPr lang="en-US" sz="3200" i="1" dirty="0">
              <a:latin typeface="Times New Roman"/>
              <a:cs typeface="Times New Roman"/>
            </a:endParaRPr>
          </a:p>
          <a:p>
            <a:pPr>
              <a:lnSpc>
                <a:spcPct val="110000"/>
              </a:lnSpc>
              <a:defRPr/>
            </a:pPr>
            <a:r>
              <a:rPr lang="en-US" sz="3200" dirty="0">
                <a:latin typeface="Times New Roman"/>
                <a:cs typeface="Times New Roman"/>
              </a:rPr>
              <a:t>carried a benign </a:t>
            </a:r>
            <a:r>
              <a:rPr lang="en-US" sz="3200" dirty="0" err="1">
                <a:latin typeface="Times New Roman"/>
                <a:cs typeface="Times New Roman"/>
              </a:rPr>
              <a:t>myxoma</a:t>
            </a:r>
            <a:r>
              <a:rPr lang="en-US" sz="3200" dirty="0">
                <a:latin typeface="Times New Roman"/>
                <a:cs typeface="Times New Roman"/>
              </a:rPr>
              <a:t> virus which, when</a:t>
            </a:r>
          </a:p>
          <a:p>
            <a:pPr>
              <a:lnSpc>
                <a:spcPct val="110000"/>
              </a:lnSpc>
              <a:defRPr/>
            </a:pPr>
            <a:r>
              <a:rPr lang="en-US" sz="3200" dirty="0">
                <a:latin typeface="Times New Roman"/>
                <a:cs typeface="Times New Roman"/>
              </a:rPr>
              <a:t>injected into an </a:t>
            </a:r>
            <a:r>
              <a:rPr lang="en-US" sz="3200" i="1" dirty="0" err="1">
                <a:latin typeface="Times New Roman"/>
                <a:cs typeface="Times New Roman"/>
              </a:rPr>
              <a:t>Oryctolagus</a:t>
            </a:r>
            <a:r>
              <a:rPr lang="en-US" sz="3200" i="1" dirty="0">
                <a:latin typeface="Times New Roman"/>
                <a:cs typeface="Times New Roman"/>
              </a:rPr>
              <a:t> </a:t>
            </a:r>
            <a:r>
              <a:rPr lang="en-US" sz="3200" i="1" dirty="0" err="1">
                <a:latin typeface="Times New Roman"/>
                <a:cs typeface="Times New Roman"/>
              </a:rPr>
              <a:t>cunniculus</a:t>
            </a:r>
            <a:r>
              <a:rPr lang="en-US" sz="3200" i="1" dirty="0">
                <a:latin typeface="Times New Roman"/>
                <a:cs typeface="Times New Roman"/>
              </a:rPr>
              <a:t> </a:t>
            </a:r>
            <a:r>
              <a:rPr lang="en-US" sz="3200" dirty="0">
                <a:latin typeface="Times New Roman"/>
                <a:cs typeface="Times New Roman"/>
              </a:rPr>
              <a:t>hare</a:t>
            </a:r>
          </a:p>
          <a:p>
            <a:pPr>
              <a:lnSpc>
                <a:spcPct val="110000"/>
              </a:lnSpc>
              <a:defRPr/>
            </a:pPr>
            <a:r>
              <a:rPr lang="en-US" sz="3200" dirty="0">
                <a:latin typeface="Times New Roman"/>
                <a:cs typeface="Times New Roman"/>
              </a:rPr>
              <a:t>caused cancers that quickly killed the rabbits.</a:t>
            </a:r>
          </a:p>
          <a:p>
            <a:pPr>
              <a:lnSpc>
                <a:spcPct val="110000"/>
              </a:lnSpc>
              <a:defRPr/>
            </a:pPr>
            <a:endParaRPr lang="en-US" sz="3200" dirty="0">
              <a:latin typeface="Times New Roman"/>
              <a:cs typeface="Times New Roman"/>
            </a:endParaRPr>
          </a:p>
          <a:p>
            <a:pPr>
              <a:lnSpc>
                <a:spcPct val="110000"/>
              </a:lnSpc>
              <a:defRPr/>
            </a:pPr>
            <a:r>
              <a:rPr lang="en-US" sz="3200" dirty="0">
                <a:latin typeface="Times New Roman"/>
                <a:cs typeface="Times New Roman"/>
              </a:rPr>
              <a:t>Released in 1951, epidemic killed 99.9% of bunnies</a:t>
            </a:r>
          </a:p>
          <a:p>
            <a:pPr>
              <a:lnSpc>
                <a:spcPct val="110000"/>
              </a:lnSpc>
              <a:defRPr/>
            </a:pPr>
            <a:r>
              <a:rPr lang="en-US" sz="3200" dirty="0">
                <a:latin typeface="Times New Roman"/>
                <a:cs typeface="Times New Roman"/>
              </a:rPr>
              <a:t>but, rabbits being rabbits, bred like bunnies, and</a:t>
            </a:r>
          </a:p>
          <a:p>
            <a:pPr>
              <a:lnSpc>
                <a:spcPct val="110000"/>
              </a:lnSpc>
              <a:defRPr/>
            </a:pPr>
            <a:r>
              <a:rPr lang="en-US" sz="3200" dirty="0">
                <a:latin typeface="Times New Roman"/>
                <a:cs typeface="Times New Roman"/>
              </a:rPr>
              <a:t>soon there were as many as ever. Second epidemic</a:t>
            </a:r>
          </a:p>
          <a:p>
            <a:pPr>
              <a:lnSpc>
                <a:spcPct val="110000"/>
              </a:lnSpc>
              <a:defRPr/>
            </a:pPr>
            <a:r>
              <a:rPr lang="en-US" sz="3200" dirty="0">
                <a:latin typeface="Times New Roman"/>
                <a:cs typeface="Times New Roman"/>
              </a:rPr>
              <a:t>only killed 70% and the third only 50%. </a:t>
            </a:r>
            <a:r>
              <a:rPr lang="en-US" sz="3200" dirty="0" err="1">
                <a:latin typeface="Times New Roman"/>
                <a:cs typeface="Times New Roman"/>
              </a:rPr>
              <a:t>Resistent</a:t>
            </a:r>
            <a:endParaRPr lang="en-US" sz="3200" dirty="0">
              <a:latin typeface="Times New Roman"/>
              <a:cs typeface="Times New Roman"/>
            </a:endParaRPr>
          </a:p>
          <a:p>
            <a:pPr>
              <a:lnSpc>
                <a:spcPct val="110000"/>
              </a:lnSpc>
              <a:defRPr/>
            </a:pPr>
            <a:r>
              <a:rPr lang="en-US" sz="3200" dirty="0">
                <a:latin typeface="Times New Roman"/>
                <a:cs typeface="Times New Roman"/>
              </a:rPr>
              <a:t>Rabbits evolved, but so did the virus — as it was</a:t>
            </a:r>
          </a:p>
          <a:p>
            <a:pPr>
              <a:lnSpc>
                <a:spcPct val="110000"/>
              </a:lnSpc>
              <a:defRPr/>
            </a:pPr>
            <a:r>
              <a:rPr lang="en-US" sz="3200" dirty="0">
                <a:latin typeface="Times New Roman"/>
                <a:cs typeface="Times New Roman"/>
              </a:rPr>
              <a:t>spreading through the rabbit population, the virus</a:t>
            </a:r>
          </a:p>
          <a:p>
            <a:pPr>
              <a:lnSpc>
                <a:spcPct val="110000"/>
              </a:lnSpc>
              <a:defRPr/>
            </a:pPr>
            <a:r>
              <a:rPr lang="en-US" sz="3200" dirty="0">
                <a:latin typeface="Times New Roman"/>
                <a:cs typeface="Times New Roman"/>
              </a:rPr>
              <a:t>evolved reduced virulence.</a:t>
            </a:r>
          </a:p>
        </p:txBody>
      </p:sp>
    </p:spTree>
    <p:extLst>
      <p:ext uri="{BB962C8B-B14F-4D97-AF65-F5344CB8AC3E}">
        <p14:creationId xmlns:p14="http://schemas.microsoft.com/office/powerpoint/2010/main" val="427762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CA80664E-1188-C248-9B87-28FC7BE01D9C}"/>
              </a:ext>
            </a:extLst>
          </p:cNvPr>
          <p:cNvSpPr>
            <a:spLocks noChangeArrowheads="1"/>
          </p:cNvSpPr>
          <p:nvPr/>
        </p:nvSpPr>
        <p:spPr bwMode="auto">
          <a:xfrm>
            <a:off x="44577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0834" name="Text Box 3">
            <a:extLst>
              <a:ext uri="{FF2B5EF4-FFF2-40B4-BE49-F238E27FC236}">
                <a16:creationId xmlns:a16="http://schemas.microsoft.com/office/drawing/2014/main" id="{A5E78618-94C9-0241-A608-51A82B11F1E1}"/>
              </a:ext>
            </a:extLst>
          </p:cNvPr>
          <p:cNvSpPr txBox="1">
            <a:spLocks noChangeArrowheads="1"/>
          </p:cNvSpPr>
          <p:nvPr/>
        </p:nvSpPr>
        <p:spPr bwMode="auto">
          <a:xfrm>
            <a:off x="7505700" y="7391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20835" name="Picture 4">
            <a:extLst>
              <a:ext uri="{FF2B5EF4-FFF2-40B4-BE49-F238E27FC236}">
                <a16:creationId xmlns:a16="http://schemas.microsoft.com/office/drawing/2014/main" id="{543CE8FD-4469-7540-B6B5-A0AE97A231ED}"/>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318818" y="0"/>
            <a:ext cx="5629275" cy="4013200"/>
          </a:xfrm>
        </p:spPr>
      </p:pic>
      <p:sp>
        <p:nvSpPr>
          <p:cNvPr id="120836" name="Text Box 5">
            <a:extLst>
              <a:ext uri="{FF2B5EF4-FFF2-40B4-BE49-F238E27FC236}">
                <a16:creationId xmlns:a16="http://schemas.microsoft.com/office/drawing/2014/main" id="{66275FB1-4797-5B4A-A8DC-7E13F6F4AE8B}"/>
              </a:ext>
            </a:extLst>
          </p:cNvPr>
          <p:cNvSpPr txBox="1">
            <a:spLocks noChangeArrowheads="1"/>
          </p:cNvSpPr>
          <p:nvPr/>
        </p:nvSpPr>
        <p:spPr bwMode="auto">
          <a:xfrm>
            <a:off x="4149366" y="4475807"/>
            <a:ext cx="15845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dirty="0"/>
              <a:t>Vectors spiral</a:t>
            </a:r>
          </a:p>
          <a:p>
            <a:pPr>
              <a:spcBef>
                <a:spcPct val="0"/>
              </a:spcBef>
              <a:buFontTx/>
              <a:buNone/>
            </a:pPr>
            <a:r>
              <a:rPr lang="en-US" altLang="en-US" sz="2000" dirty="0"/>
              <a:t>    inwards</a:t>
            </a:r>
          </a:p>
          <a:p>
            <a:pPr>
              <a:spcBef>
                <a:spcPct val="0"/>
              </a:spcBef>
              <a:buFontTx/>
              <a:buNone/>
            </a:pPr>
            <a:r>
              <a:rPr lang="en-US" altLang="en-US" sz="2000" dirty="0"/>
              <a:t>   (Damped</a:t>
            </a:r>
          </a:p>
          <a:p>
            <a:pPr>
              <a:spcBef>
                <a:spcPct val="0"/>
              </a:spcBef>
              <a:buFontTx/>
              <a:buNone/>
            </a:pPr>
            <a:r>
              <a:rPr lang="en-US" altLang="en-US" sz="2000" dirty="0"/>
              <a:t> Oscillations)</a:t>
            </a:r>
          </a:p>
        </p:txBody>
      </p:sp>
      <p:pic>
        <p:nvPicPr>
          <p:cNvPr id="120837" name="Picture 6">
            <a:extLst>
              <a:ext uri="{FF2B5EF4-FFF2-40B4-BE49-F238E27FC236}">
                <a16:creationId xmlns:a16="http://schemas.microsoft.com/office/drawing/2014/main" id="{9B33268D-2A2B-7847-ADB1-95104C712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434" y="3629025"/>
            <a:ext cx="75438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7">
            <a:extLst>
              <a:ext uri="{FF2B5EF4-FFF2-40B4-BE49-F238E27FC236}">
                <a16:creationId xmlns:a16="http://schemas.microsoft.com/office/drawing/2014/main" id="{1E8922BA-01A8-CE47-B153-93DAD64C2FBD}"/>
              </a:ext>
            </a:extLst>
          </p:cNvPr>
          <p:cNvSpPr txBox="1">
            <a:spLocks noChangeArrowheads="1"/>
          </p:cNvSpPr>
          <p:nvPr/>
        </p:nvSpPr>
        <p:spPr bwMode="auto">
          <a:xfrm>
            <a:off x="4639993" y="2166913"/>
            <a:ext cx="261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Prey </a:t>
            </a:r>
            <a:r>
              <a:rPr lang="en-US" altLang="en-US" sz="2600" dirty="0"/>
              <a:t>self damping </a:t>
            </a:r>
          </a:p>
        </p:txBody>
      </p:sp>
      <p:sp>
        <p:nvSpPr>
          <p:cNvPr id="120839" name="Line 8">
            <a:extLst>
              <a:ext uri="{FF2B5EF4-FFF2-40B4-BE49-F238E27FC236}">
                <a16:creationId xmlns:a16="http://schemas.microsoft.com/office/drawing/2014/main" id="{7D725906-DC20-9043-89D1-8D1F24A20698}"/>
              </a:ext>
            </a:extLst>
          </p:cNvPr>
          <p:cNvSpPr>
            <a:spLocks noChangeShapeType="1"/>
          </p:cNvSpPr>
          <p:nvPr/>
        </p:nvSpPr>
        <p:spPr bwMode="auto">
          <a:xfrm flipH="1">
            <a:off x="4106593" y="2667000"/>
            <a:ext cx="5334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0" name="Text Box 10">
            <a:extLst>
              <a:ext uri="{FF2B5EF4-FFF2-40B4-BE49-F238E27FC236}">
                <a16:creationId xmlns:a16="http://schemas.microsoft.com/office/drawing/2014/main" id="{1275F72E-69B0-7444-BCFD-BF735D4ACA4D}"/>
              </a:ext>
            </a:extLst>
          </p:cNvPr>
          <p:cNvSpPr txBox="1">
            <a:spLocks noChangeArrowheads="1"/>
          </p:cNvSpPr>
          <p:nvPr/>
        </p:nvSpPr>
        <p:spPr bwMode="auto">
          <a:xfrm>
            <a:off x="-112544" y="3276600"/>
            <a:ext cx="946150" cy="337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          </a:t>
            </a:r>
          </a:p>
          <a:p>
            <a:pPr>
              <a:spcBef>
                <a:spcPct val="0"/>
              </a:spcBef>
              <a:buFontTx/>
              <a:buNone/>
            </a:pPr>
            <a:r>
              <a:rPr lang="en-US" altLang="en-US" sz="2400" dirty="0"/>
              <a:t>    </a:t>
            </a:r>
          </a:p>
          <a:p>
            <a:pPr>
              <a:spcBef>
                <a:spcPct val="0"/>
              </a:spcBef>
              <a:buFontTx/>
              <a:buNone/>
            </a:pPr>
            <a:r>
              <a:rPr lang="en-US" altLang="en-US" sz="2400" dirty="0"/>
              <a:t>  </a:t>
            </a:r>
          </a:p>
          <a:p>
            <a:pPr>
              <a:spcBef>
                <a:spcPct val="0"/>
              </a:spcBef>
              <a:buFontTx/>
              <a:buNone/>
            </a:pPr>
            <a:endParaRPr lang="en-US" altLang="en-US" sz="2400" dirty="0"/>
          </a:p>
          <a:p>
            <a:pPr>
              <a:spcBef>
                <a:spcPct val="0"/>
              </a:spcBef>
              <a:buFontTx/>
              <a:buNone/>
            </a:pPr>
            <a:r>
              <a:rPr lang="en-US" altLang="en-US" sz="2400" dirty="0"/>
              <a:t> </a:t>
            </a:r>
          </a:p>
          <a:p>
            <a:pPr>
              <a:spcBef>
                <a:spcPct val="0"/>
              </a:spcBef>
              <a:buFontTx/>
              <a:buNone/>
            </a:pPr>
            <a:endParaRPr lang="en-US" altLang="en-US" sz="2400" dirty="0"/>
          </a:p>
          <a:p>
            <a:pPr>
              <a:spcBef>
                <a:spcPct val="0"/>
              </a:spcBef>
              <a:buFontTx/>
              <a:buNone/>
            </a:pPr>
            <a:r>
              <a:rPr lang="en-US" altLang="en-US" sz="2400" dirty="0"/>
              <a:t> </a:t>
            </a:r>
          </a:p>
          <a:p>
            <a:pPr>
              <a:spcBef>
                <a:spcPct val="0"/>
              </a:spcBef>
              <a:buFontTx/>
              <a:buNone/>
            </a:pPr>
            <a:endParaRPr lang="en-US" altLang="en-US" sz="2400" dirty="0"/>
          </a:p>
          <a:p>
            <a:pPr>
              <a:spcBef>
                <a:spcPct val="0"/>
              </a:spcBef>
              <a:buFontTx/>
              <a:buNone/>
            </a:pPr>
            <a:endParaRPr lang="en-US" altLang="en-US" sz="2400" dirty="0"/>
          </a:p>
        </p:txBody>
      </p:sp>
      <p:sp>
        <p:nvSpPr>
          <p:cNvPr id="2" name="TextBox 1">
            <a:extLst>
              <a:ext uri="{FF2B5EF4-FFF2-40B4-BE49-F238E27FC236}">
                <a16:creationId xmlns:a16="http://schemas.microsoft.com/office/drawing/2014/main" id="{8B9DE4BE-C7F4-CF48-B4EE-57283261501F}"/>
              </a:ext>
            </a:extLst>
          </p:cNvPr>
          <p:cNvSpPr txBox="1"/>
          <p:nvPr/>
        </p:nvSpPr>
        <p:spPr>
          <a:xfrm>
            <a:off x="4639993" y="2643738"/>
            <a:ext cx="4145915" cy="646331"/>
          </a:xfrm>
          <a:prstGeom prst="rect">
            <a:avLst/>
          </a:prstGeom>
          <a:noFill/>
        </p:spPr>
        <p:txBody>
          <a:bodyPr wrap="square" rtlCol="0">
            <a:spAutoFit/>
          </a:bodyPr>
          <a:lstStyle/>
          <a:p>
            <a:r>
              <a:rPr lang="en-US" altLang="en-US" b="1" i="1" dirty="0">
                <a:latin typeface="Times" pitchFamily="2" charset="0"/>
              </a:rPr>
              <a:t> dN</a:t>
            </a:r>
            <a:r>
              <a:rPr lang="en-US" altLang="en-US" b="1" i="1" baseline="-25000" dirty="0">
                <a:latin typeface="Times" pitchFamily="2" charset="0"/>
              </a:rPr>
              <a:t>1  </a:t>
            </a:r>
            <a:r>
              <a:rPr lang="en-US" altLang="en-US" b="1" i="1" dirty="0">
                <a:latin typeface="Times" pitchFamily="2" charset="0"/>
              </a:rPr>
              <a:t>/</a:t>
            </a:r>
            <a:r>
              <a:rPr lang="en-US" altLang="en-US" b="1" i="1" dirty="0" err="1">
                <a:latin typeface="Times" pitchFamily="2" charset="0"/>
              </a:rPr>
              <a:t>dt</a:t>
            </a:r>
            <a:r>
              <a:rPr lang="en-US" altLang="en-US" b="1" i="1" dirty="0">
                <a:latin typeface="Times" pitchFamily="2" charset="0"/>
              </a:rPr>
              <a:t>   =  r</a:t>
            </a:r>
            <a:r>
              <a:rPr lang="en-US" altLang="en-US" b="1" i="1" baseline="-25000" dirty="0">
                <a:latin typeface="Times" pitchFamily="2" charset="0"/>
              </a:rPr>
              <a:t>1  </a:t>
            </a:r>
            <a:r>
              <a:rPr lang="en-US" altLang="en-US" b="1" i="1" dirty="0">
                <a:latin typeface="Times" pitchFamily="2" charset="0"/>
              </a:rPr>
              <a:t>N</a:t>
            </a:r>
            <a:r>
              <a:rPr lang="en-US" altLang="en-US" b="1" i="1" baseline="-25000" dirty="0">
                <a:latin typeface="Times" pitchFamily="2" charset="0"/>
              </a:rPr>
              <a:t>1   </a:t>
            </a:r>
            <a:r>
              <a:rPr lang="en-US" altLang="en-US" b="1" i="1" dirty="0">
                <a:latin typeface="Times" pitchFamily="2" charset="0"/>
              </a:rPr>
              <a:t>–  p</a:t>
            </a:r>
            <a:r>
              <a:rPr lang="en-US" altLang="en-US" b="1" i="1" baseline="-25000" dirty="0">
                <a:latin typeface="Times" pitchFamily="2" charset="0"/>
              </a:rPr>
              <a:t>1</a:t>
            </a:r>
            <a:r>
              <a:rPr lang="en-US" altLang="en-US" b="1" i="1" dirty="0">
                <a:latin typeface="Times" pitchFamily="2" charset="0"/>
              </a:rPr>
              <a:t> N</a:t>
            </a:r>
            <a:r>
              <a:rPr lang="en-US" altLang="en-US" b="1" i="1" baseline="-25000" dirty="0">
                <a:latin typeface="Times" pitchFamily="2" charset="0"/>
              </a:rPr>
              <a:t>1  </a:t>
            </a:r>
            <a:r>
              <a:rPr lang="en-US" altLang="en-US" b="1" i="1" dirty="0">
                <a:latin typeface="Times" pitchFamily="2" charset="0"/>
              </a:rPr>
              <a:t>N</a:t>
            </a:r>
            <a:r>
              <a:rPr lang="en-US" altLang="en-US" b="1" i="1" baseline="-25000" dirty="0">
                <a:latin typeface="Times" pitchFamily="2" charset="0"/>
              </a:rPr>
              <a:t>2 </a:t>
            </a:r>
            <a:r>
              <a:rPr lang="en-US" altLang="en-US" b="1" i="1" dirty="0">
                <a:latin typeface="Times" pitchFamily="2" charset="0"/>
              </a:rPr>
              <a:t>–  r</a:t>
            </a:r>
            <a:r>
              <a:rPr lang="en-US" altLang="en-US" b="1" i="1" baseline="-25000" dirty="0">
                <a:latin typeface="Times" pitchFamily="2" charset="0"/>
              </a:rPr>
              <a:t>1</a:t>
            </a:r>
            <a:r>
              <a:rPr lang="en-US" altLang="en-US" b="1" i="1" dirty="0">
                <a:latin typeface="Times" pitchFamily="2" charset="0"/>
              </a:rPr>
              <a:t> K</a:t>
            </a:r>
            <a:r>
              <a:rPr lang="en-US" altLang="en-US" b="1" i="1" baseline="-25000" dirty="0">
                <a:latin typeface="Times" pitchFamily="2" charset="0"/>
              </a:rPr>
              <a:t>1</a:t>
            </a:r>
            <a:r>
              <a:rPr lang="en-US" altLang="en-US" b="1" i="1" dirty="0">
                <a:latin typeface="Times" pitchFamily="2" charset="0"/>
              </a:rPr>
              <a:t>/N</a:t>
            </a:r>
            <a:r>
              <a:rPr lang="en-US" altLang="en-US" b="1" i="1" baseline="-25000" dirty="0">
                <a:latin typeface="Times" pitchFamily="2" charset="0"/>
              </a:rPr>
              <a:t>1</a:t>
            </a:r>
            <a:r>
              <a:rPr lang="en-US" altLang="en-US" b="1" i="1" baseline="30000" dirty="0">
                <a:latin typeface="Times" pitchFamily="2" charset="0"/>
              </a:rPr>
              <a:t>2</a:t>
            </a:r>
            <a:r>
              <a:rPr lang="en-US" altLang="en-US" b="1" i="1" baseline="-25000" dirty="0">
                <a:latin typeface="Times" pitchFamily="2" charset="0"/>
              </a:rPr>
              <a:t> </a:t>
            </a:r>
            <a:br>
              <a:rPr lang="en-US" altLang="en-US" b="1" i="1" dirty="0">
                <a:solidFill>
                  <a:srgbClr val="CC0000"/>
                </a:solidFill>
                <a:latin typeface="Times" pitchFamily="2" charset="0"/>
              </a:rPr>
            </a:br>
            <a:r>
              <a:rPr lang="en-US" altLang="en-US" b="1" i="1" dirty="0">
                <a:latin typeface="Times" pitchFamily="2" charset="0"/>
              </a:rPr>
              <a:t> dN</a:t>
            </a:r>
            <a:r>
              <a:rPr lang="en-US" altLang="en-US" b="1" i="1" baseline="-25000" dirty="0">
                <a:latin typeface="Times" pitchFamily="2" charset="0"/>
              </a:rPr>
              <a:t>2  </a:t>
            </a:r>
            <a:r>
              <a:rPr lang="en-US" altLang="en-US" b="1" i="1" dirty="0">
                <a:latin typeface="Times" pitchFamily="2" charset="0"/>
              </a:rPr>
              <a:t>/</a:t>
            </a:r>
            <a:r>
              <a:rPr lang="en-US" altLang="en-US" b="1" i="1" dirty="0" err="1">
                <a:latin typeface="Times" pitchFamily="2" charset="0"/>
              </a:rPr>
              <a:t>dt</a:t>
            </a:r>
            <a:r>
              <a:rPr lang="en-US" altLang="en-US" b="1" i="1" dirty="0">
                <a:latin typeface="Times" pitchFamily="2" charset="0"/>
              </a:rPr>
              <a:t>   =  p</a:t>
            </a:r>
            <a:r>
              <a:rPr lang="en-US" altLang="en-US" b="1" i="1" baseline="-25000" dirty="0">
                <a:latin typeface="Times" pitchFamily="2" charset="0"/>
              </a:rPr>
              <a:t>2  </a:t>
            </a:r>
            <a:r>
              <a:rPr lang="en-US" altLang="en-US" b="1" i="1" dirty="0">
                <a:latin typeface="Times" pitchFamily="2" charset="0"/>
              </a:rPr>
              <a:t>N</a:t>
            </a:r>
            <a:r>
              <a:rPr lang="en-US" altLang="en-US" b="1" i="1" baseline="-25000" dirty="0">
                <a:latin typeface="Times" pitchFamily="2" charset="0"/>
              </a:rPr>
              <a:t>1  </a:t>
            </a:r>
            <a:r>
              <a:rPr lang="en-US" altLang="en-US" b="1" i="1" dirty="0">
                <a:latin typeface="Times" pitchFamily="2" charset="0"/>
              </a:rPr>
              <a:t>N</a:t>
            </a:r>
            <a:r>
              <a:rPr lang="en-US" altLang="en-US" b="1" i="1" baseline="-25000" dirty="0">
                <a:latin typeface="Times" pitchFamily="2" charset="0"/>
              </a:rPr>
              <a:t>2   </a:t>
            </a:r>
            <a:r>
              <a:rPr lang="en-US" altLang="en-US" b="1" i="1" dirty="0">
                <a:latin typeface="Times" pitchFamily="2" charset="0"/>
              </a:rPr>
              <a:t>–  d</a:t>
            </a:r>
            <a:r>
              <a:rPr lang="en-US" altLang="en-US" b="1" i="1" baseline="-25000" dirty="0">
                <a:latin typeface="Times" pitchFamily="2" charset="0"/>
              </a:rPr>
              <a:t>2 </a:t>
            </a:r>
            <a:r>
              <a:rPr lang="en-US" altLang="en-US" b="1" i="1" dirty="0">
                <a:latin typeface="Times" pitchFamily="2" charset="0"/>
              </a:rPr>
              <a:t> N</a:t>
            </a:r>
            <a:r>
              <a:rPr lang="en-US" altLang="en-US" b="1" i="1" baseline="-25000" dirty="0">
                <a:latin typeface="Times" pitchFamily="2" charset="0"/>
              </a:rPr>
              <a:t>2</a:t>
            </a:r>
            <a:endParaRPr lang="en-US" dirty="0"/>
          </a:p>
        </p:txBody>
      </p:sp>
      <p:sp>
        <p:nvSpPr>
          <p:cNvPr id="3" name="TextBox 2">
            <a:extLst>
              <a:ext uri="{FF2B5EF4-FFF2-40B4-BE49-F238E27FC236}">
                <a16:creationId xmlns:a16="http://schemas.microsoft.com/office/drawing/2014/main" id="{9D1ABFC9-265F-9143-A662-18297264681B}"/>
              </a:ext>
            </a:extLst>
          </p:cNvPr>
          <p:cNvSpPr txBox="1"/>
          <p:nvPr/>
        </p:nvSpPr>
        <p:spPr>
          <a:xfrm>
            <a:off x="4658477" y="3497428"/>
            <a:ext cx="4485523" cy="646331"/>
          </a:xfrm>
          <a:prstGeom prst="rect">
            <a:avLst/>
          </a:prstGeom>
          <a:noFill/>
        </p:spPr>
        <p:txBody>
          <a:bodyPr wrap="none" rtlCol="0">
            <a:spAutoFit/>
          </a:bodyPr>
          <a:lstStyle/>
          <a:p>
            <a:r>
              <a:rPr lang="en-US" altLang="en-US" b="1" i="1" dirty="0">
                <a:latin typeface="Times" pitchFamily="2" charset="0"/>
              </a:rPr>
              <a:t>dN</a:t>
            </a:r>
            <a:r>
              <a:rPr lang="en-US" altLang="en-US" b="1" i="1" baseline="-25000" dirty="0">
                <a:latin typeface="Times" pitchFamily="2" charset="0"/>
              </a:rPr>
              <a:t>1 </a:t>
            </a:r>
            <a:r>
              <a:rPr lang="en-US" altLang="en-US" b="1" i="1" dirty="0">
                <a:latin typeface="Times" pitchFamily="2" charset="0"/>
              </a:rPr>
              <a:t>/</a:t>
            </a:r>
            <a:r>
              <a:rPr lang="en-US" altLang="en-US" b="1" i="1" dirty="0" err="1">
                <a:latin typeface="Times" pitchFamily="2" charset="0"/>
              </a:rPr>
              <a:t>dt</a:t>
            </a:r>
            <a:r>
              <a:rPr lang="en-US" altLang="en-US" b="1" i="1" dirty="0">
                <a:latin typeface="Times" pitchFamily="2" charset="0"/>
              </a:rPr>
              <a:t> = </a:t>
            </a:r>
            <a:r>
              <a:rPr lang="en-US" altLang="en-US" b="1" dirty="0">
                <a:latin typeface="Times" pitchFamily="2" charset="0"/>
              </a:rPr>
              <a:t>0</a:t>
            </a:r>
            <a:r>
              <a:rPr lang="en-US" altLang="en-US" b="1" i="1" dirty="0">
                <a:latin typeface="Times" pitchFamily="2" charset="0"/>
              </a:rPr>
              <a:t>  </a:t>
            </a:r>
            <a:r>
              <a:rPr lang="en-US" altLang="en-US" b="1" dirty="0">
                <a:latin typeface="Times" pitchFamily="2" charset="0"/>
                <a:sym typeface="Wingdings" pitchFamily="2" charset="2"/>
              </a:rPr>
              <a:t></a:t>
            </a:r>
            <a:r>
              <a:rPr lang="en-US" altLang="en-US" b="1" i="1" dirty="0">
                <a:latin typeface="Times" pitchFamily="2" charset="0"/>
              </a:rPr>
              <a:t> r</a:t>
            </a:r>
            <a:r>
              <a:rPr lang="en-US" altLang="en-US" b="1" i="1" baseline="-25000" dirty="0">
                <a:latin typeface="Times" pitchFamily="2" charset="0"/>
              </a:rPr>
              <a:t>1</a:t>
            </a:r>
            <a:r>
              <a:rPr lang="en-US" altLang="en-US" b="1" i="1" dirty="0">
                <a:latin typeface="Times" pitchFamily="2" charset="0"/>
              </a:rPr>
              <a:t> = p</a:t>
            </a:r>
            <a:r>
              <a:rPr lang="en-US" altLang="en-US" b="1" i="1" baseline="-25000" dirty="0">
                <a:latin typeface="Times" pitchFamily="2" charset="0"/>
              </a:rPr>
              <a:t>1</a:t>
            </a:r>
            <a:r>
              <a:rPr lang="en-US" altLang="en-US" b="1" i="1" dirty="0">
                <a:latin typeface="Times" pitchFamily="2" charset="0"/>
              </a:rPr>
              <a:t> N</a:t>
            </a:r>
            <a:r>
              <a:rPr lang="en-US" altLang="en-US" b="1" i="1" baseline="-25000" dirty="0">
                <a:latin typeface="Times" pitchFamily="2" charset="0"/>
              </a:rPr>
              <a:t>2</a:t>
            </a:r>
            <a:r>
              <a:rPr lang="en-US" altLang="en-US" b="1" i="1" dirty="0">
                <a:latin typeface="Times" pitchFamily="2" charset="0"/>
              </a:rPr>
              <a:t> </a:t>
            </a:r>
            <a:r>
              <a:rPr lang="en-US" altLang="en-US" b="1" dirty="0">
                <a:latin typeface="Times" pitchFamily="2" charset="0"/>
              </a:rPr>
              <a:t>or</a:t>
            </a:r>
            <a:r>
              <a:rPr lang="en-US" altLang="en-US" b="1" i="1" dirty="0">
                <a:latin typeface="Times" pitchFamily="2" charset="0"/>
              </a:rPr>
              <a:t> N</a:t>
            </a:r>
            <a:r>
              <a:rPr lang="en-US" altLang="en-US" b="1" i="1" baseline="-25000" dirty="0">
                <a:latin typeface="Times" pitchFamily="2" charset="0"/>
              </a:rPr>
              <a:t>1</a:t>
            </a:r>
            <a:r>
              <a:rPr lang="en-US" altLang="en-US" b="1" i="1" baseline="30000" dirty="0">
                <a:latin typeface="Times" pitchFamily="2" charset="0"/>
              </a:rPr>
              <a:t>* </a:t>
            </a:r>
            <a:r>
              <a:rPr lang="en-US" altLang="en-US" b="1" i="1" dirty="0">
                <a:latin typeface="Times" pitchFamily="2" charset="0"/>
              </a:rPr>
              <a:t> = – r</a:t>
            </a:r>
            <a:r>
              <a:rPr lang="en-US" altLang="en-US" b="1" i="1" baseline="-25000" dirty="0">
                <a:latin typeface="Times" pitchFamily="2" charset="0"/>
              </a:rPr>
              <a:t>1</a:t>
            </a:r>
            <a:r>
              <a:rPr lang="en-US" altLang="en-US" b="1" i="1" dirty="0">
                <a:latin typeface="Times" pitchFamily="2" charset="0"/>
              </a:rPr>
              <a:t> K</a:t>
            </a:r>
            <a:r>
              <a:rPr lang="en-US" altLang="en-US" b="1" i="1" baseline="-25000" dirty="0">
                <a:latin typeface="Times" pitchFamily="2" charset="0"/>
              </a:rPr>
              <a:t>1</a:t>
            </a:r>
            <a:r>
              <a:rPr lang="en-US" altLang="en-US" b="1" i="1" dirty="0">
                <a:latin typeface="Times" pitchFamily="2" charset="0"/>
              </a:rPr>
              <a:t>/</a:t>
            </a:r>
            <a:r>
              <a:rPr lang="en-US" altLang="en-US" b="1" dirty="0">
                <a:latin typeface="Times" pitchFamily="2" charset="0"/>
              </a:rPr>
              <a:t> </a:t>
            </a:r>
            <a:r>
              <a:rPr lang="en-US" altLang="en-US" b="1" i="1" dirty="0">
                <a:latin typeface="Times" pitchFamily="2" charset="0"/>
              </a:rPr>
              <a:t>N</a:t>
            </a:r>
            <a:r>
              <a:rPr lang="en-US" altLang="en-US" b="1" i="1" baseline="-25000" dirty="0">
                <a:latin typeface="Times" pitchFamily="2" charset="0"/>
              </a:rPr>
              <a:t>1</a:t>
            </a:r>
            <a:r>
              <a:rPr lang="en-US" altLang="en-US" b="1" i="1" dirty="0">
                <a:latin typeface="Times" pitchFamily="2" charset="0"/>
              </a:rPr>
              <a:t> </a:t>
            </a:r>
          </a:p>
          <a:p>
            <a:r>
              <a:rPr lang="en-US" altLang="en-US" b="1" i="1" dirty="0">
                <a:latin typeface="Times" pitchFamily="2" charset="0"/>
              </a:rPr>
              <a:t>dN</a:t>
            </a:r>
            <a:r>
              <a:rPr lang="en-US" altLang="en-US" b="1" i="1" baseline="-25000" dirty="0">
                <a:latin typeface="Times" pitchFamily="2" charset="0"/>
              </a:rPr>
              <a:t>2 </a:t>
            </a:r>
            <a:r>
              <a:rPr lang="en-US" altLang="en-US" b="1" i="1" dirty="0">
                <a:latin typeface="Times" pitchFamily="2" charset="0"/>
              </a:rPr>
              <a:t>/</a:t>
            </a:r>
            <a:r>
              <a:rPr lang="en-US" altLang="en-US" b="1" i="1" dirty="0" err="1">
                <a:latin typeface="Times" pitchFamily="2" charset="0"/>
              </a:rPr>
              <a:t>dt</a:t>
            </a:r>
            <a:r>
              <a:rPr lang="en-US" altLang="en-US" b="1" i="1" dirty="0">
                <a:latin typeface="Times" pitchFamily="2" charset="0"/>
              </a:rPr>
              <a:t> = </a:t>
            </a:r>
            <a:r>
              <a:rPr lang="en-US" altLang="en-US" b="1" dirty="0">
                <a:latin typeface="Times" pitchFamily="2" charset="0"/>
              </a:rPr>
              <a:t>0</a:t>
            </a:r>
            <a:r>
              <a:rPr lang="en-US" altLang="en-US" b="1" i="1" dirty="0">
                <a:latin typeface="Times" pitchFamily="2" charset="0"/>
              </a:rPr>
              <a:t> </a:t>
            </a:r>
            <a:r>
              <a:rPr lang="en-US" altLang="en-US" b="1" i="1" dirty="0">
                <a:latin typeface="Times" pitchFamily="2" charset="0"/>
                <a:sym typeface="Wingdings" pitchFamily="2" charset="2"/>
              </a:rPr>
              <a:t> </a:t>
            </a:r>
            <a:r>
              <a:rPr lang="en-US" altLang="en-US" b="1" i="1" dirty="0">
                <a:latin typeface="Times" pitchFamily="2" charset="0"/>
              </a:rPr>
              <a:t>p</a:t>
            </a:r>
            <a:r>
              <a:rPr lang="en-US" altLang="en-US" b="1" i="1" baseline="-25000" dirty="0">
                <a:latin typeface="Times" pitchFamily="2" charset="0"/>
              </a:rPr>
              <a:t>2</a:t>
            </a:r>
            <a:r>
              <a:rPr lang="en-US" altLang="en-US" b="1" i="1" dirty="0">
                <a:latin typeface="Times" pitchFamily="2" charset="0"/>
              </a:rPr>
              <a:t> N</a:t>
            </a:r>
            <a:r>
              <a:rPr lang="en-US" altLang="en-US" b="1" i="1" baseline="-25000" dirty="0">
                <a:latin typeface="Times" pitchFamily="2" charset="0"/>
              </a:rPr>
              <a:t>1</a:t>
            </a:r>
            <a:r>
              <a:rPr lang="en-US" altLang="en-US" b="1" i="1" dirty="0">
                <a:latin typeface="Times" pitchFamily="2" charset="0"/>
              </a:rPr>
              <a:t>  = d</a:t>
            </a:r>
            <a:r>
              <a:rPr lang="en-US" altLang="en-US" b="1" i="1" baseline="-25000" dirty="0">
                <a:latin typeface="Times" pitchFamily="2" charset="0"/>
              </a:rPr>
              <a:t>2   </a:t>
            </a:r>
            <a:r>
              <a:rPr lang="en-US" altLang="en-US" b="1" dirty="0">
                <a:latin typeface="Times" pitchFamily="2" charset="0"/>
              </a:rPr>
              <a:t>or </a:t>
            </a:r>
            <a:r>
              <a:rPr lang="en-US" altLang="en-US" b="1" i="1" dirty="0">
                <a:latin typeface="Times" pitchFamily="2" charset="0"/>
              </a:rPr>
              <a:t>N</a:t>
            </a:r>
            <a:r>
              <a:rPr lang="en-US" altLang="en-US" b="1" i="1" baseline="-25000" dirty="0">
                <a:latin typeface="Times" pitchFamily="2" charset="0"/>
              </a:rPr>
              <a:t>1</a:t>
            </a:r>
            <a:r>
              <a:rPr lang="en-US" altLang="en-US" b="1" i="1" baseline="30000" dirty="0">
                <a:latin typeface="Times" pitchFamily="2" charset="0"/>
              </a:rPr>
              <a:t>*</a:t>
            </a:r>
            <a:r>
              <a:rPr lang="en-US" altLang="en-US" b="1" i="1" dirty="0">
                <a:latin typeface="Times" pitchFamily="2" charset="0"/>
              </a:rPr>
              <a:t>  = d</a:t>
            </a:r>
            <a:r>
              <a:rPr lang="en-US" altLang="en-US" b="1" i="1" baseline="-25000" dirty="0">
                <a:latin typeface="Times" pitchFamily="2" charset="0"/>
              </a:rPr>
              <a:t>2 </a:t>
            </a:r>
            <a:endParaRPr lang="en-US" dirty="0"/>
          </a:p>
        </p:txBody>
      </p:sp>
      <p:sp>
        <p:nvSpPr>
          <p:cNvPr id="4" name="TextBox 3">
            <a:extLst>
              <a:ext uri="{FF2B5EF4-FFF2-40B4-BE49-F238E27FC236}">
                <a16:creationId xmlns:a16="http://schemas.microsoft.com/office/drawing/2014/main" id="{BFC6CE1C-7620-8C43-9E6B-1444C723282D}"/>
              </a:ext>
            </a:extLst>
          </p:cNvPr>
          <p:cNvSpPr txBox="1"/>
          <p:nvPr/>
        </p:nvSpPr>
        <p:spPr>
          <a:xfrm>
            <a:off x="2249163" y="2355116"/>
            <a:ext cx="362600" cy="369332"/>
          </a:xfrm>
          <a:prstGeom prst="rect">
            <a:avLst/>
          </a:prstGeom>
          <a:noFill/>
        </p:spPr>
        <p:txBody>
          <a:bodyPr wrap="none" rtlCol="0">
            <a:spAutoFit/>
          </a:bodyPr>
          <a:lstStyle/>
          <a:p>
            <a:r>
              <a:rPr lang="en-US" dirty="0">
                <a:solidFill>
                  <a:srgbClr val="C00000"/>
                </a:solidFill>
                <a:latin typeface="Braggadocio" pitchFamily="82" charset="77"/>
              </a:rPr>
              <a:t>o</a:t>
            </a:r>
          </a:p>
        </p:txBody>
      </p:sp>
      <p:sp>
        <p:nvSpPr>
          <p:cNvPr id="5" name="TextBox 4">
            <a:extLst>
              <a:ext uri="{FF2B5EF4-FFF2-40B4-BE49-F238E27FC236}">
                <a16:creationId xmlns:a16="http://schemas.microsoft.com/office/drawing/2014/main" id="{9EC5DDE6-9C77-584B-9A14-A491C8471D6F}"/>
              </a:ext>
            </a:extLst>
          </p:cNvPr>
          <p:cNvSpPr txBox="1"/>
          <p:nvPr/>
        </p:nvSpPr>
        <p:spPr>
          <a:xfrm>
            <a:off x="3782462" y="3168787"/>
            <a:ext cx="362600" cy="646331"/>
          </a:xfrm>
          <a:prstGeom prst="rect">
            <a:avLst/>
          </a:prstGeom>
          <a:noFill/>
        </p:spPr>
        <p:txBody>
          <a:bodyPr wrap="none" rtlCol="0">
            <a:spAutoFit/>
          </a:bodyPr>
          <a:lstStyle/>
          <a:p>
            <a:r>
              <a:rPr lang="en-US" dirty="0">
                <a:solidFill>
                  <a:srgbClr val="C00000"/>
                </a:solidFill>
                <a:latin typeface="Braggadocio" pitchFamily="82" charset="77"/>
              </a:rPr>
              <a:t>o</a:t>
            </a:r>
          </a:p>
          <a:p>
            <a:endParaRPr lang="en-US" dirty="0"/>
          </a:p>
        </p:txBody>
      </p:sp>
      <p:sp>
        <p:nvSpPr>
          <p:cNvPr id="15" name="TextBox 14">
            <a:extLst>
              <a:ext uri="{FF2B5EF4-FFF2-40B4-BE49-F238E27FC236}">
                <a16:creationId xmlns:a16="http://schemas.microsoft.com/office/drawing/2014/main" id="{678977BD-A703-B146-86B8-3CA33235D129}"/>
              </a:ext>
            </a:extLst>
          </p:cNvPr>
          <p:cNvSpPr txBox="1"/>
          <p:nvPr/>
        </p:nvSpPr>
        <p:spPr>
          <a:xfrm>
            <a:off x="680442" y="1587225"/>
            <a:ext cx="362600" cy="369332"/>
          </a:xfrm>
          <a:prstGeom prst="rect">
            <a:avLst/>
          </a:prstGeom>
          <a:noFill/>
        </p:spPr>
        <p:txBody>
          <a:bodyPr wrap="none" rtlCol="0">
            <a:spAutoFit/>
          </a:bodyPr>
          <a:lstStyle/>
          <a:p>
            <a:r>
              <a:rPr lang="en-US" dirty="0">
                <a:solidFill>
                  <a:srgbClr val="C00000"/>
                </a:solidFill>
                <a:latin typeface="Braggadocio" pitchFamily="82" charset="77"/>
              </a:rPr>
              <a:t>o</a:t>
            </a:r>
          </a:p>
        </p:txBody>
      </p:sp>
      <p:sp>
        <p:nvSpPr>
          <p:cNvPr id="17" name="Text Box 10">
            <a:extLst>
              <a:ext uri="{FF2B5EF4-FFF2-40B4-BE49-F238E27FC236}">
                <a16:creationId xmlns:a16="http://schemas.microsoft.com/office/drawing/2014/main" id="{D121AA38-0025-D746-A4BA-B793796B890A}"/>
              </a:ext>
            </a:extLst>
          </p:cNvPr>
          <p:cNvSpPr txBox="1">
            <a:spLocks noChangeArrowheads="1"/>
          </p:cNvSpPr>
          <p:nvPr/>
        </p:nvSpPr>
        <p:spPr bwMode="auto">
          <a:xfrm>
            <a:off x="39856" y="3429000"/>
            <a:ext cx="946150" cy="337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          </a:t>
            </a:r>
          </a:p>
          <a:p>
            <a:pPr>
              <a:spcBef>
                <a:spcPct val="0"/>
              </a:spcBef>
              <a:buFontTx/>
              <a:buNone/>
            </a:pPr>
            <a:r>
              <a:rPr lang="en-US" altLang="en-US" sz="2400" dirty="0"/>
              <a:t>    </a:t>
            </a:r>
          </a:p>
          <a:p>
            <a:pPr>
              <a:spcBef>
                <a:spcPct val="0"/>
              </a:spcBef>
              <a:buFontTx/>
              <a:buNone/>
            </a:pPr>
            <a:r>
              <a:rPr lang="en-US" altLang="en-US" sz="2400" dirty="0"/>
              <a:t>  </a:t>
            </a:r>
          </a:p>
          <a:p>
            <a:pPr>
              <a:spcBef>
                <a:spcPct val="0"/>
              </a:spcBef>
              <a:buFontTx/>
              <a:buNone/>
            </a:pPr>
            <a:endParaRPr lang="en-US" altLang="en-US" sz="2400" dirty="0"/>
          </a:p>
          <a:p>
            <a:pPr>
              <a:spcBef>
                <a:spcPct val="0"/>
              </a:spcBef>
              <a:buFontTx/>
              <a:buNone/>
            </a:pPr>
            <a:r>
              <a:rPr lang="en-US" altLang="en-US" sz="2400" dirty="0"/>
              <a:t> </a:t>
            </a:r>
          </a:p>
          <a:p>
            <a:pPr>
              <a:spcBef>
                <a:spcPct val="0"/>
              </a:spcBef>
              <a:buFontTx/>
              <a:buNone/>
            </a:pPr>
            <a:endParaRPr lang="en-US" altLang="en-US" sz="2400" dirty="0"/>
          </a:p>
          <a:p>
            <a:pPr>
              <a:spcBef>
                <a:spcPct val="0"/>
              </a:spcBef>
              <a:buFontTx/>
              <a:buNone/>
            </a:pPr>
            <a:r>
              <a:rPr lang="en-US" altLang="en-US" sz="2400" dirty="0"/>
              <a:t> </a:t>
            </a:r>
          </a:p>
          <a:p>
            <a:pPr>
              <a:spcBef>
                <a:spcPct val="0"/>
              </a:spcBef>
              <a:buFontTx/>
              <a:buNone/>
            </a:pPr>
            <a:endParaRPr lang="en-US" altLang="en-US" sz="2400" dirty="0"/>
          </a:p>
          <a:p>
            <a:pPr>
              <a:spcBef>
                <a:spcPct val="0"/>
              </a:spcBef>
              <a:buFontTx/>
              <a:buNone/>
            </a:pPr>
            <a:endParaRPr lang="en-US" altLang="en-US" sz="2400" dirty="0"/>
          </a:p>
        </p:txBody>
      </p:sp>
      <p:sp>
        <p:nvSpPr>
          <p:cNvPr id="8" name="TextBox 7">
            <a:extLst>
              <a:ext uri="{FF2B5EF4-FFF2-40B4-BE49-F238E27FC236}">
                <a16:creationId xmlns:a16="http://schemas.microsoft.com/office/drawing/2014/main" id="{7C2490CA-8B25-F94A-B465-924DEC2F90CD}"/>
              </a:ext>
            </a:extLst>
          </p:cNvPr>
          <p:cNvSpPr txBox="1"/>
          <p:nvPr/>
        </p:nvSpPr>
        <p:spPr>
          <a:xfrm>
            <a:off x="3687149" y="3459839"/>
            <a:ext cx="492443" cy="276999"/>
          </a:xfrm>
          <a:prstGeom prst="rect">
            <a:avLst/>
          </a:prstGeom>
          <a:noFill/>
        </p:spPr>
        <p:txBody>
          <a:bodyPr wrap="none" rtlCol="0">
            <a:spAutoFit/>
          </a:bodyPr>
          <a:lstStyle/>
          <a:p>
            <a:r>
              <a:rPr lang="en-US" sz="1200" dirty="0">
                <a:latin typeface="Times" pitchFamily="2" charset="0"/>
              </a:rPr>
              <a:t>r</a:t>
            </a:r>
            <a:r>
              <a:rPr lang="en-US" sz="1200" baseline="-25000" dirty="0">
                <a:latin typeface="Times" pitchFamily="2" charset="0"/>
              </a:rPr>
              <a:t>1</a:t>
            </a:r>
            <a:r>
              <a:rPr lang="en-US" sz="1200" dirty="0">
                <a:latin typeface="Times" pitchFamily="2" charset="0"/>
              </a:rPr>
              <a:t>/K</a:t>
            </a:r>
            <a:r>
              <a:rPr lang="en-US" sz="1200" baseline="-25000" dirty="0">
                <a:latin typeface="Times" pitchFamily="2" charset="0"/>
              </a:rPr>
              <a:t>1</a:t>
            </a:r>
            <a:endParaRPr lang="en-US" sz="1200" dirty="0">
              <a:latin typeface="Times" pitchFamily="2" charset="0"/>
            </a:endParaRPr>
          </a:p>
        </p:txBody>
      </p:sp>
    </p:spTree>
    <p:extLst>
      <p:ext uri="{BB962C8B-B14F-4D97-AF65-F5344CB8AC3E}">
        <p14:creationId xmlns:p14="http://schemas.microsoft.com/office/powerpoint/2010/main" val="19429298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Rabbit_with_Myxomatosis_1(RL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8" y="-31750"/>
            <a:ext cx="8710612"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41593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3"/>
            <a:ext cx="9144000" cy="7215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820394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prickly-pear-erect_infest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76200"/>
            <a:ext cx="9326563" cy="622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2" descr="Cactoblastis_cactorum_adul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3124200" cy="230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Box 1"/>
          <p:cNvSpPr txBox="1">
            <a:spLocks noChangeArrowheads="1"/>
          </p:cNvSpPr>
          <p:nvPr/>
        </p:nvSpPr>
        <p:spPr bwMode="auto">
          <a:xfrm>
            <a:off x="960438" y="6248400"/>
            <a:ext cx="69643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eaLnBrk="0" fontAlgn="base" hangingPunct="0">
              <a:spcBef>
                <a:spcPct val="0"/>
              </a:spcBef>
              <a:spcAft>
                <a:spcPct val="0"/>
              </a:spcAft>
              <a:defRPr sz="2400" b="1" i="1">
                <a:solidFill>
                  <a:schemeClr val="tx1"/>
                </a:solidFill>
                <a:latin typeface="Times" charset="0"/>
                <a:ea typeface="ＭＳ Ｐゴシック" charset="0"/>
              </a:defRPr>
            </a:lvl9pPr>
          </a:lstStyle>
          <a:p>
            <a:r>
              <a:rPr lang="en-US"/>
              <a:t>Opuntia </a:t>
            </a:r>
            <a:r>
              <a:rPr lang="en-US" i="0"/>
              <a:t>Prickly Pear Cactus and</a:t>
            </a:r>
            <a:r>
              <a:rPr lang="en-US"/>
              <a:t> Cactoblastis </a:t>
            </a:r>
            <a:r>
              <a:rPr lang="en-US" i="0"/>
              <a:t>Moth</a:t>
            </a:r>
          </a:p>
        </p:txBody>
      </p:sp>
    </p:spTree>
    <p:extLst>
      <p:ext uri="{BB962C8B-B14F-4D97-AF65-F5344CB8AC3E}">
        <p14:creationId xmlns:p14="http://schemas.microsoft.com/office/powerpoint/2010/main" val="41875997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Cactoblastis_cactorum_larvae_6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4" name="Picture 1" descr="Cactoblastis_cactorum_adul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0"/>
            <a:ext cx="3124200" cy="230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95780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predicting-the-distribution-of-the-invasive-cactus-moth-cactoblastis-cactorum-and-its-major-host-plant-opuntia-stricta-in-florida-6-6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813"/>
            <a:ext cx="9109075" cy="6838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79682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Unknow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5181600"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0" name="Picture 3" descr="Unknown-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3267075"/>
            <a:ext cx="5656262" cy="379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062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untia-Oz.tif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76" y="265211"/>
            <a:ext cx="7604672" cy="6482354"/>
          </a:xfrm>
          <a:prstGeom prst="rect">
            <a:avLst/>
          </a:prstGeom>
        </p:spPr>
      </p:pic>
    </p:spTree>
    <p:extLst>
      <p:ext uri="{BB962C8B-B14F-4D97-AF65-F5344CB8AC3E}">
        <p14:creationId xmlns:p14="http://schemas.microsoft.com/office/powerpoint/2010/main" val="24203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predicting-the-distribution-of-the-invasive-cactus-moth-cactoblastis-cactorum-and-its-major-host-plant-opuntia-stricta-in-florida-5-638.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397" y="76200"/>
            <a:ext cx="91741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26751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3B1D0E-F4A7-934F-8524-348D27E326F1}"/>
              </a:ext>
            </a:extLst>
          </p:cNvPr>
          <p:cNvSpPr txBox="1"/>
          <p:nvPr/>
        </p:nvSpPr>
        <p:spPr>
          <a:xfrm>
            <a:off x="3241964" y="6040585"/>
            <a:ext cx="2374368" cy="707886"/>
          </a:xfrm>
          <a:prstGeom prst="rect">
            <a:avLst/>
          </a:prstGeom>
          <a:noFill/>
        </p:spPr>
        <p:txBody>
          <a:bodyPr wrap="none" rtlCol="0">
            <a:spAutoFit/>
          </a:bodyPr>
          <a:lstStyle/>
          <a:p>
            <a:r>
              <a:rPr lang="en-US" sz="4000" dirty="0">
                <a:latin typeface="Times" pitchFamily="2" charset="0"/>
              </a:rPr>
              <a:t>Cane Toad</a:t>
            </a:r>
          </a:p>
        </p:txBody>
      </p:sp>
      <p:pic>
        <p:nvPicPr>
          <p:cNvPr id="6" name="Picture 5">
            <a:extLst>
              <a:ext uri="{FF2B5EF4-FFF2-40B4-BE49-F238E27FC236}">
                <a16:creationId xmlns:a16="http://schemas.microsoft.com/office/drawing/2014/main" id="{03C23A25-235B-3245-BC71-7EB0B84B6071}"/>
              </a:ext>
            </a:extLst>
          </p:cNvPr>
          <p:cNvPicPr>
            <a:picLocks noChangeAspect="1"/>
          </p:cNvPicPr>
          <p:nvPr/>
        </p:nvPicPr>
        <p:blipFill>
          <a:blip r:embed="rId2"/>
          <a:stretch>
            <a:fillRect/>
          </a:stretch>
        </p:blipFill>
        <p:spPr>
          <a:xfrm>
            <a:off x="-17914" y="0"/>
            <a:ext cx="9161914" cy="5904344"/>
          </a:xfrm>
          <a:prstGeom prst="rect">
            <a:avLst/>
          </a:prstGeom>
        </p:spPr>
      </p:pic>
    </p:spTree>
    <p:extLst>
      <p:ext uri="{BB962C8B-B14F-4D97-AF65-F5344CB8AC3E}">
        <p14:creationId xmlns:p14="http://schemas.microsoft.com/office/powerpoint/2010/main" val="34493958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toa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4" name="Picture 1" descr="Cane_toad_distribution_still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95725"/>
            <a:ext cx="7137400" cy="601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8974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TotalTime>
  <Words>2730</Words>
  <Application>Microsoft Macintosh PowerPoint</Application>
  <PresentationFormat>On-screen Show (4:3)</PresentationFormat>
  <Paragraphs>455</Paragraphs>
  <Slides>122</Slides>
  <Notes>108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ＭＳ Ｐゴシック</vt:lpstr>
      <vt:lpstr>Arial</vt:lpstr>
      <vt:lpstr>Braggadocio</vt:lpstr>
      <vt:lpstr>Calibri</vt:lpstr>
      <vt:lpstr>Georgia</vt:lpstr>
      <vt:lpstr>New York</vt:lpstr>
      <vt:lpstr>Times</vt:lpstr>
      <vt:lpstr>Times New Roman</vt:lpstr>
      <vt:lpstr>Wingdings</vt:lpstr>
      <vt:lpstr>Office Theme</vt:lpstr>
      <vt:lpstr> Lotka-Volterra Predation Equations: N1  N2 = Contacts   two coefficients of predation,  p1 and p2  plus r1 and d2     dN1  /dt   =   r1  N1   –  p1  N1  N2         dN2  /dt   =   p2  N1  N2   –  d2  N2    No self damping N2 terms (no density dependence)     dN1  /dt = 0  when  r1  = p1  N2   or N2  =  r1  / p1    dN2  /dt = 0  when  p2  N1  = d2   or N1  = d2  / p2  Gause’s Paramecia x Didinium Experiments  Neutral Stability Limit Cycle Predator destabilizing, Prey Refuges Functional and Numerical Responses </vt:lpstr>
      <vt:lpstr>PowerPoint Presentation</vt:lpstr>
      <vt:lpstr>PowerPoint Presentation</vt:lpstr>
      <vt:lpstr>PowerPoint Presentation</vt:lpstr>
      <vt:lpstr>PowerPoint Presentation</vt:lpstr>
      <vt:lpstr>PowerPoint Presentation</vt:lpstr>
      <vt:lpstr>             Lotka-Volterra         Predation Equations         N1  N2 = Contacts                 coefficients of predation,  p1  and p2      dN1  /dt   =   r1  N1   –  p1  N1  N2        dN2  /dt   =   p2  N1  N2   –  d2  N2    No self damping (no density dependence)     dN1  /dt = 0  when  r1  = p1  N2   or N2  =  r1  / p1    dN2  /dt = 0  when  p2  N1  = d2   or N1  = d2  / p2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Gause’s Paramecia x Didinium Experiments Lotka-Volterra Predation Equations: N1  N2 = Contacts   two coefficients of predation,  p1 and p2  plus r1 and d2     dN1  /dt   =   r1  N1   –  p1  N1  N2         dN2  /dt   =   p2  N1  N2   –  d2  N2    No self damping N2 terms (no density dependence)     dN1  /dt = 0  when  r1  = p1  N2   or N2  =  r1  / p1    dN2  /dt = 0  when  p2  N1  = d2   or N1  = d2  / p2  Neutral Stability, Limit Cycle Predator destabilizing, Prey Refuges Functional and Numerical Responses </vt:lpstr>
      <vt:lpstr>PowerPoint Presentation</vt:lpstr>
      <vt:lpstr>PowerPoint Presentation</vt:lpstr>
      <vt:lpstr>    Predator Escape Tactics  Aspect Diversity  Cryptic coloration (countershading)  Disruptive coloration  Flash coloration  Eyespots, head mimicry  Warning (aposematic) coloration   Alarm signals  Hawk alarm calls  Selfish callers  Plant secondary chemicals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Parasitism            &gt; Commensalism         &gt; Mutualism (+, –)     &lt;                (+, 0)      &lt;               (+, +)  Host-Altered Behavior  Evolution of Virulence  Biological Control</vt:lpstr>
      <vt:lpstr>    </vt:lpstr>
      <vt:lpstr>    </vt:lpstr>
      <vt:lpstr>    1. Physiological dependence on host     most parasites are highly specialized     many have complex life cycles with     intermediate and final hosts     challenge: how to infect new hosts?  2. Higher reproductive potential than host    (high fecundity necessary for dispersal)  3. Parasites can kill highly infected hosts     but typically do not — allow host to live  4. Infection produces an overdispersed       distribution of parasites among hosts </vt:lpstr>
      <vt:lpstr>  Parasite Examples Assassin bugs (Triatoma) Chagas’ disease, Malaria, Zika Virus Tapeworms (Cestodes) Cholera (Shigella) transmission via dysentery Toilet seats, elevator buttons, shopping carts... Molecular mimicry “eclipsed antigens” resemble host antigens  hence do not elicit formation of host antibodies Major Histocompatibility Complex (MHC) Trypanosoma  shed coats, change antigens Filariasis Elephantiasis (blocked lymph nodes,     nematode worms carried by mosquitos)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Nematode   (Roundworm) Dracunculus  medinensis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Host Altered Behavior  Rabies virus — rabid animals bite    Lancet fluke Trematode Dicrocoelium dentriticum   Cercaria —&gt; Metacercariae encyst on ant’s brain  Sheep ingest an ant and get infected    Starlings, Pill bugs, and Acanthocephalans  Ducks, Amphipods, and Acanthocephalans    STDs —&gt; increased sexual activity?</vt:lpstr>
      <vt:lpstr>PowerPoint Presentation</vt:lpstr>
      <vt:lpstr>PowerPoint Presentation</vt:lpstr>
      <vt:lpstr>PowerPoint Presentation</vt:lpstr>
      <vt:lpstr>PowerPoint Presentation</vt:lpstr>
      <vt:lpstr>PowerPoint Presentation</vt:lpstr>
      <vt:lpstr> Parasitism            &gt; Commensalism         &gt; Mutualism (+, –)     &lt;                (+, 0)      &lt;               (+, +)  Host-Altered Behavior  Evolution of Virulence  Biological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Epidemiology Basic reproductive rate of infection (does one infection result in one new infection?) Threshold host population size</vt:lpstr>
      <vt:lpstr>PowerPoint Presentation</vt:lpstr>
      <vt:lpstr>Darwinian Medicine don’t just treat symptoms identify host defenses fever and inflammation iron additives Vitamin C and cancer Antibiotic resistant strains Application of an evolutionary  approach to medical treatment </vt:lpstr>
      <vt:lpstr>PowerPoint Presentation</vt:lpstr>
      <vt:lpstr>Darwinian Medicine don’t treat symptoms host response or parasite manipulation? fever and inflammation iron additives Vitamin C and cancer Antibiotic resistant strains  Application of an evolutionary  approach to medical treatment </vt:lpstr>
      <vt:lpstr>PowerPoint Presentation</vt:lpstr>
      <vt:lpstr>Coevolution  Joint evolution of two (or more) taxa that have close ecological relationships but do not exchange genes, and in which reciprocal selective pressures operate to make the evolution of either taxon partially dependent on the evolution of the other</vt:lpstr>
      <vt:lpstr>Modes of transmission   airborne  waterborne   food   contact  intermediate hosts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 C0930, University of Texas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Eric/Pianka</dc:creator>
  <cp:lastModifiedBy>Microsoft Office User</cp:lastModifiedBy>
  <cp:revision>134</cp:revision>
  <dcterms:created xsi:type="dcterms:W3CDTF">2016-04-08T12:29:20Z</dcterms:created>
  <dcterms:modified xsi:type="dcterms:W3CDTF">2020-03-18T14:11:55Z</dcterms:modified>
</cp:coreProperties>
</file>