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631" r:id="rId2"/>
    <p:sldId id="453" r:id="rId3"/>
    <p:sldId id="436" r:id="rId4"/>
    <p:sldId id="437" r:id="rId5"/>
    <p:sldId id="439" r:id="rId6"/>
    <p:sldId id="623" r:id="rId7"/>
    <p:sldId id="441" r:id="rId8"/>
    <p:sldId id="624" r:id="rId9"/>
    <p:sldId id="442" r:id="rId10"/>
    <p:sldId id="443" r:id="rId11"/>
    <p:sldId id="444" r:id="rId12"/>
    <p:sldId id="445" r:id="rId13"/>
    <p:sldId id="446" r:id="rId14"/>
    <p:sldId id="622" r:id="rId15"/>
    <p:sldId id="448" r:id="rId16"/>
    <p:sldId id="449" r:id="rId17"/>
    <p:sldId id="450" r:id="rId18"/>
    <p:sldId id="451" r:id="rId19"/>
    <p:sldId id="452" r:id="rId20"/>
    <p:sldId id="471" r:id="rId21"/>
    <p:sldId id="608" r:id="rId22"/>
    <p:sldId id="609" r:id="rId23"/>
    <p:sldId id="610" r:id="rId24"/>
    <p:sldId id="611" r:id="rId25"/>
    <p:sldId id="612" r:id="rId26"/>
    <p:sldId id="462" r:id="rId27"/>
    <p:sldId id="464" r:id="rId28"/>
    <p:sldId id="454" r:id="rId29"/>
    <p:sldId id="325" r:id="rId30"/>
    <p:sldId id="357" r:id="rId31"/>
    <p:sldId id="628" r:id="rId32"/>
    <p:sldId id="620" r:id="rId33"/>
    <p:sldId id="615" r:id="rId34"/>
    <p:sldId id="617" r:id="rId35"/>
    <p:sldId id="616" r:id="rId36"/>
    <p:sldId id="629" r:id="rId37"/>
    <p:sldId id="627" r:id="rId38"/>
    <p:sldId id="633" r:id="rId39"/>
    <p:sldId id="614" r:id="rId40"/>
    <p:sldId id="619" r:id="rId41"/>
    <p:sldId id="618" r:id="rId42"/>
    <p:sldId id="625" r:id="rId43"/>
    <p:sldId id="473" r:id="rId44"/>
    <p:sldId id="630" r:id="rId45"/>
    <p:sldId id="507" r:id="rId46"/>
    <p:sldId id="632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E55"/>
    <a:srgbClr val="235011"/>
    <a:srgbClr val="156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04"/>
  </p:normalViewPr>
  <p:slideViewPr>
    <p:cSldViewPr>
      <p:cViewPr varScale="1">
        <p:scale>
          <a:sx n="91" d="100"/>
          <a:sy n="91" d="100"/>
        </p:scale>
        <p:origin x="1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A46F5F-8C05-4647-8DFB-CD512950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C0A31-0EA1-7341-8293-665E6778DC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48D036-939A-2F4B-A107-2FF404133D2A}" type="datetimeFigureOut">
              <a:rPr lang="en-US" altLang="en-US"/>
              <a:pPr>
                <a:defRPr/>
              </a:pPr>
              <a:t>3/18/20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30E9B89-47E7-4446-ACD5-FA92E57ED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4118DE6-0D61-0E49-9F21-6D1378F0E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6C52F-B998-7D49-9A89-E3F5912368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1BCB9-6082-3F44-9FD9-AA0BE4756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36D0DB-65AF-9341-BCF0-FD54EB72A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CA9BB367-1E14-E647-A923-D5C568B24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5B28700-21E5-604D-969C-BE4618EACE1B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9A6A52B-9646-0B42-A52E-068AA8D0C6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01244F11-BF32-F449-BEB4-4E25FE2E8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82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031">
            <a:extLst>
              <a:ext uri="{FF2B5EF4-FFF2-40B4-BE49-F238E27FC236}">
                <a16:creationId xmlns:a16="http://schemas.microsoft.com/office/drawing/2014/main" id="{71BC6D09-551F-E048-8492-1B14D35745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192EA8-E154-B04F-AE47-664D2AC409A5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08107940-8BF0-124A-B993-11B379928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2F3EC01B-9172-3D43-8250-B433AB1D9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245C9219-F3CC-6F4E-A2DE-D0E1A5B2CA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BC83EA-6B5D-D149-9563-7EFCD22551CD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FE936704-20FC-3141-8369-B6A69E2B2D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CF5B476-2535-D64E-8218-4BEFB4B59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6D0DB-65AF-9341-BCF0-FD54EB72ABE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1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40B24EBB-A1FF-1240-B088-A79F2B970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C4B9609-4D12-7341-A656-A083BA5DB044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E91ECB5A-F33A-9148-BBDD-4BB76C904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B8DF869-CFC8-2743-83C3-33FDBA18B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4061C9EC-202B-DA44-A008-BEA9ACEC9F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336F4E8-841B-6942-9FB5-C515C480C7DD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59E5FC99-FFAF-3A47-9CA6-561BB111C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1A71EABC-5B9E-AF46-B600-6A80FF3E2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E8DB2C7C-17B3-864E-9CFF-2857C52FCE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73ECC82-F9D1-2D43-B923-A5D7DF448B52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7FC15AEA-1123-8349-AC5C-4AE69225A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3E966FC3-6C6C-7341-84F5-81178532F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FF05D2FC-3B1E-2743-AF2E-7B61A04E1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D19DE1-54F4-8544-A1D1-4D1B15B2B7D0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4E8D774D-AA82-FD41-828D-D31E6E0F7D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F811BBC9-B498-3144-B803-0E95BB47A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F4B96818-EECF-C64B-A9A4-2A8AFB546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25486D-10D6-FB4E-A0C6-3B9476876F08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687AC6D0-3B9E-C742-9668-0998BD85D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F106736A-7584-7B4A-9083-02A7BFB22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88980098-A356-7844-AA1B-916A9A5FF7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4755888-52D5-9B4D-928B-D81ADE013872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C28852C6-574B-4442-BB75-75444C3B6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D4B4398A-F2D3-E44B-87E9-F695DDE7E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031">
            <a:extLst>
              <a:ext uri="{FF2B5EF4-FFF2-40B4-BE49-F238E27FC236}">
                <a16:creationId xmlns:a16="http://schemas.microsoft.com/office/drawing/2014/main" id="{6FC10265-B821-B845-B7E8-975D36720B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2A1584-14CA-2F4F-8219-575F5FF1F695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D93E0C59-3788-094E-AF81-685609175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BC5B9BD-E426-2946-950C-7E828A24D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9367E-BB2F-3D49-BD61-267488BE8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D7D32-24B9-0D40-A5FE-5A6A09FF05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0D36A6-C2A3-E747-9C2B-B85202C54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F887-1363-8141-BE53-B091820AC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31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836F33-32C2-A34B-8D3F-9C7D20365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3F9C3-D19A-AF4A-A794-80FFED8E2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1F9C4B-980E-1F4A-B8AC-BA9A88A9E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37F3E-1803-0742-896C-5E5766CE7C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97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72B217-3BD6-3448-9FFF-6A38972D6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9D458D-9E58-3D42-837E-2B2FDE9AA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8AEF8-7E0A-1E4F-A1DE-58157B5E0B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9BA6F-A38E-1744-8083-9854ED381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321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81E3AD-2771-BA40-A504-4A7E565F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F68CE1-24EE-974F-AC1B-41D099396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150B1-75DB-B444-8DCA-571EBF797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13F26-49D0-7F4C-87C7-CC7C24AAB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89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F51442-76A3-C14F-892D-0B323296E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11A2E9-AE49-A34B-A921-2635BC976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08F86-09C2-FE46-BAAC-067F54065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D283-1589-2748-86A5-17F24D20D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2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A9B8DC-B461-254B-B812-7E47BB314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B12198-54B3-9E4D-A035-E3BF2043C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A275ED-6B64-BE43-85D5-F900D8775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14F95-F996-6040-A03E-77C5F83FB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61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0E7CB-8480-E044-AE35-296307900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BC778-F721-0D41-A3A9-E249998DB9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711E4-BC5B-2543-A8F8-C6661248A8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CB35B-6F58-594E-B393-0C52343AB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10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B78FB0-B658-0E44-BF89-8314283F3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7D8900-1B12-7E41-924F-DD05B94C2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B7C36BD-9A09-C84D-8887-4B1F1BC59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C4597-41CA-A543-9DC2-FE899981F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01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F50379-F792-A445-BBAC-71A035225F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7B68CB-2970-9A4F-ADAB-CBBCF7870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2267B4-F3A7-9048-9FE2-AA706294A6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51A79-5BD1-2049-A65B-B9E3C041A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47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6646E8-FD40-9C47-9037-5F1BC2A22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A35D7B-FD52-784D-81FA-C380B98D6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F72B66-6047-B649-B70E-71ED57ECE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D875A-2EFB-5B47-ACC0-5CF1F0890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71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E90EE-FF78-504C-89D6-24881E23C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B6089-A1C3-8847-ACE1-B3B02AE6D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6ECDB-20A5-704B-9911-F14F53824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E1D20-46E8-6445-872C-F896A53E0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39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F865EF-BE08-184B-9A46-B4542FC74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FE7BB-D3A6-964A-93AD-EAE0FEFB8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4584D-8227-CB42-A276-4175F4AD0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B57A0-1D37-7847-9CFB-95EC1469B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90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B33B58-91B6-F242-BE85-FD3513CBB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B51C71-5248-D84B-9AE5-BC2251288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594624-FF5A-8D4A-AE09-75D7F58F86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A07723-0D0A-C44E-BB8A-BFA2D123BA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6CA76B-1D39-9F41-B997-0AAB43D0CD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>
              <a:defRPr/>
            </a:pPr>
            <a:fld id="{BACA327A-57F4-034E-9F4D-B86D3E32E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o.utexas.edu/courses/THOC/sewage.html" TargetMode="External"/><Relationship Id="rId3" Type="http://schemas.openxmlformats.org/officeDocument/2006/relationships/hyperlink" Target="http://www.zo.utexas.edu/courses/THOC/energy.html" TargetMode="External"/><Relationship Id="rId7" Type="http://schemas.openxmlformats.org/officeDocument/2006/relationships/hyperlink" Target="http://www.zo.utexas.edu/courses/THOC/wate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o.utexas.edu/courses/THOC/FoodSupplies.html" TargetMode="External"/><Relationship Id="rId5" Type="http://schemas.openxmlformats.org/officeDocument/2006/relationships/hyperlink" Target="http://www.zo.utexas.edu/courses/THOC/land.html" TargetMode="External"/><Relationship Id="rId4" Type="http://schemas.openxmlformats.org/officeDocument/2006/relationships/hyperlink" Target="http://www.zo.utexas.edu/courses/THOC/money.html" TargetMode="External"/><Relationship Id="rId9" Type="http://schemas.openxmlformats.org/officeDocument/2006/relationships/hyperlink" Target="http://www.zo.utexas.edu/courses/THOC/SpaceTravel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98F783CA-E917-C445-8894-E79362953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224381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3"/>
              </a:rPr>
              <a:t>Energy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4"/>
              </a:rPr>
              <a:t>Money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5"/>
              </a:rPr>
              <a:t>Land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6"/>
              </a:rPr>
              <a:t>Food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7"/>
              </a:rPr>
              <a:t>Water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8"/>
              </a:rPr>
              <a:t>Sewage</a:t>
            </a:r>
            <a:endParaRPr lang="en-US" altLang="en-US" sz="2800" i="0" u="sng" dirty="0">
              <a:solidFill>
                <a:srgbClr val="0000F0"/>
              </a:solidFill>
              <a:latin typeface="Times New Roman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</a:rPr>
              <a:t>Solutions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u="sng" dirty="0">
                <a:solidFill>
                  <a:srgbClr val="0000F0"/>
                </a:solidFill>
                <a:latin typeface="Times New Roman" pitchFamily="2" charset="0"/>
                <a:hlinkClick r:id="rId9"/>
              </a:rPr>
              <a:t>Space Travel</a:t>
            </a:r>
            <a:r>
              <a:rPr lang="en-US" altLang="en-US" sz="2800" i="0" dirty="0">
                <a:latin typeface="Times New Roman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5362" name="TextBox 1">
            <a:extLst>
              <a:ext uri="{FF2B5EF4-FFF2-40B4-BE49-F238E27FC236}">
                <a16:creationId xmlns:a16="http://schemas.microsoft.com/office/drawing/2014/main" id="{9ECCF3E1-2DDC-8448-AD2B-14300748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7447744" cy="16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3600" i="0" dirty="0"/>
              <a:t>Third Exam Thursday 7th May 2020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i="0" dirty="0"/>
              <a:t>Chapters 11-15, 17-18 plus 8 readings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F4C4F0DF-DC5B-584C-B377-38527C032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27700"/>
            <a:ext cx="845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0" dirty="0"/>
              <a:t>Final Exam</a:t>
            </a:r>
            <a:r>
              <a:rPr lang="en-US" altLang="en-US" i="0"/>
              <a:t>: Wednesday </a:t>
            </a:r>
            <a:r>
              <a:rPr lang="en-US" altLang="en-US" i="0" dirty="0"/>
              <a:t>13th May 2-5 pm</a:t>
            </a:r>
          </a:p>
        </p:txBody>
      </p:sp>
      <p:sp>
        <p:nvSpPr>
          <p:cNvPr id="15364" name="Rectangle 9">
            <a:extLst>
              <a:ext uri="{FF2B5EF4-FFF2-40B4-BE49-F238E27FC236}">
                <a16:creationId xmlns:a16="http://schemas.microsoft.com/office/drawing/2014/main" id="{291A1665-07CF-054F-9FBE-E003A1FFC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562600"/>
            <a:ext cx="853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8217A06A-430C-9D43-8DE9-27CAC67BE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191000"/>
            <a:ext cx="32004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>
                <a:latin typeface="Times New Roman" pitchFamily="2" charset="0"/>
              </a:rPr>
              <a:t>      27th Lecture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>
                <a:latin typeface="Times New Roman" pitchFamily="2" charset="0"/>
              </a:rPr>
              <a:t>     30 April 2020</a:t>
            </a:r>
          </a:p>
        </p:txBody>
      </p:sp>
    </p:spTree>
    <p:extLst>
      <p:ext uri="{BB962C8B-B14F-4D97-AF65-F5344CB8AC3E}">
        <p14:creationId xmlns:p14="http://schemas.microsoft.com/office/powerpoint/2010/main" val="18791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B49F9BFE-7A2A-D847-B955-6E971B075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914400"/>
            <a:ext cx="4006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FF66"/>
                </a:solidFill>
              </a:rPr>
              <a:t>Rossler strange attractor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A3F3803B-037B-9A4A-8B58-CD654593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447800"/>
            <a:ext cx="86106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77E351A3-C85E-DD4B-A5ED-5D889AA0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81000"/>
            <a:ext cx="10972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>
            <a:extLst>
              <a:ext uri="{FF2B5EF4-FFF2-40B4-BE49-F238E27FC236}">
                <a16:creationId xmlns:a16="http://schemas.microsoft.com/office/drawing/2014/main" id="{AC410F75-44EE-3545-BCE6-B9B801D3A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914400"/>
            <a:ext cx="3854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FF66"/>
                </a:solidFill>
              </a:rPr>
              <a:t>Gilpin strange attractor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7F3D6A17-05E6-CA48-8DD4-C137ED50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5975"/>
            <a:ext cx="60198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>
            <a:extLst>
              <a:ext uri="{FF2B5EF4-FFF2-40B4-BE49-F238E27FC236}">
                <a16:creationId xmlns:a16="http://schemas.microsoft.com/office/drawing/2014/main" id="{E2042033-AA64-8040-91C3-9416A10B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914400"/>
            <a:ext cx="320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FF66"/>
                </a:solidFill>
              </a:rPr>
              <a:t>3 species food chain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311A4C2C-81FF-D64D-BEB8-D39C6610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95313"/>
            <a:ext cx="101346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40BA3FF9-B6A3-0943-B890-156D9716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71513"/>
            <a:ext cx="8763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0"/>
              <a:t>Generalized Lotka-Volterra Equations: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/>
              <a:t>	</a:t>
            </a:r>
            <a:r>
              <a:rPr lang="en-US" altLang="en-US" sz="2800"/>
              <a:t>dN</a:t>
            </a:r>
            <a:r>
              <a:rPr lang="en-US" altLang="en-US" sz="2800" baseline="-25000"/>
              <a:t>i</a:t>
            </a:r>
            <a:r>
              <a:rPr lang="en-US" altLang="en-US" sz="2800"/>
              <a:t>/dt = N</a:t>
            </a:r>
            <a:r>
              <a:rPr lang="en-US" altLang="en-US" sz="2800" baseline="-25000"/>
              <a:t>i</a:t>
            </a:r>
            <a:r>
              <a:rPr lang="en-US" altLang="en-US" sz="2800"/>
              <a:t> (b</a:t>
            </a:r>
            <a:r>
              <a:rPr lang="en-US" altLang="en-US" sz="2800" baseline="-25000"/>
              <a:t>i</a:t>
            </a:r>
            <a:r>
              <a:rPr lang="en-US" altLang="en-US" sz="2800"/>
              <a:t> +</a:t>
            </a:r>
            <a:r>
              <a:rPr lang="en-US" altLang="en-US" sz="2800">
                <a:latin typeface="Symbol" pitchFamily="2" charset="2"/>
              </a:rPr>
              <a:t> S</a:t>
            </a:r>
            <a:r>
              <a:rPr lang="en-US" altLang="en-US" sz="2800"/>
              <a:t> a</a:t>
            </a:r>
            <a:r>
              <a:rPr lang="en-US" altLang="en-US" sz="2800" baseline="-25000"/>
              <a:t>ij</a:t>
            </a:r>
            <a:r>
              <a:rPr lang="en-US" altLang="en-US" sz="2800"/>
              <a:t> N</a:t>
            </a:r>
            <a:r>
              <a:rPr lang="en-US" altLang="en-US" sz="2800" baseline="-25000"/>
              <a:t>j</a:t>
            </a:r>
            <a:r>
              <a:rPr lang="en-US" altLang="en-US" sz="28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/>
              <a:t>Jacobian Matrix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/>
              <a:t>Partial Derivatives:  </a:t>
            </a:r>
            <a:r>
              <a:rPr lang="en-US" altLang="en-US" sz="2800"/>
              <a:t>∂N</a:t>
            </a:r>
            <a:r>
              <a:rPr lang="en-US" altLang="en-US" sz="2800" baseline="-25000"/>
              <a:t>i </a:t>
            </a:r>
            <a:r>
              <a:rPr lang="en-US" altLang="en-US" sz="2800"/>
              <a:t>/ ∂N</a:t>
            </a:r>
            <a:r>
              <a:rPr lang="en-US" altLang="en-US" sz="2800" baseline="-25000"/>
              <a:t>j ,   </a:t>
            </a:r>
            <a:r>
              <a:rPr lang="en-US" altLang="en-US" sz="2800"/>
              <a:t>∂N</a:t>
            </a:r>
            <a:r>
              <a:rPr lang="en-US" altLang="en-US" sz="2800" baseline="-25000"/>
              <a:t>j </a:t>
            </a:r>
            <a:r>
              <a:rPr lang="en-US" altLang="en-US" sz="2800"/>
              <a:t>/ ∂N</a:t>
            </a:r>
            <a:r>
              <a:rPr lang="en-US" altLang="en-US" sz="2800" baseline="-25000"/>
              <a:t>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/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Sensitivity of species</a:t>
            </a:r>
            <a:r>
              <a:rPr lang="en-US" altLang="en-US" sz="2800"/>
              <a:t> i </a:t>
            </a:r>
            <a:r>
              <a:rPr lang="en-US" altLang="en-US" sz="2800" i="0"/>
              <a:t>to changes in density of species </a:t>
            </a:r>
            <a:r>
              <a:rPr lang="en-US" altLang="en-US" sz="2800"/>
              <a:t>j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	when all other species are held constant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Sensitivity of species</a:t>
            </a:r>
            <a:r>
              <a:rPr lang="en-US" altLang="en-US" sz="2800"/>
              <a:t> j </a:t>
            </a:r>
            <a:r>
              <a:rPr lang="en-US" altLang="en-US" sz="2800" i="0"/>
              <a:t>to changes in density of species</a:t>
            </a:r>
            <a:r>
              <a:rPr lang="en-US" altLang="en-US" sz="2800"/>
              <a:t> </a:t>
            </a:r>
            <a:r>
              <a:rPr lang="en-US" altLang="en-US" sz="2400"/>
              <a:t>i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	when all other species are held constant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1FEAA6C4-F975-4146-B442-F7A3D4FF2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71513"/>
            <a:ext cx="76962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0" dirty="0"/>
              <a:t>Traditional Ecological Wisdom: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i="0" dirty="0"/>
              <a:t>Diversity </a:t>
            </a:r>
            <a:r>
              <a:rPr lang="en-US" altLang="en-US" i="0" dirty="0" err="1"/>
              <a:t>begats</a:t>
            </a:r>
            <a:r>
              <a:rPr lang="en-US" altLang="en-US" i="0" dirty="0"/>
              <a:t> Stability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i="0" dirty="0"/>
              <a:t>MacArthur</a:t>
            </a:r>
            <a:r>
              <a:rPr lang="ja-JP" altLang="en-US" i="0"/>
              <a:t>’</a:t>
            </a:r>
            <a:r>
              <a:rPr lang="en-US" altLang="ja-JP" i="0" dirty="0"/>
              <a:t>s idea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i="0" dirty="0"/>
              <a:t>Stability of an ecosystem should increase with both the number of different trophic links between species and with the equitability of energy flow up various food chains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853F892-A3AF-C64E-87F2-B827BED8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42" y="304800"/>
            <a:ext cx="196966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D7DA6-2B7A-D349-875F-B17C1E540F8F}"/>
              </a:ext>
            </a:extLst>
          </p:cNvPr>
          <p:cNvSpPr/>
          <p:nvPr/>
        </p:nvSpPr>
        <p:spPr>
          <a:xfrm>
            <a:off x="6725415" y="2514600"/>
            <a:ext cx="2350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i="0" dirty="0"/>
              <a:t> Robert MacArthur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1815347E-8F85-244C-9CE3-68B76FA2C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71513"/>
            <a:ext cx="76962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2098" name="Picture 3">
            <a:extLst>
              <a:ext uri="{FF2B5EF4-FFF2-40B4-BE49-F238E27FC236}">
                <a16:creationId xmlns:a16="http://schemas.microsoft.com/office/drawing/2014/main" id="{F9160871-B16E-1C4F-BC5B-513C6D5D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82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">
            <a:extLst>
              <a:ext uri="{FF2B5EF4-FFF2-40B4-BE49-F238E27FC236}">
                <a16:creationId xmlns:a16="http://schemas.microsoft.com/office/drawing/2014/main" id="{4F62ADF0-422C-0C45-8423-70A3436E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4384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i="0" dirty="0"/>
              <a:t> </a:t>
            </a:r>
            <a:r>
              <a:rPr lang="en-US" altLang="en-US" sz="2000" i="0" dirty="0"/>
              <a:t>Robert MacArthur</a:t>
            </a:r>
            <a:endParaRPr lang="en-US" altLang="en-US" sz="2400" i="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58B5BDB-ED73-2541-B255-F6B4871D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66" y="228600"/>
            <a:ext cx="196966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F7BA090C-7274-0748-9F35-A44CE2881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8305800" cy="73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		</a:t>
            </a:r>
            <a:r>
              <a:rPr lang="en-US" altLang="en-US" sz="2800" i="0"/>
              <a:t>Robert May </a:t>
            </a:r>
            <a:r>
              <a:rPr lang="en-US" altLang="en-US" sz="2800" b="0" i="0"/>
              <a:t>challenged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		conventional ecological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		thinking and asserted that 				complex ecological systems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		were likely to be less stable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		than simpler systems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i="0"/>
              <a:t>May analyzed sets of randomly assembled model ecosystems. Jacobian matrices were assembled as follows: diagonal elements were defined as – 1. All other interaction terms were equally likely to be + or – (chosen from a uniform random distribution ranging from +1 to –1). Thus 25% of interactions were mutualisms, 25% were direct interspecific competitors and 50% were prey-predator or parasite-host interactions. Not known for any real ecological system!</a:t>
            </a:r>
            <a:endParaRPr lang="en-US" altLang="en-US" b="0" i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3122" name="Picture 3">
            <a:extLst>
              <a:ext uri="{FF2B5EF4-FFF2-40B4-BE49-F238E27FC236}">
                <a16:creationId xmlns:a16="http://schemas.microsoft.com/office/drawing/2014/main" id="{6D8EEF53-7001-D043-BB75-70B843DF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52400"/>
            <a:ext cx="2044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>
            <a:extLst>
              <a:ext uri="{FF2B5EF4-FFF2-40B4-BE49-F238E27FC236}">
                <a16:creationId xmlns:a16="http://schemas.microsoft.com/office/drawing/2014/main" id="{256717B4-34C5-9041-BF29-74BC0C1B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930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">
            <a:extLst>
              <a:ext uri="{FF2B5EF4-FFF2-40B4-BE49-F238E27FC236}">
                <a16:creationId xmlns:a16="http://schemas.microsoft.com/office/drawing/2014/main" id="{C8180656-592C-E54B-A37D-A3864D482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2028507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/>
              <a:t>May varied three aspects of community complexity: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en-US" sz="2800" i="0" dirty="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en-US" sz="2800" i="0" dirty="0"/>
              <a:t>Number of species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en-US" sz="2800" i="0" dirty="0"/>
              <a:t>    (dimensionality of the Jacobian matrix)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en-US" sz="2800" i="0" dirty="0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en-US" sz="2800" i="0" dirty="0"/>
              <a:t>2.  Average absolute magnitude of elements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en-US" sz="2800" i="0" dirty="0"/>
              <a:t>     (interaction strength)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 startAt="3"/>
            </a:pPr>
            <a:endParaRPr lang="en-US" altLang="en-US" sz="2800" i="0" dirty="0"/>
          </a:p>
          <a:p>
            <a:pPr>
              <a:spcBef>
                <a:spcPct val="0"/>
              </a:spcBef>
              <a:buFont typeface="Times" pitchFamily="2" charset="0"/>
              <a:buAutoNum type="arabicPeriod" startAt="3"/>
            </a:pPr>
            <a:r>
              <a:rPr lang="en-US" altLang="en-US" sz="2800" i="0" dirty="0"/>
              <a:t>Proportion of elements that were non-zero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/>
              <a:t>    (</a:t>
            </a:r>
            <a:r>
              <a:rPr lang="en-US" altLang="en-US" sz="2800" i="0" dirty="0" err="1"/>
              <a:t>connectance</a:t>
            </a:r>
            <a:r>
              <a:rPr lang="en-US" altLang="en-US" sz="2800" i="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/>
              <a:t>Major Conclusion: Complex random systems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/>
              <a:t>a</a:t>
            </a:r>
            <a:r>
              <a:rPr lang="en-US" altLang="en-US" sz="2800" i="0"/>
              <a:t>re </a:t>
            </a:r>
            <a:r>
              <a:rPr lang="en-US" altLang="en-US" sz="2800" i="0" dirty="0"/>
              <a:t>LESS stable than simpler systems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C84138CE-A077-2844-A693-5AD5730BC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"/>
            <a:ext cx="8305800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Real communities are far from random in construction, but must obey various constraints.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Can be no more than 5-7 trophic levels, food chain loops are disallowed, must be at least one producer in every ecosystem, etc.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Astronomically large numbers of random systems : for only 40 species, there are 10</a:t>
            </a:r>
            <a:r>
              <a:rPr lang="en-US" altLang="en-US" sz="2800" i="0" baseline="30000"/>
              <a:t>764</a:t>
            </a:r>
            <a:r>
              <a:rPr lang="en-US" altLang="en-US" sz="2800" i="0"/>
              <a:t> possible networks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i="0"/>
              <a:t>of which only about 10</a:t>
            </a:r>
            <a:r>
              <a:rPr lang="en-US" altLang="en-US" sz="2800" i="0" baseline="30000"/>
              <a:t>500</a:t>
            </a:r>
            <a:r>
              <a:rPr lang="en-US" altLang="en-US" sz="2800" i="0"/>
              <a:t> are biologically reasonable — realistic systems are so sparse that random sampling is unlikely to find them.  For just a 20 species network, if one million hypothetical networks were generated on a computer every second for ten years, among the resulting 31.5</a:t>
            </a:r>
            <a:r>
              <a:rPr lang="en-US" altLang="en-US" sz="2800" i="0" baseline="30000"/>
              <a:t>13</a:t>
            </a:r>
            <a:r>
              <a:rPr lang="en-US" altLang="en-US" sz="2800" i="0"/>
              <a:t> random systems produced, there is a 95% expectation of never encountering even one realistic ecological system!</a:t>
            </a:r>
            <a:endParaRPr lang="en-US" altLang="en-US" i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E88C9039-A4EC-7B4A-8A0F-381717C73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22238"/>
            <a:ext cx="8623300" cy="71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Latitudinal gradients in species diversity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Tropical tree species diversity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Seeding rings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Nutrient mosaic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Circular networks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Disturbance (epiphyte loads)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Connectance and number of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Sea otters as keystone species, alternative stable states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Types of stability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Constancy = variability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Inertia = resistance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Elasticity = resilience (Lyapunov stability)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Amplitude (domain of attraction)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Cyclic stability (neutral stability, limit cycles, strange attractors)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Trajectory stability (succession)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Traditional ecological wisdom: diversity begats stability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May</a:t>
            </a:r>
            <a:r>
              <a:rPr lang="ja-JP" altLang="en-US" sz="2400" i="0"/>
              <a:t>’</a:t>
            </a:r>
            <a:r>
              <a:rPr lang="en-US" altLang="ja-JP" sz="2400" i="0"/>
              <a:t>s challenge using random model systems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Real systems not constructed randomly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2">
            <a:extLst>
              <a:ext uri="{FF2B5EF4-FFF2-40B4-BE49-F238E27FC236}">
                <a16:creationId xmlns:a16="http://schemas.microsoft.com/office/drawing/2014/main" id="{67932DD6-204F-0C40-8C35-65CCBBF2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28600"/>
            <a:ext cx="88487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7218" name="Picture 1" descr="308b067cc8db4c39ee2c4051146a3e42.jpg">
            <a:extLst>
              <a:ext uri="{FF2B5EF4-FFF2-40B4-BE49-F238E27FC236}">
                <a16:creationId xmlns:a16="http://schemas.microsoft.com/office/drawing/2014/main" id="{B66DA412-8164-C549-94EC-D1D8D2585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85800"/>
            <a:ext cx="46497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2" descr="gearbox51.jpg">
            <a:extLst>
              <a:ext uri="{FF2B5EF4-FFF2-40B4-BE49-F238E27FC236}">
                <a16:creationId xmlns:a16="http://schemas.microsoft.com/office/drawing/2014/main" id="{8C5557E3-BCC2-A740-8B7E-54C4661DE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990600"/>
            <a:ext cx="4254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Box 3">
            <a:extLst>
              <a:ext uri="{FF2B5EF4-FFF2-40B4-BE49-F238E27FC236}">
                <a16:creationId xmlns:a16="http://schemas.microsoft.com/office/drawing/2014/main" id="{3D8D5DDA-C9EC-6745-ACAD-71171CA26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09563"/>
            <a:ext cx="4035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/>
              <a:t>Gearbox: Exploded View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4" descr="NoAmerGearbox">
            <a:extLst>
              <a:ext uri="{FF2B5EF4-FFF2-40B4-BE49-F238E27FC236}">
                <a16:creationId xmlns:a16="http://schemas.microsoft.com/office/drawing/2014/main" id="{8F069F4E-4EF1-BC4B-8432-46E413F2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0005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1">
            <a:extLst>
              <a:ext uri="{FF2B5EF4-FFF2-40B4-BE49-F238E27FC236}">
                <a16:creationId xmlns:a16="http://schemas.microsoft.com/office/drawing/2014/main" id="{899262E0-013A-E94E-A8AD-2F228EA9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215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North America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2">
            <a:extLst>
              <a:ext uri="{FF2B5EF4-FFF2-40B4-BE49-F238E27FC236}">
                <a16:creationId xmlns:a16="http://schemas.microsoft.com/office/drawing/2014/main" id="{6183B28E-931C-6F4D-9759-BC0CE6F6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-2286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4" name="Text Box 3">
            <a:extLst>
              <a:ext uri="{FF2B5EF4-FFF2-40B4-BE49-F238E27FC236}">
                <a16:creationId xmlns:a16="http://schemas.microsoft.com/office/drawing/2014/main" id="{0D1D44B8-671D-B041-AE39-438C5454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5" name="Text Box 4">
            <a:extLst>
              <a:ext uri="{FF2B5EF4-FFF2-40B4-BE49-F238E27FC236}">
                <a16:creationId xmlns:a16="http://schemas.microsoft.com/office/drawing/2014/main" id="{5F572B68-737C-A044-954F-95CA3723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6" name="Text Box 5">
            <a:extLst>
              <a:ext uri="{FF2B5EF4-FFF2-40B4-BE49-F238E27FC236}">
                <a16:creationId xmlns:a16="http://schemas.microsoft.com/office/drawing/2014/main" id="{3D033E39-FE9A-E543-9918-A2FFBFC70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7" name="Text Box 6">
            <a:extLst>
              <a:ext uri="{FF2B5EF4-FFF2-40B4-BE49-F238E27FC236}">
                <a16:creationId xmlns:a16="http://schemas.microsoft.com/office/drawing/2014/main" id="{74B0C0CF-B9F1-BA42-B6C8-0F58894B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9144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8" name="Text Box 7">
            <a:extLst>
              <a:ext uri="{FF2B5EF4-FFF2-40B4-BE49-F238E27FC236}">
                <a16:creationId xmlns:a16="http://schemas.microsoft.com/office/drawing/2014/main" id="{DF9F7323-D4C5-AF43-8903-F6A67F518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3716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19" name="Text Box 8">
            <a:extLst>
              <a:ext uri="{FF2B5EF4-FFF2-40B4-BE49-F238E27FC236}">
                <a16:creationId xmlns:a16="http://schemas.microsoft.com/office/drawing/2014/main" id="{49F08E0F-7C20-074F-960F-CC9E9F21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8288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0" name="Text Box 9">
            <a:extLst>
              <a:ext uri="{FF2B5EF4-FFF2-40B4-BE49-F238E27FC236}">
                <a16:creationId xmlns:a16="http://schemas.microsoft.com/office/drawing/2014/main" id="{5546EDE0-9C9C-C747-B626-2DE89C400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860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1" name="Text Box 10">
            <a:extLst>
              <a:ext uri="{FF2B5EF4-FFF2-40B4-BE49-F238E27FC236}">
                <a16:creationId xmlns:a16="http://schemas.microsoft.com/office/drawing/2014/main" id="{280530AF-EB81-9E43-9F2A-FD754C248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43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2" name="Text Box 11">
            <a:extLst>
              <a:ext uri="{FF2B5EF4-FFF2-40B4-BE49-F238E27FC236}">
                <a16:creationId xmlns:a16="http://schemas.microsoft.com/office/drawing/2014/main" id="{E310F08B-31AE-1A4D-9BA8-16A7304A0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2004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3" name="Text Box 12">
            <a:extLst>
              <a:ext uri="{FF2B5EF4-FFF2-40B4-BE49-F238E27FC236}">
                <a16:creationId xmlns:a16="http://schemas.microsoft.com/office/drawing/2014/main" id="{DD4E171A-8902-9D4B-9B4D-62D39250B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6576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4" name="Text Box 13">
            <a:extLst>
              <a:ext uri="{FF2B5EF4-FFF2-40B4-BE49-F238E27FC236}">
                <a16:creationId xmlns:a16="http://schemas.microsoft.com/office/drawing/2014/main" id="{538BED1F-9911-144D-B13F-9ED8C146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148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5" name="Text Box 14">
            <a:extLst>
              <a:ext uri="{FF2B5EF4-FFF2-40B4-BE49-F238E27FC236}">
                <a16:creationId xmlns:a16="http://schemas.microsoft.com/office/drawing/2014/main" id="{4737182F-24DB-8B4E-AE3A-1DFD6631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6" name="Text Box 15">
            <a:extLst>
              <a:ext uri="{FF2B5EF4-FFF2-40B4-BE49-F238E27FC236}">
                <a16:creationId xmlns:a16="http://schemas.microsoft.com/office/drawing/2014/main" id="{D91325AB-94EF-024B-93CE-4DD114141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029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7" name="Text Box 16">
            <a:extLst>
              <a:ext uri="{FF2B5EF4-FFF2-40B4-BE49-F238E27FC236}">
                <a16:creationId xmlns:a16="http://schemas.microsoft.com/office/drawing/2014/main" id="{D4E1C3ED-56D8-D646-BC6F-3A4B772D5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410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8" name="Text Box 17">
            <a:extLst>
              <a:ext uri="{FF2B5EF4-FFF2-40B4-BE49-F238E27FC236}">
                <a16:creationId xmlns:a16="http://schemas.microsoft.com/office/drawing/2014/main" id="{4A12E414-4DE3-2847-B59B-F1F5E4158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791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29" name="Text Box 18">
            <a:extLst>
              <a:ext uri="{FF2B5EF4-FFF2-40B4-BE49-F238E27FC236}">
                <a16:creationId xmlns:a16="http://schemas.microsoft.com/office/drawing/2014/main" id="{847E64A2-D024-C146-840E-52A666788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722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sp>
        <p:nvSpPr>
          <p:cNvPr id="141330" name="Text Box 19">
            <a:extLst>
              <a:ext uri="{FF2B5EF4-FFF2-40B4-BE49-F238E27FC236}">
                <a16:creationId xmlns:a16="http://schemas.microsoft.com/office/drawing/2014/main" id="{EEC2A553-B1BC-1244-A7AD-09E016B3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629400"/>
            <a:ext cx="4267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                                                            </a:t>
            </a:r>
          </a:p>
        </p:txBody>
      </p:sp>
      <p:pic>
        <p:nvPicPr>
          <p:cNvPr id="141331" name="Picture 20" descr="KalahariGearbox2">
            <a:extLst>
              <a:ext uri="{FF2B5EF4-FFF2-40B4-BE49-F238E27FC236}">
                <a16:creationId xmlns:a16="http://schemas.microsoft.com/office/drawing/2014/main" id="{09E2633C-6006-9D4A-96D5-FFBB0C0D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327">
            <a:off x="4746625" y="838200"/>
            <a:ext cx="38560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2" name="Picture 21" descr="KalahariGearbox">
            <a:extLst>
              <a:ext uri="{FF2B5EF4-FFF2-40B4-BE49-F238E27FC236}">
                <a16:creationId xmlns:a16="http://schemas.microsoft.com/office/drawing/2014/main" id="{38297D04-0EA3-8148-88B9-CD84EFC4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201">
            <a:off x="304800" y="228600"/>
            <a:ext cx="41989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3" name="TextBox 1">
            <a:extLst>
              <a:ext uri="{FF2B5EF4-FFF2-40B4-BE49-F238E27FC236}">
                <a16:creationId xmlns:a16="http://schemas.microsoft.com/office/drawing/2014/main" id="{30750926-33E1-A64F-9CDB-2232DEA0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338138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Kalahari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6" descr="AussieGearbox1">
            <a:extLst>
              <a:ext uri="{FF2B5EF4-FFF2-40B4-BE49-F238E27FC236}">
                <a16:creationId xmlns:a16="http://schemas.microsoft.com/office/drawing/2014/main" id="{854FF5B3-D4ED-CB4D-B93A-D125D94F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011">
            <a:off x="514350" y="138113"/>
            <a:ext cx="35861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2" name="Picture 7" descr="CtenotusGearbox">
            <a:extLst>
              <a:ext uri="{FF2B5EF4-FFF2-40B4-BE49-F238E27FC236}">
                <a16:creationId xmlns:a16="http://schemas.microsoft.com/office/drawing/2014/main" id="{995416D0-1FC0-FE4B-8E3C-C2D8F115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020">
            <a:off x="4902200" y="139700"/>
            <a:ext cx="37084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Box 1">
            <a:extLst>
              <a:ext uri="{FF2B5EF4-FFF2-40B4-BE49-F238E27FC236}">
                <a16:creationId xmlns:a16="http://schemas.microsoft.com/office/drawing/2014/main" id="{3B91FFF5-C8C5-9342-B938-3F00CB38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57200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Australia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>
            <a:extLst>
              <a:ext uri="{FF2B5EF4-FFF2-40B4-BE49-F238E27FC236}">
                <a16:creationId xmlns:a16="http://schemas.microsoft.com/office/drawing/2014/main" id="{31E660F1-9899-7947-AA8D-EB2174FD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313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ext Box 3">
            <a:extLst>
              <a:ext uri="{FF2B5EF4-FFF2-40B4-BE49-F238E27FC236}">
                <a16:creationId xmlns:a16="http://schemas.microsoft.com/office/drawing/2014/main" id="{D8504D84-49B1-3046-8E7B-F11A5CCF1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5125"/>
            <a:ext cx="4038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0"/>
              <a:t>North America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i="0"/>
              <a:t>12 study sites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4-5 ubiquitous species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Replace each </a:t>
            </a:r>
            <a:r>
              <a:rPr lang="ja-JP" altLang="en-US" sz="2400" i="0">
                <a:latin typeface="Arial" panose="020B0604020202020204" pitchFamily="34" charset="0"/>
              </a:rPr>
              <a:t>“</a:t>
            </a:r>
            <a:r>
              <a:rPr lang="en-US" altLang="ja-JP" sz="2400" i="0"/>
              <a:t>resident</a:t>
            </a:r>
            <a:r>
              <a:rPr lang="ja-JP" altLang="en-US" sz="2400" i="0">
                <a:latin typeface="Arial" panose="020B0604020202020204" pitchFamily="34" charset="0"/>
              </a:rPr>
              <a:t>”</a:t>
            </a:r>
            <a:r>
              <a:rPr lang="en-US" altLang="ja-JP" sz="2400" i="0"/>
              <a:t> species with 11 </a:t>
            </a:r>
            <a:r>
              <a:rPr lang="ja-JP" altLang="en-US" sz="2400" i="0">
                <a:latin typeface="Arial" panose="020B0604020202020204" pitchFamily="34" charset="0"/>
              </a:rPr>
              <a:t>“</a:t>
            </a:r>
            <a:r>
              <a:rPr lang="en-US" altLang="ja-JP" sz="2400" i="0"/>
              <a:t>aliens</a:t>
            </a:r>
            <a:r>
              <a:rPr lang="ja-JP" altLang="en-US" sz="2400" i="0">
                <a:latin typeface="Arial" panose="020B0604020202020204" pitchFamily="34" charset="0"/>
              </a:rPr>
              <a:t>”</a:t>
            </a:r>
            <a:endParaRPr lang="en-US" altLang="ja-JP" sz="24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from other sites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11 x 12 x 5 = 660 comparisons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N</a:t>
            </a:r>
            <a:r>
              <a:rPr lang="en-US" altLang="en-US" baseline="-25000"/>
              <a:t>i</a:t>
            </a:r>
            <a:r>
              <a:rPr lang="en-US" altLang="en-US"/>
              <a:t>*  =  K</a:t>
            </a:r>
            <a:r>
              <a:rPr lang="en-US" altLang="en-US" baseline="-25000"/>
              <a:t>i</a:t>
            </a:r>
            <a:r>
              <a:rPr lang="en-US" altLang="en-US"/>
              <a:t>  –  </a:t>
            </a:r>
            <a:r>
              <a:rPr lang="en-US" altLang="en-US">
                <a:latin typeface="Symbol" pitchFamily="2" charset="2"/>
              </a:rPr>
              <a:t>S a</a:t>
            </a:r>
            <a:r>
              <a:rPr lang="en-US" altLang="en-US" baseline="-25000"/>
              <a:t>ij</a:t>
            </a:r>
            <a:r>
              <a:rPr lang="en-US" altLang="en-US"/>
              <a:t> N</a:t>
            </a:r>
            <a:r>
              <a:rPr lang="en-US" altLang="en-US" baseline="-25000"/>
              <a:t>j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57" name="Object 3">
            <a:extLst>
              <a:ext uri="{FF2B5EF4-FFF2-40B4-BE49-F238E27FC236}">
                <a16:creationId xmlns:a16="http://schemas.microsoft.com/office/drawing/2014/main" id="{14140B7D-DA6D-5148-846D-379E0EA50B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457200"/>
          <a:ext cx="8382000" cy="234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9" name="Worksheet" r:id="rId4" imgW="10706100" imgH="2997200" progId="Excel.Sheet.8">
                  <p:embed/>
                </p:oleObj>
              </mc:Choice>
              <mc:Fallback>
                <p:oleObj name="Worksheet" r:id="rId4" imgW="10706100" imgH="29972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"/>
                        <a:ext cx="8382000" cy="234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58" name="Text Box 4">
            <a:extLst>
              <a:ext uri="{FF2B5EF4-FFF2-40B4-BE49-F238E27FC236}">
                <a16:creationId xmlns:a16="http://schemas.microsoft.com/office/drawing/2014/main" id="{F0FF29E0-E3B4-3C43-8388-83063CCBA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200400"/>
            <a:ext cx="8915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i="0">
                <a:latin typeface="Arial" panose="020B0604020202020204" pitchFamily="34" charset="0"/>
              </a:rPr>
              <a:t>“</a:t>
            </a:r>
            <a:r>
              <a:rPr lang="en-US" altLang="ja-JP" sz="2400" i="0" dirty="0"/>
              <a:t>Aliens</a:t>
            </a:r>
            <a:r>
              <a:rPr lang="ja-JP" altLang="en-US" sz="2400" i="0">
                <a:latin typeface="Arial" panose="020B0604020202020204" pitchFamily="34" charset="0"/>
              </a:rPr>
              <a:t>”</a:t>
            </a:r>
            <a:r>
              <a:rPr lang="en-US" altLang="ja-JP" sz="2400" i="0" dirty="0"/>
              <a:t> versus </a:t>
            </a:r>
            <a:r>
              <a:rPr lang="ja-JP" altLang="en-US" sz="2400" i="0">
                <a:latin typeface="Arial" panose="020B0604020202020204" pitchFamily="34" charset="0"/>
              </a:rPr>
              <a:t>“</a:t>
            </a:r>
            <a:r>
              <a:rPr lang="en-US" altLang="ja-JP" sz="2400" i="0" dirty="0"/>
              <a:t>residents</a:t>
            </a:r>
            <a:r>
              <a:rPr lang="ja-JP" altLang="en-US" sz="2400" i="0">
                <a:latin typeface="Arial" panose="020B0604020202020204" pitchFamily="34" charset="0"/>
              </a:rPr>
              <a:t>”</a:t>
            </a:r>
            <a:r>
              <a:rPr lang="en-US" altLang="ja-JP" sz="2400" i="0" dirty="0"/>
              <a:t> </a:t>
            </a:r>
            <a:r>
              <a:rPr lang="en-US" altLang="ja-JP" sz="2400" i="0"/>
              <a:t>comparisons – Pseudo-communities</a:t>
            </a:r>
            <a:endParaRPr lang="en-US" altLang="ja-JP" sz="2000" i="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0" dirty="0"/>
              <a:t>	In North America plus the Kalahari plus Australia, for 30 study areas 	and 20 prey categories, residents outperformed aliens in 1871 out of 	3014 such </a:t>
            </a:r>
            <a:r>
              <a:rPr lang="ja-JP" altLang="en-US" sz="2000" i="0">
                <a:latin typeface="Arial" panose="020B0604020202020204" pitchFamily="34" charset="0"/>
              </a:rPr>
              <a:t>“</a:t>
            </a:r>
            <a:r>
              <a:rPr lang="en-US" altLang="ja-JP" sz="2000" i="0" dirty="0"/>
              <a:t>experiments</a:t>
            </a:r>
            <a:r>
              <a:rPr lang="ja-JP" altLang="en-US" sz="2000" i="0">
                <a:latin typeface="Arial" panose="020B0604020202020204" pitchFamily="34" charset="0"/>
              </a:rPr>
              <a:t>”</a:t>
            </a:r>
            <a:r>
              <a:rPr lang="en-US" altLang="ja-JP" sz="2000" i="0" dirty="0"/>
              <a:t> (62%).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0" dirty="0"/>
              <a:t>	For 10 Kalahari sites, 46 prey categories, residents outperformed aliens 	in 810 out of 1056 cases (76.7%).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i="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0" dirty="0"/>
              <a:t>	In 2 sites in Australia, 200+ prey, residents outperformed aliens in 39 of 	52 possible substitutions (75%).</a:t>
            </a:r>
            <a:endParaRPr lang="en-US" altLang="en-US" sz="2400" i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3">
            <a:extLst>
              <a:ext uri="{FF2B5EF4-FFF2-40B4-BE49-F238E27FC236}">
                <a16:creationId xmlns:a16="http://schemas.microsoft.com/office/drawing/2014/main" id="{EDCCB080-F182-A14A-BB1A-1B66E00D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-36513"/>
            <a:ext cx="8280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 Box 4">
            <a:extLst>
              <a:ext uri="{FF2B5EF4-FFF2-40B4-BE49-F238E27FC236}">
                <a16:creationId xmlns:a16="http://schemas.microsoft.com/office/drawing/2014/main" id="{1F1BF85E-DBCD-3F43-A78B-7936D9777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6096000"/>
            <a:ext cx="7891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/>
              <a:t>Different types of Metapopulations (Source, Sinks)</a:t>
            </a:r>
            <a:endParaRPr lang="en-US" altLang="en-US" sz="2400" i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 descr="metapopcolor.GIF">
            <a:extLst>
              <a:ext uri="{FF2B5EF4-FFF2-40B4-BE49-F238E27FC236}">
                <a16:creationId xmlns:a16="http://schemas.microsoft.com/office/drawing/2014/main" id="{31D58D6B-3402-DC4B-97B2-FA97B0B2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0"/>
            <a:ext cx="7561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>
            <a:extLst>
              <a:ext uri="{FF2B5EF4-FFF2-40B4-BE49-F238E27FC236}">
                <a16:creationId xmlns:a16="http://schemas.microsoft.com/office/drawing/2014/main" id="{5EAFFE2C-E912-0F40-9E46-24FEA7129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202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Types of stability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Constancy = variability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Inertia = resistance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Elasticity = resilience (Lyapunov </a:t>
            </a:r>
            <a:r>
              <a:rPr lang="ja-JP" altLang="en-US" sz="2600" i="0"/>
              <a:t>‘</a:t>
            </a:r>
            <a:r>
              <a:rPr lang="en-US" altLang="ja-JP" sz="2600" i="0"/>
              <a:t>Yapunov</a:t>
            </a:r>
            <a:r>
              <a:rPr lang="ja-JP" altLang="en-US" sz="2600" i="0"/>
              <a:t>’</a:t>
            </a:r>
            <a:r>
              <a:rPr lang="en-US" altLang="ja-JP" sz="2600" i="0"/>
              <a:t> stability)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Amplitude (domain of attraction)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Cyclic stability (neutral stability, limit cycles, strange attractors)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Trajectory stability (succession)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Traditional ecological wisdom: diversity begats stability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May</a:t>
            </a:r>
            <a:r>
              <a:rPr lang="ja-JP" altLang="en-US" sz="2600" i="0"/>
              <a:t>’</a:t>
            </a:r>
            <a:r>
              <a:rPr lang="en-US" altLang="ja-JP" sz="2600" i="0"/>
              <a:t>s challenge using random model systems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i="0"/>
              <a:t>Real systems not constructed randomly</a:t>
            </a:r>
            <a:endParaRPr lang="en-US" altLang="en-US" sz="2400" i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 descr="Ethical.sequence                                               00000010Macintosh HD                   ABA78158:">
            <a:extLst>
              <a:ext uri="{FF2B5EF4-FFF2-40B4-BE49-F238E27FC236}">
                <a16:creationId xmlns:a16="http://schemas.microsoft.com/office/drawing/2014/main" id="{5B20FA9C-272E-264E-AD27-5D63EC11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0"/>
            <a:ext cx="5573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Text Box 3">
            <a:extLst>
              <a:ext uri="{FF2B5EF4-FFF2-40B4-BE49-F238E27FC236}">
                <a16:creationId xmlns:a16="http://schemas.microsoft.com/office/drawing/2014/main" id="{0F076E4B-B1A0-8A48-888A-9FE171DE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052763"/>
            <a:ext cx="349250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“A land ethic changes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the role of </a:t>
            </a:r>
            <a:r>
              <a:rPr lang="en-US" altLang="en-US" sz="2400" b="0"/>
              <a:t>Homo sapiens </a:t>
            </a:r>
            <a:r>
              <a:rPr lang="en-US" altLang="en-US" sz="2400" b="0" i="0"/>
              <a:t>from conqueror of the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land community to plain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member and citizen of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it. It implies respect for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his fellow-members and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also respect for the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/>
              <a:t>community as such.”</a:t>
            </a:r>
          </a:p>
        </p:txBody>
      </p:sp>
      <p:pic>
        <p:nvPicPr>
          <p:cNvPr id="152579" name="Picture 4" descr="SCA                                                            00028EBFMacintosh HD                   BCFC7281:">
            <a:extLst>
              <a:ext uri="{FF2B5EF4-FFF2-40B4-BE49-F238E27FC236}">
                <a16:creationId xmlns:a16="http://schemas.microsoft.com/office/drawing/2014/main" id="{DD0AAF35-23D0-DA4E-82C8-B4AB3E03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1866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5" descr="Aldo.Leopold.jpg                                               00028EBFMacintosh HD                   BCFC7281:">
            <a:extLst>
              <a:ext uri="{FF2B5EF4-FFF2-40B4-BE49-F238E27FC236}">
                <a16:creationId xmlns:a16="http://schemas.microsoft.com/office/drawing/2014/main" id="{1FB6A1AC-E38C-A14E-BE70-208D4D134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19200"/>
            <a:ext cx="1600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Text Box 6">
            <a:extLst>
              <a:ext uri="{FF2B5EF4-FFF2-40B4-BE49-F238E27FC236}">
                <a16:creationId xmlns:a16="http://schemas.microsoft.com/office/drawing/2014/main" id="{9A1BF93A-9800-454E-93DE-09325053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2400"/>
            <a:ext cx="13652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  </a:t>
            </a:r>
            <a:r>
              <a:rPr lang="en-US" altLang="en-US" sz="2400" i="0"/>
              <a:t>Aldo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Leopold: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4CE04500-2D43-574C-B8BB-379D2A68EA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en-US" sz="3600" b="1" i="1">
                <a:solidFill>
                  <a:schemeClr val="tx1"/>
                </a:solidFill>
              </a:rPr>
              <a:t> Types of Stability</a:t>
            </a:r>
            <a:br>
              <a:rPr lang="en-US" altLang="en-US" sz="3600" b="1" i="1">
                <a:solidFill>
                  <a:schemeClr val="tx1"/>
                </a:solidFill>
              </a:rPr>
            </a:br>
            <a:r>
              <a:rPr lang="en-US" altLang="en-US" sz="3600" b="1" i="1">
                <a:solidFill>
                  <a:schemeClr val="tx1"/>
                </a:solidFill>
              </a:rPr>
              <a:t> </a:t>
            </a:r>
            <a:r>
              <a:rPr lang="en-US" altLang="en-US" sz="2800" b="1">
                <a:solidFill>
                  <a:schemeClr val="tx1"/>
                </a:solidFill>
              </a:rPr>
              <a:t>Point Attractors  &lt;——&gt;  Repellers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 Domains of Attraction, Multiple Stable States 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 Local Stability &lt;——&gt; Global Stability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 Types of Stability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   </a:t>
            </a:r>
            <a:r>
              <a:rPr lang="en-US" altLang="en-US" sz="2400" b="1">
                <a:solidFill>
                  <a:schemeClr val="tx1"/>
                </a:solidFill>
              </a:rPr>
              <a:t>1. Persistence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2. Constancy = variability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3. Resistance = inertia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4. Resilience = elasticity (rate of return, Lyapunov stability)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5. Amplitude stability (Domain of attraction)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6. Cyclic stability, neutral stability, limit cycles, strange attractors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  7. Trajectory stability</a:t>
            </a:r>
            <a:endParaRPr lang="en-US" altLang="en-US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E3738FF7-033C-B540-A72B-BED741DF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9812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i="0" dirty="0">
              <a:solidFill>
                <a:srgbClr val="FFC000"/>
              </a:solidFill>
            </a:endParaRPr>
          </a:p>
        </p:txBody>
      </p:sp>
      <p:sp>
        <p:nvSpPr>
          <p:cNvPr id="154626" name="Rectangle 3">
            <a:extLst>
              <a:ext uri="{FF2B5EF4-FFF2-40B4-BE49-F238E27FC236}">
                <a16:creationId xmlns:a16="http://schemas.microsoft.com/office/drawing/2014/main" id="{A2B2FF54-2414-2D4F-A0CD-706CA893F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0"/>
            <a:ext cx="19812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4627" name="Picture 4" descr="21">
            <a:extLst>
              <a:ext uri="{FF2B5EF4-FFF2-40B4-BE49-F238E27FC236}">
                <a16:creationId xmlns:a16="http://schemas.microsoft.com/office/drawing/2014/main" id="{ED7C81C5-FF9C-C04F-8BAA-C029CD49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8F1DC-1A1A-EB42-A99C-18F6CA62DED6}"/>
              </a:ext>
            </a:extLst>
          </p:cNvPr>
          <p:cNvSpPr txBox="1"/>
          <p:nvPr/>
        </p:nvSpPr>
        <p:spPr>
          <a:xfrm>
            <a:off x="6117382" y="6172200"/>
            <a:ext cx="2964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i="0" dirty="0">
                <a:solidFill>
                  <a:srgbClr val="FFC000"/>
                </a:solidFill>
              </a:rPr>
              <a:t>Overpopulation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20556-C2B8-F34A-9B26-369A50310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19" y="0"/>
            <a:ext cx="70151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C509D-B52F-5D48-82DD-C7F65DC8A913}"/>
              </a:ext>
            </a:extLst>
          </p:cNvPr>
          <p:cNvSpPr txBox="1"/>
          <p:nvPr/>
        </p:nvSpPr>
        <p:spPr>
          <a:xfrm>
            <a:off x="457200" y="5562600"/>
            <a:ext cx="2553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>
                <a:solidFill>
                  <a:srgbClr val="FFC000"/>
                </a:solidFill>
              </a:rPr>
              <a:t>Fossil Fuel</a:t>
            </a:r>
          </a:p>
          <a:p>
            <a:r>
              <a:rPr lang="en-US" sz="3200" i="0" dirty="0">
                <a:solidFill>
                  <a:srgbClr val="FFC000"/>
                </a:solidFill>
              </a:rPr>
              <a:t>Consumption</a:t>
            </a:r>
          </a:p>
        </p:txBody>
      </p:sp>
    </p:spTree>
    <p:extLst>
      <p:ext uri="{BB962C8B-B14F-4D97-AF65-F5344CB8AC3E}">
        <p14:creationId xmlns:p14="http://schemas.microsoft.com/office/powerpoint/2010/main" val="196997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>
            <a:extLst>
              <a:ext uri="{FF2B5EF4-FFF2-40B4-BE49-F238E27FC236}">
                <a16:creationId xmlns:a16="http://schemas.microsoft.com/office/drawing/2014/main" id="{287D2C57-3FE0-5B43-8B75-444EFB92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9812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6674" name="Rectangle 3">
            <a:extLst>
              <a:ext uri="{FF2B5EF4-FFF2-40B4-BE49-F238E27FC236}">
                <a16:creationId xmlns:a16="http://schemas.microsoft.com/office/drawing/2014/main" id="{0F7D5D75-75C3-9D4A-BC44-D3267667F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0"/>
            <a:ext cx="19812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6675" name="Picture 2">
            <a:extLst>
              <a:ext uri="{FF2B5EF4-FFF2-40B4-BE49-F238E27FC236}">
                <a16:creationId xmlns:a16="http://schemas.microsoft.com/office/drawing/2014/main" id="{A4D65609-190E-A245-A129-DA39561A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84087-5C31-7448-A8BC-78944B25699A}"/>
              </a:ext>
            </a:extLst>
          </p:cNvPr>
          <p:cNvSpPr txBox="1"/>
          <p:nvPr/>
        </p:nvSpPr>
        <p:spPr>
          <a:xfrm>
            <a:off x="1524000" y="762000"/>
            <a:ext cx="39596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/>
              <a:t>Greenhouse Gases:</a:t>
            </a:r>
          </a:p>
          <a:p>
            <a:r>
              <a:rPr lang="en-US" sz="3200" i="0" dirty="0"/>
              <a:t>Climate Change</a:t>
            </a:r>
          </a:p>
          <a:p>
            <a:r>
              <a:rPr lang="en-US" sz="3200" i="0" dirty="0"/>
              <a:t>Global Warming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07302ABB-0CA2-5941-952A-83D6DF00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685800"/>
            <a:ext cx="920432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A10B67-250D-6244-A6C1-25A77C189C03}"/>
              </a:ext>
            </a:extLst>
          </p:cNvPr>
          <p:cNvSpPr/>
          <p:nvPr/>
        </p:nvSpPr>
        <p:spPr>
          <a:xfrm>
            <a:off x="1429596" y="1066800"/>
            <a:ext cx="3128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0" dirty="0"/>
              <a:t>Global Warming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4">
            <a:extLst>
              <a:ext uri="{FF2B5EF4-FFF2-40B4-BE49-F238E27FC236}">
                <a16:creationId xmlns:a16="http://schemas.microsoft.com/office/drawing/2014/main" id="{213AE31F-1800-0F40-9972-A538E123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1" y="20782"/>
            <a:ext cx="917575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417A7-5DAE-0C44-BF07-4C173FBD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91" y="1905000"/>
            <a:ext cx="533400" cy="420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52F5C3-E019-444E-808F-7194C1B9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09" y="2793292"/>
            <a:ext cx="602673" cy="474605"/>
          </a:xfrm>
          <a:prstGeom prst="rect">
            <a:avLst/>
          </a:prstGeom>
          <a:scene3d>
            <a:camera prst="orthographicFront">
              <a:rot lat="1800000" lon="1800000" rev="180000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6497B-7148-AC4F-8A2B-C7FC1D33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836" y="3810000"/>
            <a:ext cx="451753" cy="477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80F64-7616-5340-A30C-76C93054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6" y="533400"/>
            <a:ext cx="602673" cy="474605"/>
          </a:xfrm>
          <a:prstGeom prst="rect">
            <a:avLst/>
          </a:prstGeom>
          <a:scene3d>
            <a:camera prst="orthographicFront">
              <a:rot lat="1800000" lon="1800000" rev="0"/>
            </a:camera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E81BA-3CA0-624E-ACB9-D88FFEDAE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05727" y="56673"/>
            <a:ext cx="533400" cy="420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7AC11-3B18-984A-A979-85E7BD65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" y="1277995"/>
            <a:ext cx="602673" cy="474605"/>
          </a:xfrm>
          <a:prstGeom prst="rect">
            <a:avLst/>
          </a:prstGeom>
          <a:scene3d>
            <a:camera prst="orthographicFront">
              <a:rot lat="1800000" lon="1800000" rev="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7E899-2AD9-EB40-A595-DB091CB20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05" y="1420631"/>
            <a:ext cx="602673" cy="474605"/>
          </a:xfrm>
          <a:prstGeom prst="rect">
            <a:avLst/>
          </a:prstGeom>
          <a:scene3d>
            <a:camera prst="orthographicFront">
              <a:rot lat="1800000" lon="1800000" rev="1800000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B33F8E-485D-8142-A277-58A7D9E62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1" y="3411375"/>
            <a:ext cx="622299" cy="48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9534E-748F-3846-A8AA-B5C5933A4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973" y="533400"/>
            <a:ext cx="456127" cy="431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020B92-FA08-D843-BFA0-701E7F383B60}"/>
              </a:ext>
            </a:extLst>
          </p:cNvPr>
          <p:cNvSpPr/>
          <p:nvPr/>
        </p:nvSpPr>
        <p:spPr>
          <a:xfrm>
            <a:off x="5791200" y="35866"/>
            <a:ext cx="3128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0" dirty="0"/>
              <a:t>Global Warming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D0363478-DC26-E541-A83C-B83DAC95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5329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A30C2-CBE3-BC4C-A935-4B8C55897959}"/>
              </a:ext>
            </a:extLst>
          </p:cNvPr>
          <p:cNvSpPr txBox="1"/>
          <p:nvPr/>
        </p:nvSpPr>
        <p:spPr>
          <a:xfrm>
            <a:off x="5334000" y="609600"/>
            <a:ext cx="106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Fires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F2913-F827-CA48-9A0E-65F67703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6"/>
            <a:ext cx="6467925" cy="4031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D49AE-2D59-5D41-A457-0F5442847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454" y="3048000"/>
            <a:ext cx="5086546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36E3E-6980-534D-B934-412B4A4EB43B}"/>
              </a:ext>
            </a:extLst>
          </p:cNvPr>
          <p:cNvSpPr txBox="1"/>
          <p:nvPr/>
        </p:nvSpPr>
        <p:spPr>
          <a:xfrm>
            <a:off x="3581400" y="207816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>
                <a:solidFill>
                  <a:srgbClr val="FFC000"/>
                </a:solidFill>
              </a:rPr>
              <a:t>Melting 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12E9E-7561-C244-9422-B7FD5F04794C}"/>
              </a:ext>
            </a:extLst>
          </p:cNvPr>
          <p:cNvSpPr txBox="1"/>
          <p:nvPr/>
        </p:nvSpPr>
        <p:spPr>
          <a:xfrm>
            <a:off x="4918215" y="6001620"/>
            <a:ext cx="3592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>
                <a:solidFill>
                  <a:srgbClr val="FFC000"/>
                </a:solidFill>
              </a:rPr>
              <a:t>Burning Clathrates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0C579-408A-3045-B52E-A319B3D87B9D}"/>
              </a:ext>
            </a:extLst>
          </p:cNvPr>
          <p:cNvSpPr txBox="1"/>
          <p:nvPr/>
        </p:nvSpPr>
        <p:spPr>
          <a:xfrm>
            <a:off x="4191000" y="3228108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>
                <a:solidFill>
                  <a:srgbClr val="FFC000"/>
                </a:solidFill>
              </a:rPr>
              <a:t>Methane Release</a:t>
            </a:r>
          </a:p>
        </p:txBody>
      </p:sp>
    </p:spTree>
    <p:extLst>
      <p:ext uri="{BB962C8B-B14F-4D97-AF65-F5344CB8AC3E}">
        <p14:creationId xmlns:p14="http://schemas.microsoft.com/office/powerpoint/2010/main" val="1101146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055E4-2EE1-1246-8B1D-3B9A6E1EF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6" y="-152400"/>
            <a:ext cx="9144000" cy="5073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6089B-BFE3-884B-B923-CCB53CAA6AD9}"/>
              </a:ext>
            </a:extLst>
          </p:cNvPr>
          <p:cNvSpPr txBox="1"/>
          <p:nvPr/>
        </p:nvSpPr>
        <p:spPr>
          <a:xfrm>
            <a:off x="4606636" y="304800"/>
            <a:ext cx="429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/>
              <a:t>Rising Sea Levels -- Floods</a:t>
            </a:r>
          </a:p>
        </p:txBody>
      </p:sp>
    </p:spTree>
    <p:extLst>
      <p:ext uri="{BB962C8B-B14F-4D97-AF65-F5344CB8AC3E}">
        <p14:creationId xmlns:p14="http://schemas.microsoft.com/office/powerpoint/2010/main" val="1346580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BE46-2C9F-5C46-AE5F-A7C3286A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"/>
            <a:ext cx="9144000" cy="6847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C6D88-7C26-0C43-B796-91E0BE0F73E6}"/>
              </a:ext>
            </a:extLst>
          </p:cNvPr>
          <p:cNvSpPr txBox="1"/>
          <p:nvPr/>
        </p:nvSpPr>
        <p:spPr>
          <a:xfrm>
            <a:off x="762000" y="3048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/>
              <a:t>Kiribati</a:t>
            </a:r>
          </a:p>
        </p:txBody>
      </p:sp>
    </p:spTree>
    <p:extLst>
      <p:ext uri="{BB962C8B-B14F-4D97-AF65-F5344CB8AC3E}">
        <p14:creationId xmlns:p14="http://schemas.microsoft.com/office/powerpoint/2010/main" val="742474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BCDF5E98-029B-9741-930C-CC357B04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715" y="0"/>
            <a:ext cx="106299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37A0E-E78E-7F42-BF6F-F17866806505}"/>
              </a:ext>
            </a:extLst>
          </p:cNvPr>
          <p:cNvSpPr txBox="1"/>
          <p:nvPr/>
        </p:nvSpPr>
        <p:spPr>
          <a:xfrm>
            <a:off x="2895600" y="2895600"/>
            <a:ext cx="2305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Hurricanes:</a:t>
            </a:r>
          </a:p>
          <a:p>
            <a:r>
              <a:rPr lang="en-US" sz="3200" i="0" dirty="0"/>
              <a:t>   Katrina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>
            <a:extLst>
              <a:ext uri="{FF2B5EF4-FFF2-40B4-BE49-F238E27FC236}">
                <a16:creationId xmlns:a16="http://schemas.microsoft.com/office/drawing/2014/main" id="{53BE3DEB-3CE7-EC4D-A2CA-EF7DDCA4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0"/>
            <a:ext cx="704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>
            <a:extLst>
              <a:ext uri="{FF2B5EF4-FFF2-40B4-BE49-F238E27FC236}">
                <a16:creationId xmlns:a16="http://schemas.microsoft.com/office/drawing/2014/main" id="{3D662F60-4049-BB46-9B5F-2A2F44E2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0" y="533400"/>
            <a:ext cx="99425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909B5C-653A-9A48-8F5F-4242F9F49FAC}"/>
              </a:ext>
            </a:extLst>
          </p:cNvPr>
          <p:cNvSpPr txBox="1"/>
          <p:nvPr/>
        </p:nvSpPr>
        <p:spPr>
          <a:xfrm>
            <a:off x="457200" y="4419600"/>
            <a:ext cx="2916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>
                <a:solidFill>
                  <a:srgbClr val="FFC000"/>
                </a:solidFill>
              </a:rPr>
              <a:t>Coastal Cities</a:t>
            </a:r>
          </a:p>
          <a:p>
            <a:r>
              <a:rPr lang="en-US" sz="3600" i="0" dirty="0">
                <a:solidFill>
                  <a:srgbClr val="FFC000"/>
                </a:solidFill>
              </a:rPr>
              <a:t>   Inundated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700A9288-F845-B14A-AE14-CC854C57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439275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393180-76B4-0E4E-B932-819E90DC061D}"/>
              </a:ext>
            </a:extLst>
          </p:cNvPr>
          <p:cNvSpPr/>
          <p:nvPr/>
        </p:nvSpPr>
        <p:spPr>
          <a:xfrm>
            <a:off x="5867400" y="4191000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0" dirty="0"/>
              <a:t>Flooding</a:t>
            </a:r>
            <a:endParaRPr lang="en-US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8951D-A4E1-FE40-B091-B4BF1F9B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048000"/>
            <a:ext cx="2920714" cy="4006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EB583-4D11-9148-8B69-D62C36BB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710" y="2971800"/>
            <a:ext cx="2671233" cy="400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911D3-5366-AE49-963E-0CC50198F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436" y="0"/>
            <a:ext cx="5029200" cy="3331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161B7-222A-7E45-B045-B8A26FF0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2" y="3297347"/>
            <a:ext cx="3586694" cy="3572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3647E-8F5B-8842-9C58-F4217AA00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223695"/>
            <a:ext cx="4149435" cy="33478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AD650-46BB-4F4C-847F-3DBA46FFD268}"/>
              </a:ext>
            </a:extLst>
          </p:cNvPr>
          <p:cNvSpPr txBox="1"/>
          <p:nvPr/>
        </p:nvSpPr>
        <p:spPr>
          <a:xfrm>
            <a:off x="1683285" y="8395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0" dirty="0"/>
              <a:t>Famines</a:t>
            </a:r>
          </a:p>
        </p:txBody>
      </p:sp>
    </p:spTree>
    <p:extLst>
      <p:ext uri="{BB962C8B-B14F-4D97-AF65-F5344CB8AC3E}">
        <p14:creationId xmlns:p14="http://schemas.microsoft.com/office/powerpoint/2010/main" val="1902681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3" descr="2014.4.1.Nuclear.Chomsky.Main.jpg">
            <a:extLst>
              <a:ext uri="{FF2B5EF4-FFF2-40B4-BE49-F238E27FC236}">
                <a16:creationId xmlns:a16="http://schemas.microsoft.com/office/drawing/2014/main" id="{EF0D0240-45DF-2B4E-9897-0A3BC61D0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3380"/>
            <a:ext cx="9142412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extBox 5">
            <a:extLst>
              <a:ext uri="{FF2B5EF4-FFF2-40B4-BE49-F238E27FC236}">
                <a16:creationId xmlns:a16="http://schemas.microsoft.com/office/drawing/2014/main" id="{9CEC5F9D-FC70-F048-AB47-1E1D1EBD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75032"/>
            <a:ext cx="3001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i="0" dirty="0">
                <a:solidFill>
                  <a:srgbClr val="FFCD56"/>
                </a:solidFill>
                <a:latin typeface="Times New Roman" pitchFamily="2" charset="0"/>
              </a:rPr>
              <a:t>Nuclear War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75314-68AC-984D-A1F3-9165FA2D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225642" cy="70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6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>
            <a:extLst>
              <a:ext uri="{FF2B5EF4-FFF2-40B4-BE49-F238E27FC236}">
                <a16:creationId xmlns:a16="http://schemas.microsoft.com/office/drawing/2014/main" id="{4DE9B8E1-0F22-2E4C-8BC1-B8CA2AEC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34950"/>
            <a:ext cx="184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4866" name="Text Box 3">
            <a:extLst>
              <a:ext uri="{FF2B5EF4-FFF2-40B4-BE49-F238E27FC236}">
                <a16:creationId xmlns:a16="http://schemas.microsoft.com/office/drawing/2014/main" id="{B98D4939-75DD-8D4C-9726-A21EE2B16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63513"/>
            <a:ext cx="8907463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No facts, only interpretations: “Sunrise</a:t>
            </a:r>
            <a:r>
              <a:rPr lang="ja-JP" altLang="en-US" sz="2400" b="0" i="0">
                <a:latin typeface="Times New Roman" pitchFamily="2" charset="0"/>
              </a:rPr>
              <a:t>”</a:t>
            </a:r>
            <a:r>
              <a:rPr lang="en-US" altLang="ja-JP" sz="2400" b="0" i="0" dirty="0">
                <a:latin typeface="Times New Roman" pitchFamily="2" charset="0"/>
              </a:rPr>
              <a:t> = </a:t>
            </a:r>
            <a:r>
              <a:rPr lang="en-US" altLang="ja-JP" sz="2400" b="0" i="0" dirty="0" err="1">
                <a:latin typeface="Times New Roman" pitchFamily="2" charset="0"/>
              </a:rPr>
              <a:t>Spinup</a:t>
            </a:r>
            <a:r>
              <a:rPr lang="en-US" altLang="ja-JP" sz="2400" b="0" i="0" dirty="0">
                <a:latin typeface="Times New Roman" pitchFamily="2" charset="0"/>
              </a:rPr>
              <a:t> = </a:t>
            </a:r>
            <a:r>
              <a:rPr lang="en-US" altLang="ja-JP" sz="2400" b="0" i="0" dirty="0" err="1">
                <a:latin typeface="Times New Roman" pitchFamily="2" charset="0"/>
              </a:rPr>
              <a:t>Spindawn</a:t>
            </a:r>
            <a:endParaRPr lang="en-US" altLang="ja-JP" sz="2400" b="0" i="0" dirty="0">
              <a:latin typeface="Times New Roman" pitchFamily="2" charset="0"/>
            </a:endParaRP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Selective thinking, use classical Darwinian natural selection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Avoid homicidal males, ages 15 to 40-ish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Don</a:t>
            </a:r>
            <a:r>
              <a:rPr lang="ja-JP" altLang="en-US" sz="2400" b="0" i="0">
                <a:latin typeface="Times New Roman" pitchFamily="2" charset="0"/>
              </a:rPr>
              <a:t>’</a:t>
            </a:r>
            <a:r>
              <a:rPr lang="en-US" altLang="ja-JP" sz="2400" b="0" i="0" dirty="0">
                <a:latin typeface="Times New Roman" pitchFamily="2" charset="0"/>
              </a:rPr>
              <a:t>t trust politicians (self deceit, better liars)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Don</a:t>
            </a:r>
            <a:r>
              <a:rPr lang="ja-JP" altLang="en-US" sz="2400" b="0" i="0">
                <a:latin typeface="Times New Roman" pitchFamily="2" charset="0"/>
              </a:rPr>
              <a:t>’</a:t>
            </a:r>
            <a:r>
              <a:rPr lang="en-US" altLang="ja-JP" sz="2400" b="0" i="0" dirty="0">
                <a:latin typeface="Times New Roman" pitchFamily="2" charset="0"/>
              </a:rPr>
              <a:t>t trust anybody, not even your mate (cuckoldry, promiscuity)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Wash your hands and keep them away from your face!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Remember how to get into and out of a public toilet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Host-altered behavior: STDs —&gt; increased sexual activity?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Eat green and brown bugs and caterpillars, not red or yellow ones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Soak acorns before eating, save tannin water for tanning hides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Remember you can make soap by boiling animal fat and ashes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Chew on willow for pain relief (</a:t>
            </a:r>
            <a:r>
              <a:rPr lang="en-US" altLang="en-US" sz="2400" b="0" i="0" dirty="0" err="1">
                <a:latin typeface="Times New Roman" pitchFamily="2" charset="0"/>
              </a:rPr>
              <a:t>salicyclic</a:t>
            </a:r>
            <a:r>
              <a:rPr lang="en-US" altLang="en-US" sz="2400" b="0" i="0" dirty="0">
                <a:latin typeface="Times New Roman" pitchFamily="2" charset="0"/>
              </a:rPr>
              <a:t> acid)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Don</a:t>
            </a:r>
            <a:r>
              <a:rPr lang="ja-JP" altLang="en-US" sz="2400" b="0" i="0">
                <a:latin typeface="Times New Roman" pitchFamily="2" charset="0"/>
              </a:rPr>
              <a:t>’</a:t>
            </a:r>
            <a:r>
              <a:rPr lang="en-US" altLang="ja-JP" sz="2400" b="0" i="0" dirty="0">
                <a:latin typeface="Times New Roman" pitchFamily="2" charset="0"/>
              </a:rPr>
              <a:t>t stand still around a big monitor lizard — if one starts to run up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your back, don</a:t>
            </a:r>
            <a:r>
              <a:rPr lang="ja-JP" altLang="en-US" sz="2400" b="0" i="0">
                <a:latin typeface="Times New Roman" pitchFamily="2" charset="0"/>
              </a:rPr>
              <a:t>’</a:t>
            </a:r>
            <a:r>
              <a:rPr lang="en-US" altLang="ja-JP" sz="2400" b="0" i="0" dirty="0">
                <a:latin typeface="Times New Roman" pitchFamily="2" charset="0"/>
              </a:rPr>
              <a:t>t reach around to get it off, just lay down on your belly</a:t>
            </a:r>
          </a:p>
          <a:p>
            <a:pPr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US" altLang="en-US" sz="2400" b="0" i="0" dirty="0">
                <a:latin typeface="Times New Roman" pitchFamily="2" charset="0"/>
              </a:rPr>
              <a:t>Knock centipedes off in the direction they are moving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New York" charset="0"/>
            </a:endParaRPr>
          </a:p>
        </p:txBody>
      </p:sp>
      <p:pic>
        <p:nvPicPr>
          <p:cNvPr id="164867" name="Picture 4">
            <a:extLst>
              <a:ext uri="{FF2B5EF4-FFF2-40B4-BE49-F238E27FC236}">
                <a16:creationId xmlns:a16="http://schemas.microsoft.com/office/drawing/2014/main" id="{51A7858E-23D8-ED4F-B5CC-40AE2273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881313"/>
            <a:ext cx="727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5">
            <a:extLst>
              <a:ext uri="{FF2B5EF4-FFF2-40B4-BE49-F238E27FC236}">
                <a16:creationId xmlns:a16="http://schemas.microsoft.com/office/drawing/2014/main" id="{D1D47AEF-05BF-BF49-BB12-516DFB9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6168649"/>
            <a:ext cx="1228725" cy="71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6" descr="willowleaf">
            <a:extLst>
              <a:ext uri="{FF2B5EF4-FFF2-40B4-BE49-F238E27FC236}">
                <a16:creationId xmlns:a16="http://schemas.microsoft.com/office/drawing/2014/main" id="{7117419F-CAB3-8F45-A5D2-F9D55A9E7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62513"/>
            <a:ext cx="152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3" descr="willow.jpg">
            <a:extLst>
              <a:ext uri="{FF2B5EF4-FFF2-40B4-BE49-F238E27FC236}">
                <a16:creationId xmlns:a16="http://schemas.microsoft.com/office/drawing/2014/main" id="{E161D9A4-55F0-BF49-8D65-6159DDC53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3994150"/>
            <a:ext cx="11953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7" descr="Choke">
            <a:extLst>
              <a:ext uri="{FF2B5EF4-FFF2-40B4-BE49-F238E27FC236}">
                <a16:creationId xmlns:a16="http://schemas.microsoft.com/office/drawing/2014/main" id="{DEB993BA-A05F-8542-BC94-CB45CA575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669925"/>
            <a:ext cx="11811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Picture 6" descr="Green.gif">
            <a:extLst>
              <a:ext uri="{FF2B5EF4-FFF2-40B4-BE49-F238E27FC236}">
                <a16:creationId xmlns:a16="http://schemas.microsoft.com/office/drawing/2014/main" id="{F3EBB510-3B75-3D40-8B6B-B4B987B9C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16150"/>
            <a:ext cx="1092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3" name="Picture 7" descr="GreenCaterpillar.gif">
            <a:extLst>
              <a:ext uri="{FF2B5EF4-FFF2-40B4-BE49-F238E27FC236}">
                <a16:creationId xmlns:a16="http://schemas.microsoft.com/office/drawing/2014/main" id="{2805BB9D-5148-6C4B-BF96-A51C79F3A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0375" y="2654300"/>
            <a:ext cx="1330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8728A-3024-AD49-8837-001F070B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332509"/>
            <a:ext cx="3098800" cy="6420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704CB-C789-5E45-AD38-CD257C1D200B}"/>
              </a:ext>
            </a:extLst>
          </p:cNvPr>
          <p:cNvSpPr txBox="1"/>
          <p:nvPr/>
        </p:nvSpPr>
        <p:spPr>
          <a:xfrm>
            <a:off x="304800" y="332509"/>
            <a:ext cx="6477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0" dirty="0"/>
              <a:t>50+years at UT, Taught dozens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of ecology and evolution classes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Wrote classic textbook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Taught many thousand undergrads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and hundreds of graduate students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World authority on the ecology of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desert lizards on three continents</a:t>
            </a:r>
          </a:p>
          <a:p>
            <a:pPr>
              <a:lnSpc>
                <a:spcPct val="150000"/>
              </a:lnSpc>
            </a:pPr>
            <a:r>
              <a:rPr lang="en-US" sz="3200" i="0" dirty="0"/>
              <a:t>North America, Africa, &amp; Australia</a:t>
            </a:r>
          </a:p>
        </p:txBody>
      </p:sp>
    </p:spTree>
    <p:extLst>
      <p:ext uri="{BB962C8B-B14F-4D97-AF65-F5344CB8AC3E}">
        <p14:creationId xmlns:p14="http://schemas.microsoft.com/office/powerpoint/2010/main" val="152331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>
            <a:extLst>
              <a:ext uri="{FF2B5EF4-FFF2-40B4-BE49-F238E27FC236}">
                <a16:creationId xmlns:a16="http://schemas.microsoft.com/office/drawing/2014/main" id="{E76D1139-8C55-2F46-997F-D7547192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066800"/>
            <a:ext cx="84851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TextBox 1">
            <a:extLst>
              <a:ext uri="{FF2B5EF4-FFF2-40B4-BE49-F238E27FC236}">
                <a16:creationId xmlns:a16="http://schemas.microsoft.com/office/drawing/2014/main" id="{782ECA46-C739-7E46-88CE-26A8E1D9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97513"/>
            <a:ext cx="1293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0" i="0"/>
              <a:t>Limit Cycle</a:t>
            </a:r>
          </a:p>
        </p:txBody>
      </p:sp>
      <p:sp>
        <p:nvSpPr>
          <p:cNvPr id="121859" name="TextBox 2">
            <a:extLst>
              <a:ext uri="{FF2B5EF4-FFF2-40B4-BE49-F238E27FC236}">
                <a16:creationId xmlns:a16="http://schemas.microsoft.com/office/drawing/2014/main" id="{65CECF9A-C05D-CC44-8319-29BB43EB2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48640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0" i="0"/>
              <a:t>Succession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>
            <a:extLst>
              <a:ext uri="{FF2B5EF4-FFF2-40B4-BE49-F238E27FC236}">
                <a16:creationId xmlns:a16="http://schemas.microsoft.com/office/drawing/2014/main" id="{F9424F95-8034-0D42-B4E9-F4FFDC920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4855"/>
            <a:ext cx="6553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>
            <a:extLst>
              <a:ext uri="{FF2B5EF4-FFF2-40B4-BE49-F238E27FC236}">
                <a16:creationId xmlns:a16="http://schemas.microsoft.com/office/drawing/2014/main" id="{79D38510-6C6A-0F4C-8F69-54458DB1C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20177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4">
            <a:extLst>
              <a:ext uri="{FF2B5EF4-FFF2-40B4-BE49-F238E27FC236}">
                <a16:creationId xmlns:a16="http://schemas.microsoft.com/office/drawing/2014/main" id="{4C6436AB-250B-6C45-B279-76F3D8F1F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0"/>
              <a:t>    Edward Lorenz</a:t>
            </a:r>
            <a:endParaRPr lang="en-US" altLang="en-US" sz="2400" i="0"/>
          </a:p>
        </p:txBody>
      </p:sp>
      <p:sp>
        <p:nvSpPr>
          <p:cNvPr id="122884" name="Text Box 5">
            <a:extLst>
              <a:ext uri="{FF2B5EF4-FFF2-40B4-BE49-F238E27FC236}">
                <a16:creationId xmlns:a16="http://schemas.microsoft.com/office/drawing/2014/main" id="{E8D44EF7-F9FE-4540-9085-D4CFE6625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870325"/>
            <a:ext cx="1570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   Strange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/>
              <a:t>  Attractor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F0AA1-1A49-E34C-9FB4-17C76008B081}"/>
              </a:ext>
            </a:extLst>
          </p:cNvPr>
          <p:cNvSpPr txBox="1"/>
          <p:nvPr/>
        </p:nvSpPr>
        <p:spPr>
          <a:xfrm>
            <a:off x="214745" y="6225929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Butterfly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65D5F-2C51-724C-9510-0C7EC83F9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75548"/>
            <a:ext cx="2159000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4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>
            <a:extLst>
              <a:ext uri="{FF2B5EF4-FFF2-40B4-BE49-F238E27FC236}">
                <a16:creationId xmlns:a16="http://schemas.microsoft.com/office/drawing/2014/main" id="{0A6F90CB-28B3-0143-9B80-2C848BA72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7587205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i="0" dirty="0">
                <a:latin typeface="New York" charset="0"/>
              </a:rPr>
              <a:t>LORENZ ATTRACTOR </a:t>
            </a:r>
          </a:p>
          <a:p>
            <a:pPr>
              <a:lnSpc>
                <a:spcPts val="2640"/>
              </a:lnSpc>
              <a:spcBef>
                <a:spcPct val="0"/>
              </a:spcBef>
              <a:buFontTx/>
              <a:buNone/>
              <a:defRPr/>
            </a:pPr>
            <a:endParaRPr lang="en-US" altLang="en-US" sz="2000" i="0" dirty="0">
              <a:latin typeface="New York" charset="0"/>
            </a:endParaRPr>
          </a:p>
          <a:p>
            <a:pPr lvl="1" indent="-374904">
              <a:lnSpc>
                <a:spcPts val="2640"/>
              </a:lnSpc>
              <a:spcBef>
                <a:spcPct val="0"/>
              </a:spcBef>
              <a:buNone/>
              <a:defRPr/>
            </a:pPr>
            <a:r>
              <a:rPr lang="en-US" altLang="en-US" sz="1800" i="0" dirty="0">
                <a:latin typeface="+mn-lt"/>
              </a:rPr>
              <a:t>This is the system in which chaos in the context of dissipative </a:t>
            </a:r>
          </a:p>
          <a:p>
            <a:pPr lvl="1" indent="-374904">
              <a:lnSpc>
                <a:spcPts val="2640"/>
              </a:lnSpc>
              <a:spcBef>
                <a:spcPct val="0"/>
              </a:spcBef>
              <a:buNone/>
              <a:defRPr/>
            </a:pPr>
            <a:r>
              <a:rPr lang="en-US" altLang="en-US" sz="1800" i="0" dirty="0">
                <a:latin typeface="+mn-lt"/>
              </a:rPr>
              <a:t>dynamical systems was first discovered. The equations approximate </a:t>
            </a:r>
          </a:p>
          <a:p>
            <a:pPr lvl="1" indent="-374904">
              <a:lnSpc>
                <a:spcPts val="2640"/>
              </a:lnSpc>
              <a:spcBef>
                <a:spcPct val="0"/>
              </a:spcBef>
              <a:buNone/>
              <a:defRPr/>
            </a:pPr>
            <a:r>
              <a:rPr lang="en-US" altLang="en-US" sz="1800" i="0" dirty="0">
                <a:latin typeface="+mn-lt"/>
              </a:rPr>
              <a:t>temporal variations in the temperature gradient of a fluid, such as the </a:t>
            </a:r>
          </a:p>
          <a:p>
            <a:pPr lvl="1" indent="-374904">
              <a:lnSpc>
                <a:spcPts val="2640"/>
              </a:lnSpc>
              <a:spcBef>
                <a:spcPct val="0"/>
              </a:spcBef>
              <a:buNone/>
              <a:defRPr/>
            </a:pPr>
            <a:r>
              <a:rPr lang="en-US" altLang="en-US" sz="1800" i="0" dirty="0">
                <a:latin typeface="+mn-lt"/>
              </a:rPr>
              <a:t>atmosphere, heated from below. Typically the equations are written as</a:t>
            </a: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endParaRPr lang="en-US" altLang="en-US" sz="1800" i="0" dirty="0">
              <a:latin typeface="+mn-lt"/>
            </a:endParaRP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r>
              <a:rPr lang="en-US" altLang="en-US" sz="1800" dirty="0">
                <a:latin typeface="+mn-lt"/>
              </a:rPr>
              <a:t> dx/</a:t>
            </a:r>
            <a:r>
              <a:rPr lang="en-US" altLang="en-US" sz="1800" dirty="0" err="1">
                <a:latin typeface="+mn-lt"/>
              </a:rPr>
              <a:t>dt</a:t>
            </a:r>
            <a:r>
              <a:rPr lang="en-US" altLang="en-US" sz="1800" dirty="0">
                <a:latin typeface="+mn-lt"/>
              </a:rPr>
              <a:t> = a(y - x)</a:t>
            </a: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endParaRPr lang="en-US" altLang="en-US" sz="1800" dirty="0">
              <a:latin typeface="+mn-lt"/>
            </a:endParaRP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dy</a:t>
            </a:r>
            <a:r>
              <a:rPr lang="en-US" altLang="en-US" sz="1800" dirty="0">
                <a:latin typeface="+mn-lt"/>
              </a:rPr>
              <a:t>/</a:t>
            </a:r>
            <a:r>
              <a:rPr lang="en-US" altLang="en-US" sz="1800" dirty="0" err="1">
                <a:latin typeface="+mn-lt"/>
              </a:rPr>
              <a:t>dt</a:t>
            </a:r>
            <a:r>
              <a:rPr lang="en-US" altLang="en-US" sz="1800" dirty="0">
                <a:latin typeface="+mn-lt"/>
              </a:rPr>
              <a:t> = </a:t>
            </a:r>
            <a:r>
              <a:rPr lang="en-US" altLang="en-US" sz="1800" dirty="0" err="1">
                <a:latin typeface="+mn-lt"/>
              </a:rPr>
              <a:t>bx</a:t>
            </a:r>
            <a:r>
              <a:rPr lang="en-US" altLang="en-US" sz="1800" dirty="0">
                <a:latin typeface="+mn-lt"/>
              </a:rPr>
              <a:t> - y - </a:t>
            </a:r>
            <a:r>
              <a:rPr lang="en-US" altLang="en-US" sz="1800" dirty="0" err="1">
                <a:latin typeface="+mn-lt"/>
              </a:rPr>
              <a:t>xz</a:t>
            </a:r>
            <a:endParaRPr lang="en-US" altLang="en-US" sz="1800" dirty="0">
              <a:latin typeface="+mn-lt"/>
            </a:endParaRP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endParaRPr lang="en-US" altLang="en-US" sz="1800" dirty="0">
              <a:latin typeface="+mn-lt"/>
            </a:endParaRP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dz</a:t>
            </a:r>
            <a:r>
              <a:rPr lang="en-US" altLang="en-US" sz="1800" dirty="0">
                <a:latin typeface="+mn-lt"/>
              </a:rPr>
              <a:t>/</a:t>
            </a:r>
            <a:r>
              <a:rPr lang="en-US" altLang="en-US" sz="1800" dirty="0" err="1">
                <a:latin typeface="+mn-lt"/>
              </a:rPr>
              <a:t>dt</a:t>
            </a:r>
            <a:r>
              <a:rPr lang="en-US" altLang="en-US" sz="1800" dirty="0">
                <a:latin typeface="+mn-lt"/>
              </a:rPr>
              <a:t> = </a:t>
            </a:r>
            <a:r>
              <a:rPr lang="en-US" altLang="en-US" sz="1800" dirty="0" err="1">
                <a:latin typeface="+mn-lt"/>
              </a:rPr>
              <a:t>yz</a:t>
            </a:r>
            <a:r>
              <a:rPr lang="en-US" altLang="en-US" sz="1800" dirty="0">
                <a:latin typeface="+mn-lt"/>
              </a:rPr>
              <a:t> – </a:t>
            </a:r>
            <a:r>
              <a:rPr lang="en-US" altLang="en-US" sz="1800" dirty="0" err="1">
                <a:latin typeface="+mn-lt"/>
              </a:rPr>
              <a:t>cz</a:t>
            </a:r>
            <a:endParaRPr lang="en-US" altLang="en-US" sz="1800" dirty="0">
              <a:latin typeface="+mn-lt"/>
            </a:endParaRPr>
          </a:p>
          <a:p>
            <a:pPr lvl="1" indent="-374904">
              <a:lnSpc>
                <a:spcPts val="2040"/>
              </a:lnSpc>
              <a:spcBef>
                <a:spcPct val="0"/>
              </a:spcBef>
              <a:buNone/>
              <a:defRPr/>
            </a:pPr>
            <a:endParaRPr lang="en-US" altLang="en-US" sz="1800" i="0" dirty="0">
              <a:latin typeface="+mn-lt"/>
            </a:endParaRP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where </a:t>
            </a:r>
            <a:r>
              <a:rPr lang="en-US" altLang="en-US" sz="1800" dirty="0">
                <a:latin typeface="+mn-lt"/>
              </a:rPr>
              <a:t>z(t) </a:t>
            </a:r>
            <a:r>
              <a:rPr lang="en-US" altLang="en-US" sz="1800" i="0" dirty="0">
                <a:latin typeface="+mn-lt"/>
              </a:rPr>
              <a:t>describes the temperature gradient. Provided that the 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parameter, </a:t>
            </a:r>
            <a:r>
              <a:rPr lang="en-US" altLang="en-US" sz="1800" dirty="0">
                <a:latin typeface="+mn-lt"/>
              </a:rPr>
              <a:t>c</a:t>
            </a:r>
            <a:r>
              <a:rPr lang="en-US" altLang="en-US" sz="1800" i="0" dirty="0">
                <a:latin typeface="+mn-lt"/>
              </a:rPr>
              <a:t>, the so-called "Rayleigh number," is large enough, the 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Lorenz system exhibits chaos and sensitivity to initial conditions -- 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hence Lorenz' conclusion that the weather is inherently unpredictable.  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A typical chaotic trajectory has a </a:t>
            </a:r>
            <a:r>
              <a:rPr lang="en-US" altLang="en-US" sz="1800" dirty="0">
                <a:latin typeface="+mn-lt"/>
              </a:rPr>
              <a:t>c</a:t>
            </a:r>
            <a:r>
              <a:rPr lang="en-US" altLang="en-US" sz="1800" i="0" dirty="0">
                <a:latin typeface="+mn-lt"/>
              </a:rPr>
              <a:t> value of 8/3. The coordinate axes, 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which have been suppressed to make for a cleaner image, are the three</a:t>
            </a:r>
          </a:p>
          <a:p>
            <a:pPr lvl="1" indent="-374904">
              <a:spcBef>
                <a:spcPct val="0"/>
              </a:spcBef>
              <a:spcAft>
                <a:spcPts val="300"/>
              </a:spcAft>
              <a:buNone/>
              <a:defRPr/>
            </a:pPr>
            <a:r>
              <a:rPr lang="en-US" altLang="en-US" sz="1800" i="0" dirty="0">
                <a:latin typeface="+mn-lt"/>
              </a:rPr>
              <a:t>state variables, </a:t>
            </a:r>
            <a:r>
              <a:rPr lang="en-US" altLang="en-US" sz="1800" dirty="0">
                <a:latin typeface="+mn-lt"/>
              </a:rPr>
              <a:t>x, y </a:t>
            </a:r>
            <a:r>
              <a:rPr lang="en-US" altLang="en-US" sz="1800" i="0" dirty="0">
                <a:latin typeface="+mn-lt"/>
              </a:rPr>
              <a:t>and </a:t>
            </a:r>
            <a:r>
              <a:rPr lang="en-US" altLang="en-US" sz="1800" dirty="0">
                <a:latin typeface="+mn-lt"/>
              </a:rPr>
              <a:t>z</a:t>
            </a:r>
            <a:r>
              <a:rPr lang="en-US" altLang="en-US" sz="1800" i="0" dirty="0">
                <a:latin typeface="+mn-lt"/>
              </a:rPr>
              <a:t>. </a:t>
            </a:r>
            <a:endParaRPr lang="en-US" alt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 Box 3">
            <a:extLst>
              <a:ext uri="{FF2B5EF4-FFF2-40B4-BE49-F238E27FC236}">
                <a16:creationId xmlns:a16="http://schemas.microsoft.com/office/drawing/2014/main" id="{D74B3ABB-879F-864C-B4A0-6ECC288FB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"/>
            <a:ext cx="381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>
                <a:solidFill>
                  <a:schemeClr val="accent3"/>
                </a:solidFill>
              </a:rPr>
              <a:t>attractor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797C3-3C90-D94C-9F26-671A2A20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76200"/>
            <a:ext cx="6934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0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887B8AE-4D8C-994D-97E2-374227E1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0"/>
            <a:ext cx="7239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6EFDD3E7-2404-7245-B05C-FCDF8F7B7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967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0" dirty="0">
                <a:solidFill>
                  <a:srgbClr val="FFFF66"/>
                </a:solidFill>
              </a:rPr>
              <a:t>Lorenz strange attractor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26CB2-228B-7A4F-A70A-2EF7A820F3E6}"/>
              </a:ext>
            </a:extLst>
          </p:cNvPr>
          <p:cNvSpPr txBox="1"/>
          <p:nvPr/>
        </p:nvSpPr>
        <p:spPr>
          <a:xfrm>
            <a:off x="5181600" y="3962400"/>
            <a:ext cx="40665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en-US" i="0" dirty="0">
                <a:solidFill>
                  <a:srgbClr val="FFC000"/>
                </a:solidFill>
              </a:rPr>
              <a:t>Colors reflect variations in </a:t>
            </a:r>
          </a:p>
          <a:p>
            <a:pPr>
              <a:defRPr/>
            </a:pPr>
            <a:r>
              <a:rPr lang="en-US" altLang="en-US" i="0" dirty="0">
                <a:solidFill>
                  <a:srgbClr val="FFC000"/>
                </a:solidFill>
              </a:rPr>
              <a:t>velocity on the attractor with </a:t>
            </a:r>
          </a:p>
          <a:p>
            <a:pPr>
              <a:defRPr/>
            </a:pPr>
            <a:r>
              <a:rPr lang="en-US" altLang="en-US" i="0" dirty="0">
                <a:solidFill>
                  <a:srgbClr val="FFC000"/>
                </a:solidFill>
              </a:rPr>
              <a:t>red indicating the slowest </a:t>
            </a:r>
          </a:p>
          <a:p>
            <a:pPr>
              <a:defRPr/>
            </a:pPr>
            <a:r>
              <a:rPr lang="en-US" altLang="en-US" i="0" dirty="0">
                <a:solidFill>
                  <a:srgbClr val="FFC000"/>
                </a:solidFill>
              </a:rPr>
              <a:t>speeds and violet the fastest</a:t>
            </a:r>
            <a:r>
              <a:rPr lang="en-US" altLang="en-US" dirty="0">
                <a:solidFill>
                  <a:srgbClr val="FFC000"/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9661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Six Gigs:Microsoft Office 98:Templates:Blank Presentation</Template>
  <TotalTime>1316</TotalTime>
  <Words>1391</Words>
  <Application>Microsoft Macintosh PowerPoint</Application>
  <PresentationFormat>On-screen Show (4:3)</PresentationFormat>
  <Paragraphs>232</Paragraphs>
  <Slides>46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ＭＳ Ｐゴシック</vt:lpstr>
      <vt:lpstr>Arial</vt:lpstr>
      <vt:lpstr>Calibri</vt:lpstr>
      <vt:lpstr>New York</vt:lpstr>
      <vt:lpstr>Symbol</vt:lpstr>
      <vt:lpstr>Times</vt:lpstr>
      <vt:lpstr>Times New Roman</vt:lpstr>
      <vt:lpstr>Blank Presentation</vt:lpstr>
      <vt:lpstr>Worksheet</vt:lpstr>
      <vt:lpstr>PowerPoint Presentation</vt:lpstr>
      <vt:lpstr>PowerPoint Presentation</vt:lpstr>
      <vt:lpstr> Types of Stability  Point Attractors  &lt;——&gt;  Repellers  Domains of Attraction, Multiple Stable States   Local Stability &lt;——&gt; Global Stability  Types of Stability    1. Persistence    2. Constancy = variability    3. Resistance = inertia    4. Resilience = elasticity (rate of return, Lyapunov stability)    5. Amplitude stability (Domain of attraction)    6. Cyclic stability, neutral stability, limit cycles, strange attractors    7. Trajectory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Zoology, Univ. Texas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Rules, exams, etc. (no “make up” exams) Text: read chapters 1, 6, 7, then 3, 4, 5, 8, etc. … Profess -Knowledge - Study (rewire your brain!) Ecology, Environment, not beers  cans  and pollution Anthropocentrism: what good are you? Scientific Method. Curiosity, organized reality exists  No clean facts, no truth or proof Sunrise versus Earthspin Models, Hypotheses, Theories, Simplifying Assumptions Physics &amp; Chemistry  “Laws” versus biology Observation, Experiment Scaling in Biology: microscopic ---&gt; macroscopic Reductionistic versus holistic approaches Human population growth, usurpation of habitat Holmes-Rolston’s Vanishing Book of Life Importance of Pristine Natural Ecosystems Conservation Biology</dc:title>
  <dc:creator>Eric R. Pianka</dc:creator>
  <cp:lastModifiedBy>Microsoft Office User</cp:lastModifiedBy>
  <cp:revision>245</cp:revision>
  <cp:lastPrinted>2000-01-19T09:13:22Z</cp:lastPrinted>
  <dcterms:created xsi:type="dcterms:W3CDTF">2000-01-18T13:07:25Z</dcterms:created>
  <dcterms:modified xsi:type="dcterms:W3CDTF">2020-03-18T14:32:14Z</dcterms:modified>
</cp:coreProperties>
</file>