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98"/>
  </p:notesMasterIdLst>
  <p:sldIdLst>
    <p:sldId id="562" r:id="rId2"/>
    <p:sldId id="556" r:id="rId3"/>
    <p:sldId id="557" r:id="rId4"/>
    <p:sldId id="558" r:id="rId5"/>
    <p:sldId id="559" r:id="rId6"/>
    <p:sldId id="450" r:id="rId7"/>
    <p:sldId id="535" r:id="rId8"/>
    <p:sldId id="629" r:id="rId9"/>
    <p:sldId id="452" r:id="rId10"/>
    <p:sldId id="453" r:id="rId11"/>
    <p:sldId id="688" r:id="rId12"/>
    <p:sldId id="454" r:id="rId13"/>
    <p:sldId id="455" r:id="rId14"/>
    <p:sldId id="456" r:id="rId15"/>
    <p:sldId id="596" r:id="rId16"/>
    <p:sldId id="630" r:id="rId17"/>
    <p:sldId id="457" r:id="rId18"/>
    <p:sldId id="462" r:id="rId19"/>
    <p:sldId id="460" r:id="rId20"/>
    <p:sldId id="687" r:id="rId21"/>
    <p:sldId id="631" r:id="rId22"/>
    <p:sldId id="459" r:id="rId23"/>
    <p:sldId id="682" r:id="rId24"/>
    <p:sldId id="684" r:id="rId25"/>
    <p:sldId id="685" r:id="rId26"/>
    <p:sldId id="686" r:id="rId27"/>
    <p:sldId id="683" r:id="rId28"/>
    <p:sldId id="458" r:id="rId29"/>
    <p:sldId id="461" r:id="rId30"/>
    <p:sldId id="471" r:id="rId31"/>
    <p:sldId id="472" r:id="rId32"/>
    <p:sldId id="473" r:id="rId33"/>
    <p:sldId id="474" r:id="rId34"/>
    <p:sldId id="475" r:id="rId35"/>
    <p:sldId id="476" r:id="rId36"/>
    <p:sldId id="477" r:id="rId37"/>
    <p:sldId id="676" r:id="rId38"/>
    <p:sldId id="677" r:id="rId39"/>
    <p:sldId id="678" r:id="rId40"/>
    <p:sldId id="679" r:id="rId41"/>
    <p:sldId id="680" r:id="rId42"/>
    <p:sldId id="681" r:id="rId43"/>
    <p:sldId id="470" r:id="rId44"/>
    <p:sldId id="632" r:id="rId45"/>
    <p:sldId id="615" r:id="rId46"/>
    <p:sldId id="633" r:id="rId47"/>
    <p:sldId id="617" r:id="rId48"/>
    <p:sldId id="618" r:id="rId49"/>
    <p:sldId id="619" r:id="rId50"/>
    <p:sldId id="594" r:id="rId51"/>
    <p:sldId id="589" r:id="rId52"/>
    <p:sldId id="636" r:id="rId53"/>
    <p:sldId id="590" r:id="rId54"/>
    <p:sldId id="634" r:id="rId55"/>
    <p:sldId id="591" r:id="rId56"/>
    <p:sldId id="595" r:id="rId57"/>
    <p:sldId id="588" r:id="rId58"/>
    <p:sldId id="635" r:id="rId59"/>
    <p:sldId id="592" r:id="rId60"/>
    <p:sldId id="620" r:id="rId61"/>
    <p:sldId id="586" r:id="rId62"/>
    <p:sldId id="587" r:id="rId63"/>
    <p:sldId id="440" r:id="rId64"/>
    <p:sldId id="406" r:id="rId65"/>
    <p:sldId id="407" r:id="rId66"/>
    <p:sldId id="408" r:id="rId67"/>
    <p:sldId id="436" r:id="rId68"/>
    <p:sldId id="409" r:id="rId69"/>
    <p:sldId id="410" r:id="rId70"/>
    <p:sldId id="411" r:id="rId71"/>
    <p:sldId id="412" r:id="rId72"/>
    <p:sldId id="414" r:id="rId73"/>
    <p:sldId id="415" r:id="rId74"/>
    <p:sldId id="416" r:id="rId75"/>
    <p:sldId id="563" r:id="rId76"/>
    <p:sldId id="418" r:id="rId77"/>
    <p:sldId id="419" r:id="rId78"/>
    <p:sldId id="420" r:id="rId79"/>
    <p:sldId id="421" r:id="rId80"/>
    <p:sldId id="422" r:id="rId81"/>
    <p:sldId id="423" r:id="rId82"/>
    <p:sldId id="424" r:id="rId83"/>
    <p:sldId id="425" r:id="rId84"/>
    <p:sldId id="437" r:id="rId85"/>
    <p:sldId id="438" r:id="rId86"/>
    <p:sldId id="426" r:id="rId87"/>
    <p:sldId id="427" r:id="rId88"/>
    <p:sldId id="439" r:id="rId89"/>
    <p:sldId id="564" r:id="rId90"/>
    <p:sldId id="428" r:id="rId91"/>
    <p:sldId id="429" r:id="rId92"/>
    <p:sldId id="430" r:id="rId93"/>
    <p:sldId id="431" r:id="rId94"/>
    <p:sldId id="432" r:id="rId95"/>
    <p:sldId id="433" r:id="rId96"/>
    <p:sldId id="434" r:id="rId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4"/>
    <p:restoredTop sz="94504"/>
  </p:normalViewPr>
  <p:slideViewPr>
    <p:cSldViewPr>
      <p:cViewPr varScale="1">
        <p:scale>
          <a:sx n="91" d="100"/>
          <a:sy n="91" d="100"/>
        </p:scale>
        <p:origin x="4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1CA9903-C6AC-B247-8F22-A41C9624ECF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35171" name="Rectangle 3">
            <a:extLst>
              <a:ext uri="{FF2B5EF4-FFF2-40B4-BE49-F238E27FC236}">
                <a16:creationId xmlns:a16="http://schemas.microsoft.com/office/drawing/2014/main" id="{9FF6D989-E975-AA47-8221-272F33560B87}"/>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p>
        </p:txBody>
      </p:sp>
      <p:sp>
        <p:nvSpPr>
          <p:cNvPr id="16388" name="Rectangle 4">
            <a:extLst>
              <a:ext uri="{FF2B5EF4-FFF2-40B4-BE49-F238E27FC236}">
                <a16:creationId xmlns:a16="http://schemas.microsoft.com/office/drawing/2014/main" id="{1C3A0504-D3EE-4B4E-93BC-0D9F146241F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5">
            <a:extLst>
              <a:ext uri="{FF2B5EF4-FFF2-40B4-BE49-F238E27FC236}">
                <a16:creationId xmlns:a16="http://schemas.microsoft.com/office/drawing/2014/main" id="{481F6A96-B0E1-164F-A99C-9A0D38468EA8}"/>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5174" name="Rectangle 6">
            <a:extLst>
              <a:ext uri="{FF2B5EF4-FFF2-40B4-BE49-F238E27FC236}">
                <a16:creationId xmlns:a16="http://schemas.microsoft.com/office/drawing/2014/main" id="{6B9643D2-AC0F-974A-9A6E-4086AA8031C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35175" name="Rectangle 7">
            <a:extLst>
              <a:ext uri="{FF2B5EF4-FFF2-40B4-BE49-F238E27FC236}">
                <a16:creationId xmlns:a16="http://schemas.microsoft.com/office/drawing/2014/main" id="{4641C300-EB7F-5C45-A945-FF638723A783}"/>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4EE77A86-5B07-8249-B768-82D8DA897A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87A5AA7-8738-5046-8A18-36652D99E2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2AEF11-43F8-FB48-B7FD-8DB6A9C7959B}" type="slidenum">
              <a:rPr lang="en-US" altLang="en-US" sz="1200" smtClean="0"/>
              <a:pPr/>
              <a:t>1</a:t>
            </a:fld>
            <a:endParaRPr lang="en-US" altLang="en-US" sz="1200"/>
          </a:p>
        </p:txBody>
      </p:sp>
      <p:sp>
        <p:nvSpPr>
          <p:cNvPr id="18434" name="Rectangle 2">
            <a:extLst>
              <a:ext uri="{FF2B5EF4-FFF2-40B4-BE49-F238E27FC236}">
                <a16:creationId xmlns:a16="http://schemas.microsoft.com/office/drawing/2014/main" id="{C0211E69-ABF9-3B49-9BAD-9F5FC012B70E}"/>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D8FDD9FF-492C-034B-9682-09BFE572BB4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F7C398C5-A7FA-A640-A2CC-B4CC81907C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D052815-0D27-9C43-B78F-33CC36EEAE07}" type="slidenum">
              <a:rPr lang="en-US" altLang="en-US" sz="1200" smtClean="0"/>
              <a:pPr/>
              <a:t>10</a:t>
            </a:fld>
            <a:endParaRPr lang="en-US" altLang="en-US" sz="1200"/>
          </a:p>
        </p:txBody>
      </p:sp>
      <p:sp>
        <p:nvSpPr>
          <p:cNvPr id="63490" name="Rectangle 2">
            <a:extLst>
              <a:ext uri="{FF2B5EF4-FFF2-40B4-BE49-F238E27FC236}">
                <a16:creationId xmlns:a16="http://schemas.microsoft.com/office/drawing/2014/main" id="{3A7C3328-EC7B-0748-A754-7A605E394EAB}"/>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0477EFBF-846B-1A4F-83C8-8A88E6EB8094}"/>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22700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C114B3C-BD4C-C24C-960F-277376E9A7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29A291-4798-134A-867C-6661F2A0C5BA}" type="slidenum">
              <a:rPr lang="en-US" altLang="en-US" sz="1200" smtClean="0"/>
              <a:pPr/>
              <a:t>12</a:t>
            </a:fld>
            <a:endParaRPr lang="en-US" altLang="en-US" sz="1200"/>
          </a:p>
        </p:txBody>
      </p:sp>
      <p:sp>
        <p:nvSpPr>
          <p:cNvPr id="66562" name="Rectangle 2">
            <a:extLst>
              <a:ext uri="{FF2B5EF4-FFF2-40B4-BE49-F238E27FC236}">
                <a16:creationId xmlns:a16="http://schemas.microsoft.com/office/drawing/2014/main" id="{B21D56BA-8B48-724A-BA4A-6F38FCE74B1A}"/>
              </a:ext>
            </a:extLst>
          </p:cNvPr>
          <p:cNvSpPr>
            <a:spLocks noGrp="1" noRot="1" noChangeAspect="1" noChangeArrowheads="1" noTextEdit="1"/>
          </p:cNvSpPr>
          <p:nvPr>
            <p:ph type="sldImg"/>
          </p:nvPr>
        </p:nvSpPr>
        <p:spPr>
          <a:solidFill>
            <a:srgbClr val="FFFFFF"/>
          </a:solidFill>
          <a:ln/>
        </p:spPr>
      </p:sp>
      <p:sp>
        <p:nvSpPr>
          <p:cNvPr id="306179" name="Rectangle 3">
            <a:extLst>
              <a:ext uri="{FF2B5EF4-FFF2-40B4-BE49-F238E27FC236}">
                <a16:creationId xmlns:a16="http://schemas.microsoft.com/office/drawing/2014/main" id="{04A39FDF-3DCC-FF41-92CF-AB06359B23F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84476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6D32497F-93DD-9D40-9F12-7E1639626B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71CD790-ECCE-3D49-9034-80EF968FF08E}" type="slidenum">
              <a:rPr lang="en-US" altLang="en-US" sz="1200" smtClean="0"/>
              <a:pPr/>
              <a:t>13</a:t>
            </a:fld>
            <a:endParaRPr lang="en-US" altLang="en-US" sz="1200"/>
          </a:p>
        </p:txBody>
      </p:sp>
      <p:sp>
        <p:nvSpPr>
          <p:cNvPr id="68610" name="Rectangle 2">
            <a:extLst>
              <a:ext uri="{FF2B5EF4-FFF2-40B4-BE49-F238E27FC236}">
                <a16:creationId xmlns:a16="http://schemas.microsoft.com/office/drawing/2014/main" id="{DE983AE2-8F64-6E42-94CC-5E44C0F5DB9F}"/>
              </a:ext>
            </a:extLst>
          </p:cNvPr>
          <p:cNvSpPr>
            <a:spLocks noGrp="1" noRot="1" noChangeAspect="1" noChangeArrowheads="1" noTextEdit="1"/>
          </p:cNvSpPr>
          <p:nvPr>
            <p:ph type="sldImg"/>
          </p:nvPr>
        </p:nvSpPr>
        <p:spPr>
          <a:solidFill>
            <a:srgbClr val="FFFFFF"/>
          </a:solidFill>
          <a:ln/>
        </p:spPr>
      </p:sp>
      <p:sp>
        <p:nvSpPr>
          <p:cNvPr id="308227" name="Rectangle 3">
            <a:extLst>
              <a:ext uri="{FF2B5EF4-FFF2-40B4-BE49-F238E27FC236}">
                <a16:creationId xmlns:a16="http://schemas.microsoft.com/office/drawing/2014/main" id="{C7AD3D30-17F9-A246-99CE-33E90F010F2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55747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59BC144-F300-5E43-ABE5-D6B2EE94449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8FA3F04-1B74-8348-BD86-72B63297EA90}" type="slidenum">
              <a:rPr lang="en-US" altLang="en-US" sz="1200" smtClean="0"/>
              <a:pPr/>
              <a:t>14</a:t>
            </a:fld>
            <a:endParaRPr lang="en-US" altLang="en-US" sz="1200"/>
          </a:p>
        </p:txBody>
      </p:sp>
      <p:sp>
        <p:nvSpPr>
          <p:cNvPr id="70658" name="Rectangle 2">
            <a:extLst>
              <a:ext uri="{FF2B5EF4-FFF2-40B4-BE49-F238E27FC236}">
                <a16:creationId xmlns:a16="http://schemas.microsoft.com/office/drawing/2014/main" id="{8FC14EFE-98C8-6642-9A84-3367CD822A8B}"/>
              </a:ext>
            </a:extLst>
          </p:cNvPr>
          <p:cNvSpPr>
            <a:spLocks noGrp="1" noRot="1" noChangeAspect="1" noChangeArrowheads="1" noTextEdit="1"/>
          </p:cNvSpPr>
          <p:nvPr>
            <p:ph type="sldImg"/>
          </p:nvPr>
        </p:nvSpPr>
        <p:spPr>
          <a:solidFill>
            <a:srgbClr val="FFFFFF"/>
          </a:solidFill>
          <a:ln/>
        </p:spPr>
      </p:sp>
      <p:sp>
        <p:nvSpPr>
          <p:cNvPr id="310275" name="Rectangle 3">
            <a:extLst>
              <a:ext uri="{FF2B5EF4-FFF2-40B4-BE49-F238E27FC236}">
                <a16:creationId xmlns:a16="http://schemas.microsoft.com/office/drawing/2014/main" id="{864725C1-6A5E-864A-BEDA-0B53E435073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82618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9B47917F-29E4-6A4C-84F9-0FD15F659C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92F868-736C-E841-BBD9-411D1EBA3060}" type="slidenum">
              <a:rPr lang="en-US" altLang="en-US" sz="1200" smtClean="0"/>
              <a:pPr/>
              <a:t>15</a:t>
            </a:fld>
            <a:endParaRPr lang="en-US" altLang="en-US" sz="1200"/>
          </a:p>
        </p:txBody>
      </p:sp>
      <p:sp>
        <p:nvSpPr>
          <p:cNvPr id="72706" name="Rectangle 2">
            <a:extLst>
              <a:ext uri="{FF2B5EF4-FFF2-40B4-BE49-F238E27FC236}">
                <a16:creationId xmlns:a16="http://schemas.microsoft.com/office/drawing/2014/main" id="{31120124-87BE-5445-80D3-1D3A2C7467A4}"/>
              </a:ext>
            </a:extLst>
          </p:cNvPr>
          <p:cNvSpPr>
            <a:spLocks noGrp="1" noRot="1" noChangeAspect="1" noChangeArrowheads="1" noTextEdit="1"/>
          </p:cNvSpPr>
          <p:nvPr>
            <p:ph type="sldImg"/>
          </p:nvPr>
        </p:nvSpPr>
        <p:spPr>
          <a:solidFill>
            <a:srgbClr val="FFFFFF"/>
          </a:solidFill>
          <a:ln/>
        </p:spPr>
      </p:sp>
      <p:sp>
        <p:nvSpPr>
          <p:cNvPr id="310275" name="Rectangle 3">
            <a:extLst>
              <a:ext uri="{FF2B5EF4-FFF2-40B4-BE49-F238E27FC236}">
                <a16:creationId xmlns:a16="http://schemas.microsoft.com/office/drawing/2014/main" id="{97AF4AE3-C8D9-FA46-8641-700195F9D1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17920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9FEB75C-3DEB-2046-AFAD-D7A736B6C1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6A9E2D-6A9C-7F43-BB6D-5C1749295C32}" type="slidenum">
              <a:rPr lang="en-US" altLang="en-US" sz="1200" smtClean="0"/>
              <a:pPr/>
              <a:t>16</a:t>
            </a:fld>
            <a:endParaRPr lang="en-US" altLang="en-US" sz="1200"/>
          </a:p>
        </p:txBody>
      </p:sp>
      <p:sp>
        <p:nvSpPr>
          <p:cNvPr id="74754" name="Rectangle 2">
            <a:extLst>
              <a:ext uri="{FF2B5EF4-FFF2-40B4-BE49-F238E27FC236}">
                <a16:creationId xmlns:a16="http://schemas.microsoft.com/office/drawing/2014/main" id="{63488E7F-D477-6541-9F99-29C7B200E901}"/>
              </a:ext>
            </a:extLst>
          </p:cNvPr>
          <p:cNvSpPr>
            <a:spLocks noGrp="1" noRot="1" noChangeAspect="1" noChangeArrowheads="1" noTextEdit="1"/>
          </p:cNvSpPr>
          <p:nvPr>
            <p:ph type="sldImg"/>
          </p:nvPr>
        </p:nvSpPr>
        <p:spPr>
          <a:solidFill>
            <a:srgbClr val="FFFFFF"/>
          </a:solidFill>
          <a:ln/>
        </p:spPr>
      </p:sp>
      <p:sp>
        <p:nvSpPr>
          <p:cNvPr id="310275" name="Rectangle 3">
            <a:extLst>
              <a:ext uri="{FF2B5EF4-FFF2-40B4-BE49-F238E27FC236}">
                <a16:creationId xmlns:a16="http://schemas.microsoft.com/office/drawing/2014/main" id="{5E9C2C8A-D0CE-0149-90AE-31AF143E8EB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415984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D0195DB5-964B-7C42-BD25-DDF6393240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C8C743-757C-1A47-B38A-58E451F3016F}" type="slidenum">
              <a:rPr lang="en-US" altLang="en-US" sz="1200" smtClean="0"/>
              <a:pPr/>
              <a:t>17</a:t>
            </a:fld>
            <a:endParaRPr lang="en-US" altLang="en-US" sz="1200"/>
          </a:p>
        </p:txBody>
      </p:sp>
      <p:sp>
        <p:nvSpPr>
          <p:cNvPr id="76802" name="Rectangle 2">
            <a:extLst>
              <a:ext uri="{FF2B5EF4-FFF2-40B4-BE49-F238E27FC236}">
                <a16:creationId xmlns:a16="http://schemas.microsoft.com/office/drawing/2014/main" id="{F3EE896B-076C-C146-9341-79A8798E9D4F}"/>
              </a:ext>
            </a:extLst>
          </p:cNvPr>
          <p:cNvSpPr>
            <a:spLocks noGrp="1" noRot="1" noChangeAspect="1" noChangeArrowheads="1" noTextEdit="1"/>
          </p:cNvSpPr>
          <p:nvPr>
            <p:ph type="sldImg"/>
          </p:nvPr>
        </p:nvSpPr>
        <p:spPr>
          <a:solidFill>
            <a:srgbClr val="FFFFFF"/>
          </a:solidFill>
          <a:ln/>
        </p:spPr>
      </p:sp>
      <p:sp>
        <p:nvSpPr>
          <p:cNvPr id="312323" name="Rectangle 3">
            <a:extLst>
              <a:ext uri="{FF2B5EF4-FFF2-40B4-BE49-F238E27FC236}">
                <a16:creationId xmlns:a16="http://schemas.microsoft.com/office/drawing/2014/main" id="{D21FB82D-8B5C-B94D-A3D1-4E3F3906FBE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38104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6B2BA403-548F-9C47-956C-F2C784D8D4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F74C63-5C63-5A4E-8679-7F96DAEEA2E2}" type="slidenum">
              <a:rPr lang="en-US" altLang="en-US" sz="1200" smtClean="0"/>
              <a:pPr/>
              <a:t>18</a:t>
            </a:fld>
            <a:endParaRPr lang="en-US" altLang="en-US" sz="1200"/>
          </a:p>
        </p:txBody>
      </p:sp>
      <p:sp>
        <p:nvSpPr>
          <p:cNvPr id="78850" name="Rectangle 2">
            <a:extLst>
              <a:ext uri="{FF2B5EF4-FFF2-40B4-BE49-F238E27FC236}">
                <a16:creationId xmlns:a16="http://schemas.microsoft.com/office/drawing/2014/main" id="{462D87D1-E093-7A42-A75B-C6230A6F29D3}"/>
              </a:ext>
            </a:extLst>
          </p:cNvPr>
          <p:cNvSpPr>
            <a:spLocks noGrp="1" noRot="1" noChangeAspect="1" noChangeArrowheads="1" noTextEdit="1"/>
          </p:cNvSpPr>
          <p:nvPr>
            <p:ph type="sldImg"/>
          </p:nvPr>
        </p:nvSpPr>
        <p:spPr>
          <a:solidFill>
            <a:srgbClr val="FFFFFF"/>
          </a:solidFill>
          <a:ln/>
        </p:spPr>
      </p:sp>
      <p:sp>
        <p:nvSpPr>
          <p:cNvPr id="312323" name="Rectangle 3">
            <a:extLst>
              <a:ext uri="{FF2B5EF4-FFF2-40B4-BE49-F238E27FC236}">
                <a16:creationId xmlns:a16="http://schemas.microsoft.com/office/drawing/2014/main" id="{F6C9FBB9-44CC-A546-BE7E-D61C8D937FA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09662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EEFBAF7A-98FE-A042-B4D0-C5FCFD49F1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D5C3052-C01A-7348-85B6-DFC89496D35A}" type="slidenum">
              <a:rPr lang="en-US" altLang="en-US" sz="1200" smtClean="0"/>
              <a:pPr/>
              <a:t>19</a:t>
            </a:fld>
            <a:endParaRPr lang="en-US" altLang="en-US" sz="1200"/>
          </a:p>
        </p:txBody>
      </p:sp>
      <p:sp>
        <p:nvSpPr>
          <p:cNvPr id="80898" name="Rectangle 2">
            <a:extLst>
              <a:ext uri="{FF2B5EF4-FFF2-40B4-BE49-F238E27FC236}">
                <a16:creationId xmlns:a16="http://schemas.microsoft.com/office/drawing/2014/main" id="{A2459403-91BB-BA48-82FE-2518803FC3F5}"/>
              </a:ext>
            </a:extLst>
          </p:cNvPr>
          <p:cNvSpPr>
            <a:spLocks noGrp="1" noRot="1" noChangeAspect="1" noChangeArrowheads="1" noTextEdit="1"/>
          </p:cNvSpPr>
          <p:nvPr>
            <p:ph type="sldImg"/>
          </p:nvPr>
        </p:nvSpPr>
        <p:spPr>
          <a:solidFill>
            <a:srgbClr val="FFFFFF"/>
          </a:solidFill>
          <a:ln/>
        </p:spPr>
      </p:sp>
      <p:sp>
        <p:nvSpPr>
          <p:cNvPr id="318467" name="Rectangle 3">
            <a:extLst>
              <a:ext uri="{FF2B5EF4-FFF2-40B4-BE49-F238E27FC236}">
                <a16:creationId xmlns:a16="http://schemas.microsoft.com/office/drawing/2014/main" id="{FBF158E5-548C-C847-8B96-E11AF919C87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913997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2288847-E012-8948-A86D-4BADD3D957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ABB361-CC82-A042-BD7E-CD96C40B11EE}" type="slidenum">
              <a:rPr lang="en-US" altLang="en-US" sz="1200" smtClean="0"/>
              <a:pPr/>
              <a:t>21</a:t>
            </a:fld>
            <a:endParaRPr lang="en-US" altLang="en-US" sz="1200"/>
          </a:p>
        </p:txBody>
      </p:sp>
      <p:sp>
        <p:nvSpPr>
          <p:cNvPr id="83970" name="Rectangle 2">
            <a:extLst>
              <a:ext uri="{FF2B5EF4-FFF2-40B4-BE49-F238E27FC236}">
                <a16:creationId xmlns:a16="http://schemas.microsoft.com/office/drawing/2014/main" id="{E7226CC6-F4A5-924C-A608-708317FD1996}"/>
              </a:ext>
            </a:extLst>
          </p:cNvPr>
          <p:cNvSpPr>
            <a:spLocks noGrp="1" noRot="1" noChangeAspect="1" noChangeArrowheads="1" noTextEdit="1"/>
          </p:cNvSpPr>
          <p:nvPr>
            <p:ph type="sldImg"/>
          </p:nvPr>
        </p:nvSpPr>
        <p:spPr>
          <a:solidFill>
            <a:srgbClr val="FFFFFF"/>
          </a:solidFill>
          <a:ln/>
        </p:spPr>
      </p:sp>
      <p:sp>
        <p:nvSpPr>
          <p:cNvPr id="318467" name="Rectangle 3">
            <a:extLst>
              <a:ext uri="{FF2B5EF4-FFF2-40B4-BE49-F238E27FC236}">
                <a16:creationId xmlns:a16="http://schemas.microsoft.com/office/drawing/2014/main" id="{7146F167-3692-3349-A527-5549FB2DC33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78011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F13B455C-F926-BC4A-A16A-134E41B47E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22772C-34C3-694B-AB28-E5DCCC63A213}" type="slidenum">
              <a:rPr lang="en-US" altLang="en-US" sz="1200" smtClean="0"/>
              <a:pPr/>
              <a:t>2</a:t>
            </a:fld>
            <a:endParaRPr lang="en-US" altLang="en-US" sz="1200"/>
          </a:p>
        </p:txBody>
      </p:sp>
      <p:sp>
        <p:nvSpPr>
          <p:cNvPr id="47106" name="Rectangle 2">
            <a:extLst>
              <a:ext uri="{FF2B5EF4-FFF2-40B4-BE49-F238E27FC236}">
                <a16:creationId xmlns:a16="http://schemas.microsoft.com/office/drawing/2014/main" id="{83A576C3-6BCB-414E-BD19-66CE07ADCE1F}"/>
              </a:ext>
            </a:extLst>
          </p:cNvPr>
          <p:cNvSpPr>
            <a:spLocks noGrp="1" noRot="1" noChangeAspect="1" noChangeArrowheads="1" noTextEdit="1"/>
          </p:cNvSpPr>
          <p:nvPr>
            <p:ph type="sldImg"/>
          </p:nvPr>
        </p:nvSpPr>
        <p:spPr>
          <a:solidFill>
            <a:srgbClr val="FFFFFF"/>
          </a:solidFill>
          <a:ln/>
        </p:spPr>
      </p:sp>
      <p:sp>
        <p:nvSpPr>
          <p:cNvPr id="288771" name="Rectangle 3">
            <a:extLst>
              <a:ext uri="{FF2B5EF4-FFF2-40B4-BE49-F238E27FC236}">
                <a16:creationId xmlns:a16="http://schemas.microsoft.com/office/drawing/2014/main" id="{00594038-2875-D449-A5F6-57762B5D26D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241933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FC583281-708D-334F-AE5E-E95A4E233F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DC4D98-901A-1549-A891-5F8DA5E46A9A}" type="slidenum">
              <a:rPr lang="en-US" altLang="en-US" sz="1200" smtClean="0"/>
              <a:pPr/>
              <a:t>22</a:t>
            </a:fld>
            <a:endParaRPr lang="en-US" altLang="en-US" sz="1200"/>
          </a:p>
        </p:txBody>
      </p:sp>
      <p:sp>
        <p:nvSpPr>
          <p:cNvPr id="86018" name="Rectangle 2">
            <a:extLst>
              <a:ext uri="{FF2B5EF4-FFF2-40B4-BE49-F238E27FC236}">
                <a16:creationId xmlns:a16="http://schemas.microsoft.com/office/drawing/2014/main" id="{1DD72D17-72C5-384D-8065-88C1B9B8ACA2}"/>
              </a:ext>
            </a:extLst>
          </p:cNvPr>
          <p:cNvSpPr>
            <a:spLocks noGrp="1" noRot="1" noChangeAspect="1" noChangeArrowheads="1" noTextEdit="1"/>
          </p:cNvSpPr>
          <p:nvPr>
            <p:ph type="sldImg"/>
          </p:nvPr>
        </p:nvSpPr>
        <p:spPr>
          <a:solidFill>
            <a:srgbClr val="FFFFFF"/>
          </a:solidFill>
          <a:ln/>
        </p:spPr>
      </p:sp>
      <p:sp>
        <p:nvSpPr>
          <p:cNvPr id="316419" name="Rectangle 3">
            <a:extLst>
              <a:ext uri="{FF2B5EF4-FFF2-40B4-BE49-F238E27FC236}">
                <a16:creationId xmlns:a16="http://schemas.microsoft.com/office/drawing/2014/main" id="{D415A37C-8D53-6E47-A47A-1C1CCE7B820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809471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627A03AD-C4F7-D443-B764-1DAEAE0E48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23106B-022F-664F-879F-92565F9D1707}" type="slidenum">
              <a:rPr lang="en-US" altLang="en-US" sz="1200" smtClean="0"/>
              <a:pPr/>
              <a:t>28</a:t>
            </a:fld>
            <a:endParaRPr lang="en-US" altLang="en-US" sz="1200"/>
          </a:p>
        </p:txBody>
      </p:sp>
      <p:sp>
        <p:nvSpPr>
          <p:cNvPr id="93186" name="Rectangle 2">
            <a:extLst>
              <a:ext uri="{FF2B5EF4-FFF2-40B4-BE49-F238E27FC236}">
                <a16:creationId xmlns:a16="http://schemas.microsoft.com/office/drawing/2014/main" id="{59BE5305-8849-E44F-8B54-527B69D3BC1E}"/>
              </a:ext>
            </a:extLst>
          </p:cNvPr>
          <p:cNvSpPr>
            <a:spLocks noGrp="1" noRot="1" noChangeAspect="1" noChangeArrowheads="1" noTextEdit="1"/>
          </p:cNvSpPr>
          <p:nvPr>
            <p:ph type="sldImg"/>
          </p:nvPr>
        </p:nvSpPr>
        <p:spPr>
          <a:solidFill>
            <a:srgbClr val="FFFFFF"/>
          </a:solidFill>
          <a:ln/>
        </p:spPr>
      </p:sp>
      <p:sp>
        <p:nvSpPr>
          <p:cNvPr id="314371" name="Rectangle 3">
            <a:extLst>
              <a:ext uri="{FF2B5EF4-FFF2-40B4-BE49-F238E27FC236}">
                <a16:creationId xmlns:a16="http://schemas.microsoft.com/office/drawing/2014/main" id="{F8E7BEAA-BFEA-8343-A45A-D5EA2BB3C54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06435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6BE6351-3538-7640-A8B1-88B69D14FE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1713A1E-17EE-2043-8180-0CB8F7E97508}" type="slidenum">
              <a:rPr lang="en-US" altLang="en-US" sz="1200" smtClean="0"/>
              <a:pPr/>
              <a:t>29</a:t>
            </a:fld>
            <a:endParaRPr lang="en-US" altLang="en-US" sz="1200"/>
          </a:p>
        </p:txBody>
      </p:sp>
      <p:sp>
        <p:nvSpPr>
          <p:cNvPr id="95234" name="Rectangle 2">
            <a:extLst>
              <a:ext uri="{FF2B5EF4-FFF2-40B4-BE49-F238E27FC236}">
                <a16:creationId xmlns:a16="http://schemas.microsoft.com/office/drawing/2014/main" id="{C4218607-94B3-234C-90D4-39F9DF61F6B6}"/>
              </a:ext>
            </a:extLst>
          </p:cNvPr>
          <p:cNvSpPr>
            <a:spLocks noGrp="1" noRot="1" noChangeAspect="1" noChangeArrowheads="1" noTextEdit="1"/>
          </p:cNvSpPr>
          <p:nvPr>
            <p:ph type="sldImg"/>
          </p:nvPr>
        </p:nvSpPr>
        <p:spPr>
          <a:solidFill>
            <a:srgbClr val="FFFFFF"/>
          </a:solidFill>
          <a:ln/>
        </p:spPr>
      </p:sp>
      <p:sp>
        <p:nvSpPr>
          <p:cNvPr id="320515" name="Rectangle 3">
            <a:extLst>
              <a:ext uri="{FF2B5EF4-FFF2-40B4-BE49-F238E27FC236}">
                <a16:creationId xmlns:a16="http://schemas.microsoft.com/office/drawing/2014/main" id="{6D46A254-CD51-674D-9194-3DA7F085DFA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30599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6CDC0266-D3B8-5C43-85EE-2E6828843A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C19E1A-35BE-174A-B9A1-709652723FF3}" type="slidenum">
              <a:rPr lang="en-US" altLang="en-US" sz="1200" smtClean="0"/>
              <a:pPr/>
              <a:t>30</a:t>
            </a:fld>
            <a:endParaRPr lang="en-US" altLang="en-US" sz="1200"/>
          </a:p>
        </p:txBody>
      </p:sp>
      <p:sp>
        <p:nvSpPr>
          <p:cNvPr id="97282" name="Rectangle 2">
            <a:extLst>
              <a:ext uri="{FF2B5EF4-FFF2-40B4-BE49-F238E27FC236}">
                <a16:creationId xmlns:a16="http://schemas.microsoft.com/office/drawing/2014/main" id="{3E9551F9-DAC0-7449-ABC8-F930B2D832C5}"/>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D43E6B64-5845-8F4A-9338-30B68377383E}"/>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914123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27F4C115-968C-394F-BFBD-E58F53B08A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2D8AE5B-C446-BB4B-A013-2602C601FE3B}" type="slidenum">
              <a:rPr lang="en-US" altLang="en-US" sz="1200" smtClean="0"/>
              <a:pPr/>
              <a:t>31</a:t>
            </a:fld>
            <a:endParaRPr lang="en-US" altLang="en-US" sz="1200"/>
          </a:p>
        </p:txBody>
      </p:sp>
      <p:sp>
        <p:nvSpPr>
          <p:cNvPr id="99330" name="Rectangle 2">
            <a:extLst>
              <a:ext uri="{FF2B5EF4-FFF2-40B4-BE49-F238E27FC236}">
                <a16:creationId xmlns:a16="http://schemas.microsoft.com/office/drawing/2014/main" id="{C5ED72A4-A357-6745-BC53-9F43230416A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515CEC78-75FB-C549-BA83-3010AAAEB4C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639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0A927BEB-8FBC-704E-A0B3-477A012BB6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53F572-6A99-8848-B14E-21EAD1A5012B}" type="slidenum">
              <a:rPr lang="en-US" altLang="en-US" sz="1200" smtClean="0"/>
              <a:pPr/>
              <a:t>32</a:t>
            </a:fld>
            <a:endParaRPr lang="en-US" altLang="en-US" sz="1200"/>
          </a:p>
        </p:txBody>
      </p:sp>
      <p:sp>
        <p:nvSpPr>
          <p:cNvPr id="101378" name="Rectangle 2">
            <a:extLst>
              <a:ext uri="{FF2B5EF4-FFF2-40B4-BE49-F238E27FC236}">
                <a16:creationId xmlns:a16="http://schemas.microsoft.com/office/drawing/2014/main" id="{9C7D319F-D4A8-D642-A0F9-867FAED1A0D6}"/>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53AF2408-13EF-E74A-8AAF-09E3D61556F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522279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98CAEB17-819C-3B4D-BAD7-91A227B16D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58524E4-079C-6846-84E0-A708C1BB789A}" type="slidenum">
              <a:rPr lang="en-US" altLang="en-US" sz="1200" smtClean="0"/>
              <a:pPr/>
              <a:t>33</a:t>
            </a:fld>
            <a:endParaRPr lang="en-US" altLang="en-US" sz="1200"/>
          </a:p>
        </p:txBody>
      </p:sp>
      <p:sp>
        <p:nvSpPr>
          <p:cNvPr id="103426" name="Rectangle 2">
            <a:extLst>
              <a:ext uri="{FF2B5EF4-FFF2-40B4-BE49-F238E27FC236}">
                <a16:creationId xmlns:a16="http://schemas.microsoft.com/office/drawing/2014/main" id="{62023765-7BBF-5B4F-8B0F-DD80CD97A285}"/>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D4D5F80-9CF9-2F4C-A453-87667CEF9A12}"/>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46995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6B56086-DAED-8F40-B8B9-62930E2E7D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6B13C1C-397B-1F45-91A4-D7F11F27ADD0}" type="slidenum">
              <a:rPr lang="en-US" altLang="en-US" sz="1200" smtClean="0"/>
              <a:pPr/>
              <a:t>34</a:t>
            </a:fld>
            <a:endParaRPr lang="en-US" altLang="en-US" sz="1200"/>
          </a:p>
        </p:txBody>
      </p:sp>
      <p:sp>
        <p:nvSpPr>
          <p:cNvPr id="105474" name="Rectangle 2">
            <a:extLst>
              <a:ext uri="{FF2B5EF4-FFF2-40B4-BE49-F238E27FC236}">
                <a16:creationId xmlns:a16="http://schemas.microsoft.com/office/drawing/2014/main" id="{FD090FAE-B7A1-2442-B44B-7A522733D52C}"/>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A6AB13EA-22C7-714E-842F-B4386AB5A52C}"/>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08734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9BDA8E5-4458-3643-AD6E-630B60D915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30DC14A-B06A-5748-878D-A62B2121D7DE}" type="slidenum">
              <a:rPr lang="en-US" altLang="en-US" sz="1200" smtClean="0"/>
              <a:pPr/>
              <a:t>35</a:t>
            </a:fld>
            <a:endParaRPr lang="en-US" altLang="en-US" sz="1200"/>
          </a:p>
        </p:txBody>
      </p:sp>
      <p:sp>
        <p:nvSpPr>
          <p:cNvPr id="107522" name="Rectangle 2">
            <a:extLst>
              <a:ext uri="{FF2B5EF4-FFF2-40B4-BE49-F238E27FC236}">
                <a16:creationId xmlns:a16="http://schemas.microsoft.com/office/drawing/2014/main" id="{31D19E88-CD39-F64F-B123-2099D5A24BA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B7EFA60-4342-A644-97E2-C028F38BF040}"/>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749551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A3F36CD-8BD6-2C47-83C7-021C7E2201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65FD368-9752-9140-A2C1-8E2F9D466380}" type="slidenum">
              <a:rPr lang="en-US" altLang="en-US" sz="1200" smtClean="0"/>
              <a:pPr/>
              <a:t>36</a:t>
            </a:fld>
            <a:endParaRPr lang="en-US" altLang="en-US" sz="1200"/>
          </a:p>
        </p:txBody>
      </p:sp>
      <p:sp>
        <p:nvSpPr>
          <p:cNvPr id="109570" name="Rectangle 2">
            <a:extLst>
              <a:ext uri="{FF2B5EF4-FFF2-40B4-BE49-F238E27FC236}">
                <a16:creationId xmlns:a16="http://schemas.microsoft.com/office/drawing/2014/main" id="{D6538F46-1034-0C48-913D-66970BBFCA5A}"/>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3A2E7223-B96A-A049-BD01-F205E1CD180D}"/>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5503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AA9EAB1C-E843-D04C-B9C2-C26BA2A94D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8885494-845B-254B-BADB-1E63A830B110}" type="slidenum">
              <a:rPr lang="en-US" altLang="en-US" sz="1200" smtClean="0"/>
              <a:pPr/>
              <a:t>3</a:t>
            </a:fld>
            <a:endParaRPr lang="en-US" altLang="en-US" sz="1200"/>
          </a:p>
        </p:txBody>
      </p:sp>
      <p:sp>
        <p:nvSpPr>
          <p:cNvPr id="49154" name="Rectangle 2">
            <a:extLst>
              <a:ext uri="{FF2B5EF4-FFF2-40B4-BE49-F238E27FC236}">
                <a16:creationId xmlns:a16="http://schemas.microsoft.com/office/drawing/2014/main" id="{A39A0BAA-9EAC-F84B-B8F9-69F6BDC7E6E2}"/>
              </a:ext>
            </a:extLst>
          </p:cNvPr>
          <p:cNvSpPr>
            <a:spLocks noGrp="1" noRot="1" noChangeAspect="1" noChangeArrowheads="1" noTextEdit="1"/>
          </p:cNvSpPr>
          <p:nvPr>
            <p:ph type="sldImg"/>
          </p:nvPr>
        </p:nvSpPr>
        <p:spPr>
          <a:solidFill>
            <a:srgbClr val="FFFFFF"/>
          </a:solidFill>
          <a:ln/>
        </p:spPr>
      </p:sp>
      <p:sp>
        <p:nvSpPr>
          <p:cNvPr id="296963" name="Rectangle 3">
            <a:extLst>
              <a:ext uri="{FF2B5EF4-FFF2-40B4-BE49-F238E27FC236}">
                <a16:creationId xmlns:a16="http://schemas.microsoft.com/office/drawing/2014/main" id="{67B03132-67CC-BC40-8FBD-D2143779F8A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527354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15A8E75D-E557-7045-946B-0ED42EF604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07F0B6D-A664-664C-8566-530338CF31AB}" type="slidenum">
              <a:rPr lang="en-US" altLang="en-US" sz="1200" smtClean="0"/>
              <a:pPr/>
              <a:t>37</a:t>
            </a:fld>
            <a:endParaRPr lang="en-US" altLang="en-US" sz="1200"/>
          </a:p>
        </p:txBody>
      </p:sp>
      <p:sp>
        <p:nvSpPr>
          <p:cNvPr id="111618" name="Rectangle 1026">
            <a:extLst>
              <a:ext uri="{FF2B5EF4-FFF2-40B4-BE49-F238E27FC236}">
                <a16:creationId xmlns:a16="http://schemas.microsoft.com/office/drawing/2014/main" id="{3F5B5946-5FD1-CE43-BB47-B67B310BD9EE}"/>
              </a:ext>
            </a:extLst>
          </p:cNvPr>
          <p:cNvSpPr>
            <a:spLocks noGrp="1" noRot="1" noChangeAspect="1" noChangeArrowheads="1" noTextEdit="1"/>
          </p:cNvSpPr>
          <p:nvPr>
            <p:ph type="sldImg"/>
          </p:nvPr>
        </p:nvSpPr>
        <p:spPr>
          <a:ln/>
        </p:spPr>
      </p:sp>
      <p:sp>
        <p:nvSpPr>
          <p:cNvPr id="230403" name="Rectangle 1027">
            <a:extLst>
              <a:ext uri="{FF2B5EF4-FFF2-40B4-BE49-F238E27FC236}">
                <a16:creationId xmlns:a16="http://schemas.microsoft.com/office/drawing/2014/main" id="{C49B1DE3-DA03-AA4F-8B7A-E8887F572F2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51952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09BF1DDD-8985-D741-9888-31CAB20411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67A90ED-6CE1-0040-A283-7C63CE14FA85}" type="slidenum">
              <a:rPr lang="en-US" altLang="en-US" sz="1200" smtClean="0"/>
              <a:pPr/>
              <a:t>38</a:t>
            </a:fld>
            <a:endParaRPr lang="en-US" altLang="en-US" sz="1200"/>
          </a:p>
        </p:txBody>
      </p:sp>
      <p:sp>
        <p:nvSpPr>
          <p:cNvPr id="113666" name="Rectangle 2">
            <a:extLst>
              <a:ext uri="{FF2B5EF4-FFF2-40B4-BE49-F238E27FC236}">
                <a16:creationId xmlns:a16="http://schemas.microsoft.com/office/drawing/2014/main" id="{9C806407-3A3D-D044-A455-52DF6794C43F}"/>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E06E3417-6856-0042-B481-13E6DBB057F9}"/>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60677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3C238890-BF5C-E144-B639-1456609C75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5DFDE1-93E2-7C46-9311-6BBE35029B5A}" type="slidenum">
              <a:rPr lang="en-US" altLang="en-US" sz="1200" smtClean="0"/>
              <a:pPr/>
              <a:t>39</a:t>
            </a:fld>
            <a:endParaRPr lang="en-US" altLang="en-US" sz="1200"/>
          </a:p>
        </p:txBody>
      </p:sp>
      <p:sp>
        <p:nvSpPr>
          <p:cNvPr id="115714" name="Rectangle 2">
            <a:extLst>
              <a:ext uri="{FF2B5EF4-FFF2-40B4-BE49-F238E27FC236}">
                <a16:creationId xmlns:a16="http://schemas.microsoft.com/office/drawing/2014/main" id="{44D1753E-7A8C-D545-AD3C-544EE009A171}"/>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98B26670-9A40-7644-98D7-9BFAA6BC4F95}"/>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133083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E6F2AA0-2468-A944-81FB-90EED52DD7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16B1DF-3B6A-C646-9DC1-EE3C01E86DB2}" type="slidenum">
              <a:rPr lang="en-US" altLang="en-US" sz="1200" smtClean="0"/>
              <a:pPr/>
              <a:t>40</a:t>
            </a:fld>
            <a:endParaRPr lang="en-US" altLang="en-US" sz="1200"/>
          </a:p>
        </p:txBody>
      </p:sp>
      <p:sp>
        <p:nvSpPr>
          <p:cNvPr id="117762" name="Rectangle 2">
            <a:extLst>
              <a:ext uri="{FF2B5EF4-FFF2-40B4-BE49-F238E27FC236}">
                <a16:creationId xmlns:a16="http://schemas.microsoft.com/office/drawing/2014/main" id="{417179E2-AB2E-064E-A19E-216890EDBBDC}"/>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E1AF117-F1BA-3E4C-BD1B-D6F1777CB343}"/>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1870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9C48AB8B-571D-E74B-956E-BEAE88A02C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437B33-A411-8E41-A72E-B32FD2ED1927}" type="slidenum">
              <a:rPr lang="en-US" altLang="en-US" sz="1200" smtClean="0"/>
              <a:pPr/>
              <a:t>41</a:t>
            </a:fld>
            <a:endParaRPr lang="en-US" altLang="en-US" sz="1200"/>
          </a:p>
        </p:txBody>
      </p:sp>
      <p:sp>
        <p:nvSpPr>
          <p:cNvPr id="119810" name="Rectangle 2">
            <a:extLst>
              <a:ext uri="{FF2B5EF4-FFF2-40B4-BE49-F238E27FC236}">
                <a16:creationId xmlns:a16="http://schemas.microsoft.com/office/drawing/2014/main" id="{10BBE161-C868-3846-BCD1-491E32EF218F}"/>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932CBC8E-5F11-F347-8397-53952680B89D}"/>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80804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BDD5A6ED-1053-A94C-B2C7-0D389B5E48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039F80-4F93-CE42-9064-56BC71CD46CF}" type="slidenum">
              <a:rPr lang="en-US" altLang="en-US" sz="1200" smtClean="0"/>
              <a:pPr/>
              <a:t>42</a:t>
            </a:fld>
            <a:endParaRPr lang="en-US" altLang="en-US" sz="1200"/>
          </a:p>
        </p:txBody>
      </p:sp>
      <p:sp>
        <p:nvSpPr>
          <p:cNvPr id="121858" name="Rectangle 2">
            <a:extLst>
              <a:ext uri="{FF2B5EF4-FFF2-40B4-BE49-F238E27FC236}">
                <a16:creationId xmlns:a16="http://schemas.microsoft.com/office/drawing/2014/main" id="{CFE2C2FF-EF5B-EF49-94EF-1207EA19E7AE}"/>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79FF4551-D265-6747-ACB6-8008629BD9CD}"/>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58994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B996C0C9-79AD-2D40-81E4-47B7D09AE8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B0C73FE-EA4F-D24F-884D-2FA6796CD009}" type="slidenum">
              <a:rPr lang="en-US" altLang="en-US" sz="1200" smtClean="0"/>
              <a:pPr/>
              <a:t>43</a:t>
            </a:fld>
            <a:endParaRPr lang="en-US" altLang="en-US" sz="1200"/>
          </a:p>
        </p:txBody>
      </p:sp>
      <p:sp>
        <p:nvSpPr>
          <p:cNvPr id="20482" name="Rectangle 2">
            <a:extLst>
              <a:ext uri="{FF2B5EF4-FFF2-40B4-BE49-F238E27FC236}">
                <a16:creationId xmlns:a16="http://schemas.microsoft.com/office/drawing/2014/main" id="{5F236033-94F6-BF43-A463-42A9381CACCD}"/>
              </a:ext>
            </a:extLst>
          </p:cNvPr>
          <p:cNvSpPr>
            <a:spLocks noGrp="1" noRot="1" noChangeAspect="1" noChangeArrowheads="1" noTextEdit="1"/>
          </p:cNvSpPr>
          <p:nvPr>
            <p:ph type="sldImg"/>
          </p:nvPr>
        </p:nvSpPr>
        <p:spPr>
          <a:solidFill>
            <a:srgbClr val="FFFFFF"/>
          </a:solidFill>
          <a:ln/>
        </p:spPr>
      </p:sp>
      <p:sp>
        <p:nvSpPr>
          <p:cNvPr id="190467" name="Rectangle 3">
            <a:extLst>
              <a:ext uri="{FF2B5EF4-FFF2-40B4-BE49-F238E27FC236}">
                <a16:creationId xmlns:a16="http://schemas.microsoft.com/office/drawing/2014/main" id="{13F6945B-EF42-0143-9BC1-6AD70E9D864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E7E8F536-7872-9148-86D4-57B23164F8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8A0DE5-61F7-D24C-84F3-D53CBC77F712}" type="slidenum">
              <a:rPr lang="en-US" altLang="en-US" sz="1200" smtClean="0"/>
              <a:pPr/>
              <a:t>63</a:t>
            </a:fld>
            <a:endParaRPr lang="en-US" altLang="en-US" sz="1200"/>
          </a:p>
        </p:txBody>
      </p:sp>
      <p:sp>
        <p:nvSpPr>
          <p:cNvPr id="41986" name="Rectangle 2">
            <a:extLst>
              <a:ext uri="{FF2B5EF4-FFF2-40B4-BE49-F238E27FC236}">
                <a16:creationId xmlns:a16="http://schemas.microsoft.com/office/drawing/2014/main" id="{616408C7-1B17-6545-B1EF-766E7AA97724}"/>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5042868C-0864-CE45-9C3B-E8D78B3989A9}"/>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9107A1D2-EAE9-7A49-9E47-6B463393DA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C690586-763D-D941-BEB0-C0CF2E3AC916}" type="slidenum">
              <a:rPr lang="en-US" altLang="en-US" sz="1200" smtClean="0"/>
              <a:pPr/>
              <a:t>64</a:t>
            </a:fld>
            <a:endParaRPr lang="en-US" altLang="en-US" sz="1200"/>
          </a:p>
        </p:txBody>
      </p:sp>
      <p:sp>
        <p:nvSpPr>
          <p:cNvPr id="44034" name="Rectangle 2">
            <a:extLst>
              <a:ext uri="{FF2B5EF4-FFF2-40B4-BE49-F238E27FC236}">
                <a16:creationId xmlns:a16="http://schemas.microsoft.com/office/drawing/2014/main" id="{77E5CC6E-43B8-F249-B3CF-CB776B620D44}"/>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DD16C97D-4FC0-6E45-B65E-B95FC25023C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021A3A8-1E5C-FC44-8731-1AD4DB7C9F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C9E860-0366-7F4B-BB50-9580F1EEC4F9}" type="slidenum">
              <a:rPr lang="en-US" altLang="en-US" sz="1200" smtClean="0"/>
              <a:pPr/>
              <a:t>65</a:t>
            </a:fld>
            <a:endParaRPr lang="en-US" altLang="en-US" sz="1200"/>
          </a:p>
        </p:txBody>
      </p:sp>
      <p:sp>
        <p:nvSpPr>
          <p:cNvPr id="46082" name="Rectangle 2">
            <a:extLst>
              <a:ext uri="{FF2B5EF4-FFF2-40B4-BE49-F238E27FC236}">
                <a16:creationId xmlns:a16="http://schemas.microsoft.com/office/drawing/2014/main" id="{6FC81331-0C1C-5F4D-8164-38AC8AD2A5E6}"/>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EE277158-DFC3-224F-A430-474D0FEB2EC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AB8B4F02-2B8E-8642-AF05-47BBE46A15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7A9EC2D-C25C-564B-AD45-B452CE52F194}" type="slidenum">
              <a:rPr lang="en-US" altLang="en-US" sz="1200" smtClean="0"/>
              <a:pPr/>
              <a:t>4</a:t>
            </a:fld>
            <a:endParaRPr lang="en-US" altLang="en-US" sz="1200"/>
          </a:p>
        </p:txBody>
      </p:sp>
      <p:sp>
        <p:nvSpPr>
          <p:cNvPr id="51202" name="Rectangle 2">
            <a:extLst>
              <a:ext uri="{FF2B5EF4-FFF2-40B4-BE49-F238E27FC236}">
                <a16:creationId xmlns:a16="http://schemas.microsoft.com/office/drawing/2014/main" id="{86650616-7804-EE40-B0F0-D47C4FDC7F31}"/>
              </a:ext>
            </a:extLst>
          </p:cNvPr>
          <p:cNvSpPr>
            <a:spLocks noGrp="1" noRot="1" noChangeAspect="1" noChangeArrowheads="1" noTextEdit="1"/>
          </p:cNvSpPr>
          <p:nvPr>
            <p:ph type="sldImg"/>
          </p:nvPr>
        </p:nvSpPr>
        <p:spPr>
          <a:solidFill>
            <a:srgbClr val="FFFFFF"/>
          </a:solidFill>
          <a:ln/>
        </p:spPr>
      </p:sp>
      <p:sp>
        <p:nvSpPr>
          <p:cNvPr id="299011" name="Rectangle 3">
            <a:extLst>
              <a:ext uri="{FF2B5EF4-FFF2-40B4-BE49-F238E27FC236}">
                <a16:creationId xmlns:a16="http://schemas.microsoft.com/office/drawing/2014/main" id="{C08149EC-508A-6642-B3DB-3912395D8EC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348551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97AFA629-5850-5448-A19A-EF9F46F546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CF8C9-321C-C947-AFC5-D9DCA7139520}" type="slidenum">
              <a:rPr lang="en-US" altLang="en-US" sz="1200" smtClean="0"/>
              <a:pPr/>
              <a:t>66</a:t>
            </a:fld>
            <a:endParaRPr lang="en-US" altLang="en-US" sz="1200"/>
          </a:p>
        </p:txBody>
      </p:sp>
      <p:sp>
        <p:nvSpPr>
          <p:cNvPr id="48130" name="Rectangle 2">
            <a:extLst>
              <a:ext uri="{FF2B5EF4-FFF2-40B4-BE49-F238E27FC236}">
                <a16:creationId xmlns:a16="http://schemas.microsoft.com/office/drawing/2014/main" id="{4AAB1978-0D93-0B42-B46C-F8FB6F74DEA1}"/>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41DE6D31-0DEB-3647-B5E9-566145A178E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61FF88D3-BF5E-2840-9D35-4F0067A65B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73D3FD-ECEF-1E4D-9718-C2CC123DEAE1}" type="slidenum">
              <a:rPr lang="en-US" altLang="en-US" sz="1200" smtClean="0"/>
              <a:pPr/>
              <a:t>67</a:t>
            </a:fld>
            <a:endParaRPr lang="en-US" altLang="en-US" sz="1200"/>
          </a:p>
        </p:txBody>
      </p:sp>
      <p:sp>
        <p:nvSpPr>
          <p:cNvPr id="50178" name="Rectangle 2">
            <a:extLst>
              <a:ext uri="{FF2B5EF4-FFF2-40B4-BE49-F238E27FC236}">
                <a16:creationId xmlns:a16="http://schemas.microsoft.com/office/drawing/2014/main" id="{988DDE6D-BF03-7746-815C-1477ABD169AC}"/>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27BBBF8A-F955-6D4D-B5B1-E28C677FC87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6A927ABA-B510-534E-ACA8-DE6B4EF173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44CD9D-D5BE-D944-8F4B-A2D24086B26D}" type="slidenum">
              <a:rPr lang="en-US" altLang="en-US" sz="1200" smtClean="0"/>
              <a:pPr/>
              <a:t>68</a:t>
            </a:fld>
            <a:endParaRPr lang="en-US" altLang="en-US" sz="1200"/>
          </a:p>
        </p:txBody>
      </p:sp>
      <p:sp>
        <p:nvSpPr>
          <p:cNvPr id="52226" name="Rectangle 2">
            <a:extLst>
              <a:ext uri="{FF2B5EF4-FFF2-40B4-BE49-F238E27FC236}">
                <a16:creationId xmlns:a16="http://schemas.microsoft.com/office/drawing/2014/main" id="{BA15A640-2A71-E64F-8EBD-9BBD5AE917EC}"/>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1CEB7E76-3214-8E4B-801F-30816DC7F2F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908F4664-B5C2-1B44-AFBB-3E1160B61B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9D24DD-ADAF-B748-9E07-7B1C06EB862F}" type="slidenum">
              <a:rPr lang="en-US" altLang="en-US" sz="1200" smtClean="0"/>
              <a:pPr/>
              <a:t>69</a:t>
            </a:fld>
            <a:endParaRPr lang="en-US" altLang="en-US" sz="1200"/>
          </a:p>
        </p:txBody>
      </p:sp>
      <p:sp>
        <p:nvSpPr>
          <p:cNvPr id="54274" name="Rectangle 2">
            <a:extLst>
              <a:ext uri="{FF2B5EF4-FFF2-40B4-BE49-F238E27FC236}">
                <a16:creationId xmlns:a16="http://schemas.microsoft.com/office/drawing/2014/main" id="{A3AF7DF2-D5E2-7745-862C-A494E8A61E3F}"/>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E8AE17CB-B355-5E42-B57A-A11361BB1C7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9B71EFDE-032C-6540-998F-DB57FBE528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1B95A92-7041-4844-90B7-FF73C6406230}" type="slidenum">
              <a:rPr lang="en-US" altLang="en-US" sz="1200" smtClean="0"/>
              <a:pPr/>
              <a:t>70</a:t>
            </a:fld>
            <a:endParaRPr lang="en-US" altLang="en-US" sz="1200"/>
          </a:p>
        </p:txBody>
      </p:sp>
      <p:sp>
        <p:nvSpPr>
          <p:cNvPr id="56322" name="Rectangle 2">
            <a:extLst>
              <a:ext uri="{FF2B5EF4-FFF2-40B4-BE49-F238E27FC236}">
                <a16:creationId xmlns:a16="http://schemas.microsoft.com/office/drawing/2014/main" id="{FB72BCD3-23F6-A94A-87AB-37C4AA9C43E7}"/>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4063B9C2-9F26-844F-ACFF-9227223F249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D70E604-FFC0-C142-B7E4-B659690DE1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0219150-E42D-BD4E-A224-B4649C2CF018}" type="slidenum">
              <a:rPr lang="en-US" altLang="en-US" sz="1200" smtClean="0"/>
              <a:pPr/>
              <a:t>71</a:t>
            </a:fld>
            <a:endParaRPr lang="en-US" altLang="en-US" sz="1200"/>
          </a:p>
        </p:txBody>
      </p:sp>
      <p:sp>
        <p:nvSpPr>
          <p:cNvPr id="58370" name="Rectangle 2">
            <a:extLst>
              <a:ext uri="{FF2B5EF4-FFF2-40B4-BE49-F238E27FC236}">
                <a16:creationId xmlns:a16="http://schemas.microsoft.com/office/drawing/2014/main" id="{D6E6B1E2-DE59-ED4D-8D0A-0EB9EEFE281E}"/>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E989216A-EFF0-4444-A5F9-6095ABEEF72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6AE91C7C-1829-4D45-BC28-5029886C68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488A2D4-3DF7-254C-BA7A-2DD1E6B5D12E}" type="slidenum">
              <a:rPr lang="en-US" altLang="en-US" sz="1200" smtClean="0"/>
              <a:pPr/>
              <a:t>72</a:t>
            </a:fld>
            <a:endParaRPr lang="en-US" altLang="en-US" sz="1200"/>
          </a:p>
        </p:txBody>
      </p:sp>
      <p:sp>
        <p:nvSpPr>
          <p:cNvPr id="60418" name="Rectangle 2">
            <a:extLst>
              <a:ext uri="{FF2B5EF4-FFF2-40B4-BE49-F238E27FC236}">
                <a16:creationId xmlns:a16="http://schemas.microsoft.com/office/drawing/2014/main" id="{071E4C1C-9F6A-554D-AE1A-1F78573B71DA}"/>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A55145F3-2D06-BA46-B1DF-A0B0D8F1F7F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C8D6A0D6-111F-A947-8F0E-74F13759CB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F984A10-1532-BA42-92FB-0D7FDA8E2787}" type="slidenum">
              <a:rPr lang="en-US" altLang="en-US" sz="1200" smtClean="0"/>
              <a:pPr/>
              <a:t>73</a:t>
            </a:fld>
            <a:endParaRPr lang="en-US" altLang="en-US" sz="1200"/>
          </a:p>
        </p:txBody>
      </p:sp>
      <p:sp>
        <p:nvSpPr>
          <p:cNvPr id="62466" name="Rectangle 2">
            <a:extLst>
              <a:ext uri="{FF2B5EF4-FFF2-40B4-BE49-F238E27FC236}">
                <a16:creationId xmlns:a16="http://schemas.microsoft.com/office/drawing/2014/main" id="{EF35CBEB-A695-CB49-B11E-684C75F529F9}"/>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2D71E85A-2BCB-5847-B015-1631BFD8DC7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043FD260-475C-6E45-B190-62104BC78D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3DA969-D624-AA43-8172-8C05459C6936}" type="slidenum">
              <a:rPr lang="en-US" altLang="en-US" sz="1200" smtClean="0"/>
              <a:pPr/>
              <a:t>74</a:t>
            </a:fld>
            <a:endParaRPr lang="en-US" altLang="en-US" sz="1200"/>
          </a:p>
        </p:txBody>
      </p:sp>
      <p:sp>
        <p:nvSpPr>
          <p:cNvPr id="64514" name="Rectangle 2">
            <a:extLst>
              <a:ext uri="{FF2B5EF4-FFF2-40B4-BE49-F238E27FC236}">
                <a16:creationId xmlns:a16="http://schemas.microsoft.com/office/drawing/2014/main" id="{229BB096-5AC2-9A40-8698-2AB6F833C8D2}"/>
              </a:ext>
            </a:extLst>
          </p:cNvPr>
          <p:cNvSpPr>
            <a:spLocks noGrp="1" noRot="1" noChangeAspect="1" noChangeArrowheads="1" noTextEdit="1"/>
          </p:cNvSpPr>
          <p:nvPr>
            <p:ph type="sldImg"/>
          </p:nvPr>
        </p:nvSpPr>
        <p:spPr>
          <a:ln/>
        </p:spPr>
      </p:sp>
      <p:sp>
        <p:nvSpPr>
          <p:cNvPr id="322563" name="Rectangle 3">
            <a:extLst>
              <a:ext uri="{FF2B5EF4-FFF2-40B4-BE49-F238E27FC236}">
                <a16:creationId xmlns:a16="http://schemas.microsoft.com/office/drawing/2014/main" id="{CBD73F32-A002-364C-BA30-84CA29C81C9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24DC540B-7242-CF4A-8F20-6B2B541B35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F5137D-A51E-F14D-8899-E8C6E5A297C8}" type="slidenum">
              <a:rPr lang="en-US" altLang="en-US" sz="1200" smtClean="0"/>
              <a:pPr/>
              <a:t>75</a:t>
            </a:fld>
            <a:endParaRPr lang="en-US" altLang="en-US" sz="1200"/>
          </a:p>
        </p:txBody>
      </p:sp>
      <p:sp>
        <p:nvSpPr>
          <p:cNvPr id="66562" name="Rectangle 2">
            <a:extLst>
              <a:ext uri="{FF2B5EF4-FFF2-40B4-BE49-F238E27FC236}">
                <a16:creationId xmlns:a16="http://schemas.microsoft.com/office/drawing/2014/main" id="{7173D950-E4CE-3E4E-9B1D-A3437DAA1478}"/>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19F0FC34-B324-F041-9E9B-494F72BE4A8A}"/>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4516FEBC-05C4-604C-B3FD-4B7248BB35E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351E08B-E36E-FC40-9571-B8748946809D}" type="slidenum">
              <a:rPr lang="en-US" altLang="en-US" sz="1200" smtClean="0"/>
              <a:pPr/>
              <a:t>5</a:t>
            </a:fld>
            <a:endParaRPr lang="en-US" altLang="en-US" sz="1200"/>
          </a:p>
        </p:txBody>
      </p:sp>
      <p:sp>
        <p:nvSpPr>
          <p:cNvPr id="53250" name="Rectangle 2">
            <a:extLst>
              <a:ext uri="{FF2B5EF4-FFF2-40B4-BE49-F238E27FC236}">
                <a16:creationId xmlns:a16="http://schemas.microsoft.com/office/drawing/2014/main" id="{D1AA6C05-03B2-A04A-8B98-F7E6C972D3CD}"/>
              </a:ext>
            </a:extLst>
          </p:cNvPr>
          <p:cNvSpPr>
            <a:spLocks noGrp="1" noRot="1" noChangeAspect="1" noChangeArrowheads="1" noTextEdit="1"/>
          </p:cNvSpPr>
          <p:nvPr>
            <p:ph type="sldImg"/>
          </p:nvPr>
        </p:nvSpPr>
        <p:spPr>
          <a:solidFill>
            <a:srgbClr val="FFFFFF"/>
          </a:solidFill>
          <a:ln/>
        </p:spPr>
      </p:sp>
      <p:sp>
        <p:nvSpPr>
          <p:cNvPr id="346115" name="Rectangle 3">
            <a:extLst>
              <a:ext uri="{FF2B5EF4-FFF2-40B4-BE49-F238E27FC236}">
                <a16:creationId xmlns:a16="http://schemas.microsoft.com/office/drawing/2014/main" id="{8FB4D103-1894-4440-BCE5-0B24A809727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446406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4749A27D-B9EF-2146-848E-8182608C34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A2BB0C-96A5-1744-917B-BCA75E4A3018}" type="slidenum">
              <a:rPr lang="en-US" altLang="en-US" sz="1200" smtClean="0"/>
              <a:pPr/>
              <a:t>76</a:t>
            </a:fld>
            <a:endParaRPr lang="en-US" altLang="en-US" sz="1200"/>
          </a:p>
        </p:txBody>
      </p:sp>
      <p:sp>
        <p:nvSpPr>
          <p:cNvPr id="68610" name="Rectangle 2">
            <a:extLst>
              <a:ext uri="{FF2B5EF4-FFF2-40B4-BE49-F238E27FC236}">
                <a16:creationId xmlns:a16="http://schemas.microsoft.com/office/drawing/2014/main" id="{0371697A-7510-9544-8560-9EF2F180652E}"/>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F48C0D78-83E9-ED44-82D4-C786C998F3E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7E8B51E-054C-4A49-AC05-C2F9342C36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05C7538-676F-3E41-9080-9CC12E8A4CEE}" type="slidenum">
              <a:rPr lang="en-US" altLang="en-US" sz="1200" smtClean="0"/>
              <a:pPr/>
              <a:t>77</a:t>
            </a:fld>
            <a:endParaRPr lang="en-US" altLang="en-US" sz="1200"/>
          </a:p>
        </p:txBody>
      </p:sp>
      <p:sp>
        <p:nvSpPr>
          <p:cNvPr id="70658" name="Rectangle 2">
            <a:extLst>
              <a:ext uri="{FF2B5EF4-FFF2-40B4-BE49-F238E27FC236}">
                <a16:creationId xmlns:a16="http://schemas.microsoft.com/office/drawing/2014/main" id="{3CEC2003-7184-3D4D-BEF1-90FBA4EB6A52}"/>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894FA3E8-FAF5-4348-A599-C973F5D2A1E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ACDCF61-BB04-9944-9763-2BCF6B19B1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0501EE-64A1-5143-8DDD-8B9F2BED42E2}" type="slidenum">
              <a:rPr lang="en-US" altLang="en-US" sz="1200" smtClean="0"/>
              <a:pPr/>
              <a:t>78</a:t>
            </a:fld>
            <a:endParaRPr lang="en-US" altLang="en-US" sz="1200"/>
          </a:p>
        </p:txBody>
      </p:sp>
      <p:sp>
        <p:nvSpPr>
          <p:cNvPr id="72706" name="Rectangle 2">
            <a:extLst>
              <a:ext uri="{FF2B5EF4-FFF2-40B4-BE49-F238E27FC236}">
                <a16:creationId xmlns:a16="http://schemas.microsoft.com/office/drawing/2014/main" id="{7C334226-EFE7-D348-AD23-CC0DE8D54790}"/>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DDDEA472-A90C-A749-B30A-0D10764C109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1FBEFBE-3531-EE4D-AF9B-DA0DA5C78C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D1203DF-722B-294F-9306-66ADEFD72426}" type="slidenum">
              <a:rPr lang="en-US" altLang="en-US" sz="1200" smtClean="0"/>
              <a:pPr/>
              <a:t>79</a:t>
            </a:fld>
            <a:endParaRPr lang="en-US" altLang="en-US" sz="1200"/>
          </a:p>
        </p:txBody>
      </p:sp>
      <p:sp>
        <p:nvSpPr>
          <p:cNvPr id="74754" name="Rectangle 2">
            <a:extLst>
              <a:ext uri="{FF2B5EF4-FFF2-40B4-BE49-F238E27FC236}">
                <a16:creationId xmlns:a16="http://schemas.microsoft.com/office/drawing/2014/main" id="{A26BD1D7-4FFD-244F-B5E0-9A468CDD4FDF}"/>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68F75E27-4051-6348-957D-51D395AC5D5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0F0B32EC-76E6-9B49-BC0B-CEBDB71299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A8ADBC-86B9-8B43-BC61-316CD328783B}" type="slidenum">
              <a:rPr lang="en-US" altLang="en-US" sz="1200" smtClean="0"/>
              <a:pPr/>
              <a:t>80</a:t>
            </a:fld>
            <a:endParaRPr lang="en-US" altLang="en-US" sz="1200"/>
          </a:p>
        </p:txBody>
      </p:sp>
      <p:sp>
        <p:nvSpPr>
          <p:cNvPr id="76802" name="Rectangle 2">
            <a:extLst>
              <a:ext uri="{FF2B5EF4-FFF2-40B4-BE49-F238E27FC236}">
                <a16:creationId xmlns:a16="http://schemas.microsoft.com/office/drawing/2014/main" id="{6C396BC6-CDC5-D947-BC36-B7A1EB663002}"/>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B542B39A-307D-6E47-841F-1956CB65478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10A5697E-8FD2-6E4F-A68C-D4F315AC82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C3F42C-0072-1B4E-A40A-0C69C77D4DBF}" type="slidenum">
              <a:rPr lang="en-US" altLang="en-US" sz="1200" smtClean="0"/>
              <a:pPr/>
              <a:t>81</a:t>
            </a:fld>
            <a:endParaRPr lang="en-US" altLang="en-US" sz="1200"/>
          </a:p>
        </p:txBody>
      </p:sp>
      <p:sp>
        <p:nvSpPr>
          <p:cNvPr id="78850" name="Rectangle 2">
            <a:extLst>
              <a:ext uri="{FF2B5EF4-FFF2-40B4-BE49-F238E27FC236}">
                <a16:creationId xmlns:a16="http://schemas.microsoft.com/office/drawing/2014/main" id="{20DC5497-F6AC-D94D-B163-E2AE292D3C9D}"/>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B954DACA-1A71-194D-81DE-3AD2288393AA}"/>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F94C1871-AE94-9F4F-8143-6BED46F465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9597B9-1D7C-9249-84A4-07ECF347A15B}" type="slidenum">
              <a:rPr lang="en-US" altLang="en-US" sz="1200" smtClean="0"/>
              <a:pPr/>
              <a:t>82</a:t>
            </a:fld>
            <a:endParaRPr lang="en-US" altLang="en-US" sz="1200"/>
          </a:p>
        </p:txBody>
      </p:sp>
      <p:sp>
        <p:nvSpPr>
          <p:cNvPr id="80898" name="Rectangle 2">
            <a:extLst>
              <a:ext uri="{FF2B5EF4-FFF2-40B4-BE49-F238E27FC236}">
                <a16:creationId xmlns:a16="http://schemas.microsoft.com/office/drawing/2014/main" id="{F0F08951-6132-1049-BAC8-9FDF2C1EC196}"/>
              </a:ext>
            </a:extLst>
          </p:cNvPr>
          <p:cNvSpPr>
            <a:spLocks noGrp="1" noRot="1" noChangeAspect="1" noChangeArrowheads="1" noTextEdit="1"/>
          </p:cNvSpPr>
          <p:nvPr>
            <p:ph type="sldImg"/>
          </p:nvPr>
        </p:nvSpPr>
        <p:spPr>
          <a:solidFill>
            <a:srgbClr val="FFFFFF"/>
          </a:solidFill>
          <a:ln/>
        </p:spPr>
      </p:sp>
      <p:sp>
        <p:nvSpPr>
          <p:cNvPr id="205827" name="Rectangle 3">
            <a:extLst>
              <a:ext uri="{FF2B5EF4-FFF2-40B4-BE49-F238E27FC236}">
                <a16:creationId xmlns:a16="http://schemas.microsoft.com/office/drawing/2014/main" id="{541FD34F-7AE9-A645-96C7-944E939DB7B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CEC1ACC8-85D5-FF49-9328-79A4EC5A9B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8A087B-4681-1546-AE33-D1AD8653468E}" type="slidenum">
              <a:rPr lang="en-US" altLang="en-US" sz="1200" smtClean="0"/>
              <a:pPr/>
              <a:t>83</a:t>
            </a:fld>
            <a:endParaRPr lang="en-US" altLang="en-US" sz="1200"/>
          </a:p>
        </p:txBody>
      </p:sp>
      <p:sp>
        <p:nvSpPr>
          <p:cNvPr id="82946" name="Rectangle 2">
            <a:extLst>
              <a:ext uri="{FF2B5EF4-FFF2-40B4-BE49-F238E27FC236}">
                <a16:creationId xmlns:a16="http://schemas.microsoft.com/office/drawing/2014/main" id="{58008223-88C5-794A-BCE0-42E57E791304}"/>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A6A529AC-13D5-1445-90EF-85D22F23448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919AD329-849D-2449-9D70-1F39C49EB1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C66E9-0DC3-6743-A2C5-10FDB4F5AA3C}" type="slidenum">
              <a:rPr lang="en-US" altLang="en-US" sz="1200" smtClean="0"/>
              <a:pPr/>
              <a:t>84</a:t>
            </a:fld>
            <a:endParaRPr lang="en-US" altLang="en-US" sz="1200"/>
          </a:p>
        </p:txBody>
      </p:sp>
      <p:sp>
        <p:nvSpPr>
          <p:cNvPr id="84994" name="Rectangle 2">
            <a:extLst>
              <a:ext uri="{FF2B5EF4-FFF2-40B4-BE49-F238E27FC236}">
                <a16:creationId xmlns:a16="http://schemas.microsoft.com/office/drawing/2014/main" id="{66AABA5C-DC0E-FD4B-A613-379678C7CFB4}"/>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06FD3A73-B8C8-6E40-AF6A-FECE2AF4CDC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1F1D37A8-2AFC-AD46-8467-65787B4E21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ADB1D1-9F70-7C4F-8B0C-D8B83E1E8BD7}" type="slidenum">
              <a:rPr lang="en-US" altLang="en-US" sz="1200" smtClean="0"/>
              <a:pPr/>
              <a:t>85</a:t>
            </a:fld>
            <a:endParaRPr lang="en-US" altLang="en-US" sz="1200"/>
          </a:p>
        </p:txBody>
      </p:sp>
      <p:sp>
        <p:nvSpPr>
          <p:cNvPr id="87042" name="Rectangle 2">
            <a:extLst>
              <a:ext uri="{FF2B5EF4-FFF2-40B4-BE49-F238E27FC236}">
                <a16:creationId xmlns:a16="http://schemas.microsoft.com/office/drawing/2014/main" id="{D6990AA9-3873-044E-9FA4-EDB18A6EE621}"/>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7CF18061-5522-2C45-806A-0C57B6CBBA2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34F1E33-C2D9-E548-9D65-EC9C441143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088810-1256-BF4F-8EF5-9FF00F769D38}" type="slidenum">
              <a:rPr lang="en-US" altLang="en-US" sz="1200" smtClean="0"/>
              <a:pPr/>
              <a:t>6</a:t>
            </a:fld>
            <a:endParaRPr lang="en-US" altLang="en-US" sz="1200"/>
          </a:p>
        </p:txBody>
      </p:sp>
      <p:sp>
        <p:nvSpPr>
          <p:cNvPr id="55298" name="Rectangle 2">
            <a:extLst>
              <a:ext uri="{FF2B5EF4-FFF2-40B4-BE49-F238E27FC236}">
                <a16:creationId xmlns:a16="http://schemas.microsoft.com/office/drawing/2014/main" id="{F8A66C72-1761-5F4C-9655-89EF3D119332}"/>
              </a:ext>
            </a:extLst>
          </p:cNvPr>
          <p:cNvSpPr>
            <a:spLocks noGrp="1" noRot="1" noChangeAspect="1" noChangeArrowheads="1" noTextEdit="1"/>
          </p:cNvSpPr>
          <p:nvPr>
            <p:ph type="sldImg"/>
          </p:nvPr>
        </p:nvSpPr>
        <p:spPr>
          <a:solidFill>
            <a:srgbClr val="FFFFFF"/>
          </a:solidFill>
          <a:ln/>
        </p:spPr>
      </p:sp>
      <p:sp>
        <p:nvSpPr>
          <p:cNvPr id="294915" name="Rectangle 3">
            <a:extLst>
              <a:ext uri="{FF2B5EF4-FFF2-40B4-BE49-F238E27FC236}">
                <a16:creationId xmlns:a16="http://schemas.microsoft.com/office/drawing/2014/main" id="{395851DC-6DDF-6C43-9E85-E38C831EF13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823047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FCEB155C-C9A4-0D41-A28D-3E2FA4E918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3D859A-DFDA-2D40-ACA1-10D1A00783D1}" type="slidenum">
              <a:rPr lang="en-US" altLang="en-US" sz="1200" smtClean="0"/>
              <a:pPr/>
              <a:t>86</a:t>
            </a:fld>
            <a:endParaRPr lang="en-US" altLang="en-US" sz="1200"/>
          </a:p>
        </p:txBody>
      </p:sp>
      <p:sp>
        <p:nvSpPr>
          <p:cNvPr id="89090" name="Rectangle 2">
            <a:extLst>
              <a:ext uri="{FF2B5EF4-FFF2-40B4-BE49-F238E27FC236}">
                <a16:creationId xmlns:a16="http://schemas.microsoft.com/office/drawing/2014/main" id="{C8B02DDB-7843-6041-B43A-E2DDBC7043BB}"/>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11C2144B-A1DC-B24D-BE8E-5EF979A2D86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4486F305-8EC0-9346-B2B8-6408CC9A6D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34572DA-E146-6F49-96C1-2B14D6712C2F}" type="slidenum">
              <a:rPr lang="en-US" altLang="en-US" sz="1200" smtClean="0"/>
              <a:pPr/>
              <a:t>87</a:t>
            </a:fld>
            <a:endParaRPr lang="en-US" altLang="en-US" sz="1200"/>
          </a:p>
        </p:txBody>
      </p:sp>
      <p:sp>
        <p:nvSpPr>
          <p:cNvPr id="91138" name="Rectangle 2">
            <a:extLst>
              <a:ext uri="{FF2B5EF4-FFF2-40B4-BE49-F238E27FC236}">
                <a16:creationId xmlns:a16="http://schemas.microsoft.com/office/drawing/2014/main" id="{414B1A69-51A0-774D-8E6B-1DFB099D71AD}"/>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5136D63E-27BB-104F-8DD5-6080A1BA522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96DAA3E8-7BDF-7448-AE8E-2BE18E10CC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4746856-A146-0B41-9054-29F0793EBA04}" type="slidenum">
              <a:rPr lang="en-US" altLang="en-US" sz="1200" smtClean="0"/>
              <a:pPr/>
              <a:t>90</a:t>
            </a:fld>
            <a:endParaRPr lang="en-US" altLang="en-US" sz="1200"/>
          </a:p>
        </p:txBody>
      </p:sp>
      <p:sp>
        <p:nvSpPr>
          <p:cNvPr id="95234" name="Rectangle 2">
            <a:extLst>
              <a:ext uri="{FF2B5EF4-FFF2-40B4-BE49-F238E27FC236}">
                <a16:creationId xmlns:a16="http://schemas.microsoft.com/office/drawing/2014/main" id="{7944ED60-17CD-784E-AD9F-B91C4524B5C7}"/>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101D31C6-A706-9F45-BA71-3A86687606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23F1D54-6853-0B4A-AE42-66AE920EFA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56C402B-E04B-3F4B-8286-CE2A2F5AFB19}" type="slidenum">
              <a:rPr lang="en-US" altLang="en-US" sz="1200" smtClean="0"/>
              <a:pPr/>
              <a:t>91</a:t>
            </a:fld>
            <a:endParaRPr lang="en-US" altLang="en-US" sz="1200"/>
          </a:p>
        </p:txBody>
      </p:sp>
      <p:sp>
        <p:nvSpPr>
          <p:cNvPr id="97282" name="Rectangle 2">
            <a:extLst>
              <a:ext uri="{FF2B5EF4-FFF2-40B4-BE49-F238E27FC236}">
                <a16:creationId xmlns:a16="http://schemas.microsoft.com/office/drawing/2014/main" id="{A47AA1AF-32CE-EF45-B533-A8DBD2C9D139}"/>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5EEE8B26-5DF4-2B41-86EF-CE6A0CE7CA9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C6809188-EF1D-1146-A6F9-6EFEA30249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3059556-D086-CB4D-9DBA-14A029C43927}" type="slidenum">
              <a:rPr lang="en-US" altLang="en-US" sz="1200" smtClean="0"/>
              <a:pPr/>
              <a:t>92</a:t>
            </a:fld>
            <a:endParaRPr lang="en-US" altLang="en-US" sz="1200"/>
          </a:p>
        </p:txBody>
      </p:sp>
      <p:sp>
        <p:nvSpPr>
          <p:cNvPr id="99330" name="Rectangle 2">
            <a:extLst>
              <a:ext uri="{FF2B5EF4-FFF2-40B4-BE49-F238E27FC236}">
                <a16:creationId xmlns:a16="http://schemas.microsoft.com/office/drawing/2014/main" id="{993B8597-62F1-EA48-8A9C-4FC4E98ADB7E}"/>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B9ABAA72-700D-DA42-A824-8985176FE53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6F18CA6-731F-5E47-9356-0867D0C993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98462B-4C9E-A640-84CB-6832EEE9E1D1}" type="slidenum">
              <a:rPr lang="en-US" altLang="en-US" sz="1200" smtClean="0"/>
              <a:pPr/>
              <a:t>93</a:t>
            </a:fld>
            <a:endParaRPr lang="en-US" altLang="en-US" sz="1200"/>
          </a:p>
        </p:txBody>
      </p:sp>
      <p:sp>
        <p:nvSpPr>
          <p:cNvPr id="101378" name="Rectangle 2">
            <a:extLst>
              <a:ext uri="{FF2B5EF4-FFF2-40B4-BE49-F238E27FC236}">
                <a16:creationId xmlns:a16="http://schemas.microsoft.com/office/drawing/2014/main" id="{5DB763B2-FA72-AB45-9710-5FB1A46E88AA}"/>
              </a:ext>
            </a:extLst>
          </p:cNvPr>
          <p:cNvSpPr>
            <a:spLocks noGrp="1" noRot="1" noChangeAspect="1" noChangeArrowheads="1" noTextEdit="1"/>
          </p:cNvSpPr>
          <p:nvPr>
            <p:ph type="sldImg"/>
          </p:nvPr>
        </p:nvSpPr>
        <p:spPr>
          <a:solidFill>
            <a:srgbClr val="FFFFFF"/>
          </a:solidFill>
          <a:ln/>
        </p:spPr>
      </p:sp>
      <p:sp>
        <p:nvSpPr>
          <p:cNvPr id="205827" name="Rectangle 3">
            <a:extLst>
              <a:ext uri="{FF2B5EF4-FFF2-40B4-BE49-F238E27FC236}">
                <a16:creationId xmlns:a16="http://schemas.microsoft.com/office/drawing/2014/main" id="{8202FA21-9D85-BE46-AD6E-B19D8E9514B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314A3C40-B33D-D844-ABFC-AE1D864C78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ADCE0B-47BE-5442-B83C-04AE9CD1A322}" type="slidenum">
              <a:rPr lang="en-US" altLang="en-US" sz="1200" smtClean="0"/>
              <a:pPr/>
              <a:t>94</a:t>
            </a:fld>
            <a:endParaRPr lang="en-US" altLang="en-US" sz="1200"/>
          </a:p>
        </p:txBody>
      </p:sp>
      <p:sp>
        <p:nvSpPr>
          <p:cNvPr id="103426" name="Rectangle 2">
            <a:extLst>
              <a:ext uri="{FF2B5EF4-FFF2-40B4-BE49-F238E27FC236}">
                <a16:creationId xmlns:a16="http://schemas.microsoft.com/office/drawing/2014/main" id="{B309EC2E-0765-BA47-BD29-0D404B9BA73D}"/>
              </a:ext>
            </a:extLst>
          </p:cNvPr>
          <p:cNvSpPr>
            <a:spLocks noGrp="1" noRot="1" noChangeAspect="1"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5CF82398-C24D-1047-A91E-3BB056D593F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0FA95149-10A1-2E48-997E-0802B11500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8575D0-6BE1-4F4C-BBED-5C77A2B25A6D}" type="slidenum">
              <a:rPr lang="en-US" altLang="en-US" sz="1200" smtClean="0"/>
              <a:pPr/>
              <a:t>95</a:t>
            </a:fld>
            <a:endParaRPr lang="en-US" altLang="en-US" sz="1200"/>
          </a:p>
        </p:txBody>
      </p:sp>
      <p:sp>
        <p:nvSpPr>
          <p:cNvPr id="105474" name="Rectangle 2">
            <a:extLst>
              <a:ext uri="{FF2B5EF4-FFF2-40B4-BE49-F238E27FC236}">
                <a16:creationId xmlns:a16="http://schemas.microsoft.com/office/drawing/2014/main" id="{AF8AB169-B71B-8A49-B29A-111928991CE8}"/>
              </a:ext>
            </a:extLst>
          </p:cNvPr>
          <p:cNvSpPr>
            <a:spLocks noGrp="1" noRot="1" noChangeAspect="1"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5452C6BF-01BB-934C-A4AC-5B08B56D7DB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91C5957B-4565-5041-8449-94CFE671B3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38E793D-256B-E249-9441-00D1DF4B1DF1}" type="slidenum">
              <a:rPr lang="en-US" altLang="en-US" sz="1200" smtClean="0"/>
              <a:pPr/>
              <a:t>96</a:t>
            </a:fld>
            <a:endParaRPr lang="en-US" altLang="en-US" sz="1200"/>
          </a:p>
        </p:txBody>
      </p:sp>
      <p:sp>
        <p:nvSpPr>
          <p:cNvPr id="107522" name="Rectangle 2">
            <a:extLst>
              <a:ext uri="{FF2B5EF4-FFF2-40B4-BE49-F238E27FC236}">
                <a16:creationId xmlns:a16="http://schemas.microsoft.com/office/drawing/2014/main" id="{190E47E9-D7A5-B14F-AB72-4089C961AC28}"/>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EBF3B084-25A1-CF4D-A307-79E2A8BB1E0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D355D19-FE02-4342-A04E-BE0224AE54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88300B1-0BDE-2D4E-B773-36B8DD4DDAB8}" type="slidenum">
              <a:rPr lang="en-US" altLang="en-US" sz="1200" smtClean="0"/>
              <a:pPr/>
              <a:t>7</a:t>
            </a:fld>
            <a:endParaRPr lang="en-US" altLang="en-US" sz="1200"/>
          </a:p>
        </p:txBody>
      </p:sp>
      <p:sp>
        <p:nvSpPr>
          <p:cNvPr id="57346" name="Rectangle 2">
            <a:extLst>
              <a:ext uri="{FF2B5EF4-FFF2-40B4-BE49-F238E27FC236}">
                <a16:creationId xmlns:a16="http://schemas.microsoft.com/office/drawing/2014/main" id="{F662F41C-18A5-584D-8631-B87FB002AA82}"/>
              </a:ext>
            </a:extLst>
          </p:cNvPr>
          <p:cNvSpPr>
            <a:spLocks noGrp="1" noRot="1" noChangeAspect="1" noChangeArrowheads="1" noTextEdit="1"/>
          </p:cNvSpPr>
          <p:nvPr>
            <p:ph type="sldImg"/>
          </p:nvPr>
        </p:nvSpPr>
        <p:spPr>
          <a:solidFill>
            <a:srgbClr val="FFFFFF"/>
          </a:solidFill>
          <a:ln/>
        </p:spPr>
      </p:sp>
      <p:sp>
        <p:nvSpPr>
          <p:cNvPr id="301059" name="Rectangle 3">
            <a:extLst>
              <a:ext uri="{FF2B5EF4-FFF2-40B4-BE49-F238E27FC236}">
                <a16:creationId xmlns:a16="http://schemas.microsoft.com/office/drawing/2014/main" id="{FC40CF3B-35E4-AA49-9106-72CA83D4380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46575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257660C4-78AD-7147-A86E-AC68AC64A6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D0AEAF-8BDC-7648-808A-8C47828E3E5F}" type="slidenum">
              <a:rPr lang="en-US" altLang="en-US" sz="1200" smtClean="0"/>
              <a:pPr/>
              <a:t>8</a:t>
            </a:fld>
            <a:endParaRPr lang="en-US" altLang="en-US" sz="1200"/>
          </a:p>
        </p:txBody>
      </p:sp>
      <p:sp>
        <p:nvSpPr>
          <p:cNvPr id="59394" name="Rectangle 2">
            <a:extLst>
              <a:ext uri="{FF2B5EF4-FFF2-40B4-BE49-F238E27FC236}">
                <a16:creationId xmlns:a16="http://schemas.microsoft.com/office/drawing/2014/main" id="{9C29BB55-7804-234A-9C33-CC5926350878}"/>
              </a:ext>
            </a:extLst>
          </p:cNvPr>
          <p:cNvSpPr>
            <a:spLocks noGrp="1" noRot="1" noChangeAspect="1" noChangeArrowheads="1" noTextEdit="1"/>
          </p:cNvSpPr>
          <p:nvPr>
            <p:ph type="sldImg"/>
          </p:nvPr>
        </p:nvSpPr>
        <p:spPr>
          <a:solidFill>
            <a:srgbClr val="FFFFFF"/>
          </a:solidFill>
          <a:ln/>
        </p:spPr>
      </p:sp>
      <p:sp>
        <p:nvSpPr>
          <p:cNvPr id="301059" name="Rectangle 3">
            <a:extLst>
              <a:ext uri="{FF2B5EF4-FFF2-40B4-BE49-F238E27FC236}">
                <a16:creationId xmlns:a16="http://schemas.microsoft.com/office/drawing/2014/main" id="{21F737DE-3328-ED4E-9F03-2C6D7221346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31514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619E8B71-F11B-5240-9365-7D36E0E7E0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143CAF7-D959-7E48-9211-D2C385A6737F}" type="slidenum">
              <a:rPr lang="en-US" altLang="en-US" sz="1200" smtClean="0"/>
              <a:pPr/>
              <a:t>9</a:t>
            </a:fld>
            <a:endParaRPr lang="en-US" altLang="en-US" sz="1200"/>
          </a:p>
        </p:txBody>
      </p:sp>
      <p:sp>
        <p:nvSpPr>
          <p:cNvPr id="61442" name="Rectangle 2">
            <a:extLst>
              <a:ext uri="{FF2B5EF4-FFF2-40B4-BE49-F238E27FC236}">
                <a16:creationId xmlns:a16="http://schemas.microsoft.com/office/drawing/2014/main" id="{354712A0-7003-8942-900C-A1E8DAC1208B}"/>
              </a:ext>
            </a:extLst>
          </p:cNvPr>
          <p:cNvSpPr>
            <a:spLocks noGrp="1" noRot="1" noChangeAspect="1" noChangeArrowheads="1" noTextEdit="1"/>
          </p:cNvSpPr>
          <p:nvPr>
            <p:ph type="sldImg"/>
          </p:nvPr>
        </p:nvSpPr>
        <p:spPr>
          <a:solidFill>
            <a:srgbClr val="FFFFFF"/>
          </a:solidFill>
          <a:ln/>
        </p:spPr>
      </p:sp>
      <p:sp>
        <p:nvSpPr>
          <p:cNvPr id="303107" name="Rectangle 3">
            <a:extLst>
              <a:ext uri="{FF2B5EF4-FFF2-40B4-BE49-F238E27FC236}">
                <a16:creationId xmlns:a16="http://schemas.microsoft.com/office/drawing/2014/main" id="{4DD1DD09-FF7A-FF49-A283-368049D54A7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4098090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A96680-81A3-D246-9B71-3910E3EEB3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244919-6F82-F744-91BC-6BA37B5DA0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E13A06-B53B-984F-B524-8CD94046580A}"/>
              </a:ext>
            </a:extLst>
          </p:cNvPr>
          <p:cNvSpPr>
            <a:spLocks noGrp="1" noChangeArrowheads="1"/>
          </p:cNvSpPr>
          <p:nvPr>
            <p:ph type="sldNum" sz="quarter" idx="12"/>
          </p:nvPr>
        </p:nvSpPr>
        <p:spPr>
          <a:ln/>
        </p:spPr>
        <p:txBody>
          <a:bodyPr/>
          <a:lstStyle>
            <a:lvl1pPr>
              <a:defRPr/>
            </a:lvl1pPr>
          </a:lstStyle>
          <a:p>
            <a:pPr>
              <a:defRPr/>
            </a:pPr>
            <a:fld id="{91B86E98-8316-9F4B-8FAA-8C02618DD28F}" type="slidenum">
              <a:rPr lang="en-US" altLang="en-US"/>
              <a:pPr>
                <a:defRPr/>
              </a:pPr>
              <a:t>‹#›</a:t>
            </a:fld>
            <a:endParaRPr lang="en-US" altLang="en-US"/>
          </a:p>
        </p:txBody>
      </p:sp>
    </p:spTree>
    <p:extLst>
      <p:ext uri="{BB962C8B-B14F-4D97-AF65-F5344CB8AC3E}">
        <p14:creationId xmlns:p14="http://schemas.microsoft.com/office/powerpoint/2010/main" val="59210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E529E3-35B9-424C-A5A1-71D8BB5F7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8B6E1C-46CD-BF45-9FEA-C9FE796F3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162A0-5D61-1E4D-8A33-EF8EDE1017DB}"/>
              </a:ext>
            </a:extLst>
          </p:cNvPr>
          <p:cNvSpPr>
            <a:spLocks noGrp="1" noChangeArrowheads="1"/>
          </p:cNvSpPr>
          <p:nvPr>
            <p:ph type="sldNum" sz="quarter" idx="12"/>
          </p:nvPr>
        </p:nvSpPr>
        <p:spPr>
          <a:ln/>
        </p:spPr>
        <p:txBody>
          <a:bodyPr/>
          <a:lstStyle>
            <a:lvl1pPr>
              <a:defRPr/>
            </a:lvl1pPr>
          </a:lstStyle>
          <a:p>
            <a:pPr>
              <a:defRPr/>
            </a:pPr>
            <a:fld id="{D9A13A0E-EC98-0740-901F-6FB5FF431473}" type="slidenum">
              <a:rPr lang="en-US" altLang="en-US"/>
              <a:pPr>
                <a:defRPr/>
              </a:pPr>
              <a:t>‹#›</a:t>
            </a:fld>
            <a:endParaRPr lang="en-US" altLang="en-US"/>
          </a:p>
        </p:txBody>
      </p:sp>
    </p:spTree>
    <p:extLst>
      <p:ext uri="{BB962C8B-B14F-4D97-AF65-F5344CB8AC3E}">
        <p14:creationId xmlns:p14="http://schemas.microsoft.com/office/powerpoint/2010/main" val="38589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A50EB3-4508-244D-ACAD-D39B69DCA4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92E69B-7F34-F346-9D07-E43FF8DD1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E24CE2-DBA7-7F4C-B7CB-6405FAA869EE}"/>
              </a:ext>
            </a:extLst>
          </p:cNvPr>
          <p:cNvSpPr>
            <a:spLocks noGrp="1" noChangeArrowheads="1"/>
          </p:cNvSpPr>
          <p:nvPr>
            <p:ph type="sldNum" sz="quarter" idx="12"/>
          </p:nvPr>
        </p:nvSpPr>
        <p:spPr>
          <a:ln/>
        </p:spPr>
        <p:txBody>
          <a:bodyPr/>
          <a:lstStyle>
            <a:lvl1pPr>
              <a:defRPr/>
            </a:lvl1pPr>
          </a:lstStyle>
          <a:p>
            <a:pPr>
              <a:defRPr/>
            </a:pPr>
            <a:fld id="{77B47A17-97F0-2C40-844F-FEA6757120F0}" type="slidenum">
              <a:rPr lang="en-US" altLang="en-US"/>
              <a:pPr>
                <a:defRPr/>
              </a:pPr>
              <a:t>‹#›</a:t>
            </a:fld>
            <a:endParaRPr lang="en-US" altLang="en-US"/>
          </a:p>
        </p:txBody>
      </p:sp>
    </p:spTree>
    <p:extLst>
      <p:ext uri="{BB962C8B-B14F-4D97-AF65-F5344CB8AC3E}">
        <p14:creationId xmlns:p14="http://schemas.microsoft.com/office/powerpoint/2010/main" val="61387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2C06792C-F322-5342-B01D-146B59C463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B4D80D-5454-D446-8C3C-074BF812AC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EAA7F8-9739-024F-A44A-A9F1D95919DA}"/>
              </a:ext>
            </a:extLst>
          </p:cNvPr>
          <p:cNvSpPr>
            <a:spLocks noGrp="1" noChangeArrowheads="1"/>
          </p:cNvSpPr>
          <p:nvPr>
            <p:ph type="sldNum" sz="quarter" idx="12"/>
          </p:nvPr>
        </p:nvSpPr>
        <p:spPr>
          <a:ln/>
        </p:spPr>
        <p:txBody>
          <a:bodyPr/>
          <a:lstStyle>
            <a:lvl1pPr>
              <a:defRPr/>
            </a:lvl1pPr>
          </a:lstStyle>
          <a:p>
            <a:pPr>
              <a:defRPr/>
            </a:pPr>
            <a:fld id="{E109AC34-B065-1147-9FF8-7D22569AEC86}" type="slidenum">
              <a:rPr lang="en-US" altLang="en-US"/>
              <a:pPr>
                <a:defRPr/>
              </a:pPr>
              <a:t>‹#›</a:t>
            </a:fld>
            <a:endParaRPr lang="en-US" altLang="en-US"/>
          </a:p>
        </p:txBody>
      </p:sp>
    </p:spTree>
    <p:extLst>
      <p:ext uri="{BB962C8B-B14F-4D97-AF65-F5344CB8AC3E}">
        <p14:creationId xmlns:p14="http://schemas.microsoft.com/office/powerpoint/2010/main" val="1075589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7E7C81-005A-364C-845E-7053673344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0F9921-5ACD-254B-8063-587634E96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4B0833-5586-5D4B-9217-C109B3B02380}"/>
              </a:ext>
            </a:extLst>
          </p:cNvPr>
          <p:cNvSpPr>
            <a:spLocks noGrp="1" noChangeArrowheads="1"/>
          </p:cNvSpPr>
          <p:nvPr>
            <p:ph type="sldNum" sz="quarter" idx="12"/>
          </p:nvPr>
        </p:nvSpPr>
        <p:spPr>
          <a:ln/>
        </p:spPr>
        <p:txBody>
          <a:bodyPr/>
          <a:lstStyle>
            <a:lvl1pPr>
              <a:defRPr/>
            </a:lvl1pPr>
          </a:lstStyle>
          <a:p>
            <a:pPr>
              <a:defRPr/>
            </a:pPr>
            <a:fld id="{CC2BCF60-85AB-2445-A9D4-BC43136F328F}" type="slidenum">
              <a:rPr lang="en-US" altLang="en-US"/>
              <a:pPr>
                <a:defRPr/>
              </a:pPr>
              <a:t>‹#›</a:t>
            </a:fld>
            <a:endParaRPr lang="en-US" altLang="en-US"/>
          </a:p>
        </p:txBody>
      </p:sp>
    </p:spTree>
    <p:extLst>
      <p:ext uri="{BB962C8B-B14F-4D97-AF65-F5344CB8AC3E}">
        <p14:creationId xmlns:p14="http://schemas.microsoft.com/office/powerpoint/2010/main" val="289162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96DB3545-1F14-F24B-9B71-1C4D62172E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A97B51-4595-E749-9D7B-A0936FC099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67AE27-5089-3647-840D-5D618C42F141}"/>
              </a:ext>
            </a:extLst>
          </p:cNvPr>
          <p:cNvSpPr>
            <a:spLocks noGrp="1" noChangeArrowheads="1"/>
          </p:cNvSpPr>
          <p:nvPr>
            <p:ph type="sldNum" sz="quarter" idx="12"/>
          </p:nvPr>
        </p:nvSpPr>
        <p:spPr>
          <a:ln/>
        </p:spPr>
        <p:txBody>
          <a:bodyPr/>
          <a:lstStyle>
            <a:lvl1pPr>
              <a:defRPr/>
            </a:lvl1pPr>
          </a:lstStyle>
          <a:p>
            <a:pPr>
              <a:defRPr/>
            </a:pPr>
            <a:fld id="{56F61CEA-41AC-E042-B127-8F1A81F1BC76}" type="slidenum">
              <a:rPr lang="en-US" altLang="en-US"/>
              <a:pPr>
                <a:defRPr/>
              </a:pPr>
              <a:t>‹#›</a:t>
            </a:fld>
            <a:endParaRPr lang="en-US" altLang="en-US"/>
          </a:p>
        </p:txBody>
      </p:sp>
    </p:spTree>
    <p:extLst>
      <p:ext uri="{BB962C8B-B14F-4D97-AF65-F5344CB8AC3E}">
        <p14:creationId xmlns:p14="http://schemas.microsoft.com/office/powerpoint/2010/main" val="460845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0828E6B-399A-BA4A-847E-FE454E324D1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8DAB8A-E490-0242-8B5C-2D8912F6E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F1D7F7-1E9D-A94B-8D9E-0AC2CAB3D4B3}"/>
              </a:ext>
            </a:extLst>
          </p:cNvPr>
          <p:cNvSpPr>
            <a:spLocks noGrp="1" noChangeArrowheads="1"/>
          </p:cNvSpPr>
          <p:nvPr>
            <p:ph type="sldNum" sz="quarter" idx="12"/>
          </p:nvPr>
        </p:nvSpPr>
        <p:spPr>
          <a:ln/>
        </p:spPr>
        <p:txBody>
          <a:bodyPr/>
          <a:lstStyle>
            <a:lvl1pPr>
              <a:defRPr/>
            </a:lvl1pPr>
          </a:lstStyle>
          <a:p>
            <a:pPr>
              <a:defRPr/>
            </a:pPr>
            <a:fld id="{D876080C-E222-1644-B4AE-DAF1A77D0BE5}" type="slidenum">
              <a:rPr lang="en-US" altLang="en-US"/>
              <a:pPr>
                <a:defRPr/>
              </a:pPr>
              <a:t>‹#›</a:t>
            </a:fld>
            <a:endParaRPr lang="en-US" altLang="en-US"/>
          </a:p>
        </p:txBody>
      </p:sp>
    </p:spTree>
    <p:extLst>
      <p:ext uri="{BB962C8B-B14F-4D97-AF65-F5344CB8AC3E}">
        <p14:creationId xmlns:p14="http://schemas.microsoft.com/office/powerpoint/2010/main" val="6456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54E8E-A9C7-5B43-ACB5-C306ECF3F7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04432E-170F-C149-8FD1-7681B9E117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CD504D-6080-4446-B44A-197445700A73}"/>
              </a:ext>
            </a:extLst>
          </p:cNvPr>
          <p:cNvSpPr>
            <a:spLocks noGrp="1" noChangeArrowheads="1"/>
          </p:cNvSpPr>
          <p:nvPr>
            <p:ph type="sldNum" sz="quarter" idx="12"/>
          </p:nvPr>
        </p:nvSpPr>
        <p:spPr>
          <a:ln/>
        </p:spPr>
        <p:txBody>
          <a:bodyPr/>
          <a:lstStyle>
            <a:lvl1pPr>
              <a:defRPr/>
            </a:lvl1pPr>
          </a:lstStyle>
          <a:p>
            <a:pPr>
              <a:defRPr/>
            </a:pPr>
            <a:fld id="{9385764E-A30C-E74B-9AB9-944A80601E9F}" type="slidenum">
              <a:rPr lang="en-US" altLang="en-US"/>
              <a:pPr>
                <a:defRPr/>
              </a:pPr>
              <a:t>‹#›</a:t>
            </a:fld>
            <a:endParaRPr lang="en-US" altLang="en-US"/>
          </a:p>
        </p:txBody>
      </p:sp>
    </p:spTree>
    <p:extLst>
      <p:ext uri="{BB962C8B-B14F-4D97-AF65-F5344CB8AC3E}">
        <p14:creationId xmlns:p14="http://schemas.microsoft.com/office/powerpoint/2010/main" val="149951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7A10C2-278B-2D47-A625-02FD64892E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218DA5-8E59-9C44-8998-A948637034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DBB8D4-299A-304A-B579-1C146EA0C83D}"/>
              </a:ext>
            </a:extLst>
          </p:cNvPr>
          <p:cNvSpPr>
            <a:spLocks noGrp="1" noChangeArrowheads="1"/>
          </p:cNvSpPr>
          <p:nvPr>
            <p:ph type="sldNum" sz="quarter" idx="12"/>
          </p:nvPr>
        </p:nvSpPr>
        <p:spPr>
          <a:ln/>
        </p:spPr>
        <p:txBody>
          <a:bodyPr/>
          <a:lstStyle>
            <a:lvl1pPr>
              <a:defRPr/>
            </a:lvl1pPr>
          </a:lstStyle>
          <a:p>
            <a:pPr>
              <a:defRPr/>
            </a:pPr>
            <a:fld id="{92B11542-7CC5-DE42-B7F4-27B5A199BF03}" type="slidenum">
              <a:rPr lang="en-US" altLang="en-US"/>
              <a:pPr>
                <a:defRPr/>
              </a:pPr>
              <a:t>‹#›</a:t>
            </a:fld>
            <a:endParaRPr lang="en-US" altLang="en-US"/>
          </a:p>
        </p:txBody>
      </p:sp>
    </p:spTree>
    <p:extLst>
      <p:ext uri="{BB962C8B-B14F-4D97-AF65-F5344CB8AC3E}">
        <p14:creationId xmlns:p14="http://schemas.microsoft.com/office/powerpoint/2010/main" val="4155702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0ED71A-343B-A84E-A149-91D5634913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5DEE2E-74C4-D749-93AD-D65DC1DEDE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C5C0D6-BFF1-EE4A-8F56-D739C04AF36C}"/>
              </a:ext>
            </a:extLst>
          </p:cNvPr>
          <p:cNvSpPr>
            <a:spLocks noGrp="1" noChangeArrowheads="1"/>
          </p:cNvSpPr>
          <p:nvPr>
            <p:ph type="sldNum" sz="quarter" idx="12"/>
          </p:nvPr>
        </p:nvSpPr>
        <p:spPr>
          <a:ln/>
        </p:spPr>
        <p:txBody>
          <a:bodyPr/>
          <a:lstStyle>
            <a:lvl1pPr>
              <a:defRPr/>
            </a:lvl1pPr>
          </a:lstStyle>
          <a:p>
            <a:pPr>
              <a:defRPr/>
            </a:pPr>
            <a:fld id="{899A4B9E-9026-AB4F-BBFD-8C2DB54F9790}" type="slidenum">
              <a:rPr lang="en-US" altLang="en-US"/>
              <a:pPr>
                <a:defRPr/>
              </a:pPr>
              <a:t>‹#›</a:t>
            </a:fld>
            <a:endParaRPr lang="en-US" altLang="en-US"/>
          </a:p>
        </p:txBody>
      </p:sp>
    </p:spTree>
    <p:extLst>
      <p:ext uri="{BB962C8B-B14F-4D97-AF65-F5344CB8AC3E}">
        <p14:creationId xmlns:p14="http://schemas.microsoft.com/office/powerpoint/2010/main" val="376890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6F83BE-DDA0-844C-A742-B8EE09A3BD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B9D2984-BCA8-EF46-BABE-4E223027F9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BB712CA-70CE-5E45-B17B-D08E05F9B5F2}"/>
              </a:ext>
            </a:extLst>
          </p:cNvPr>
          <p:cNvSpPr>
            <a:spLocks noGrp="1" noChangeArrowheads="1"/>
          </p:cNvSpPr>
          <p:nvPr>
            <p:ph type="sldNum" sz="quarter" idx="12"/>
          </p:nvPr>
        </p:nvSpPr>
        <p:spPr>
          <a:ln/>
        </p:spPr>
        <p:txBody>
          <a:bodyPr/>
          <a:lstStyle>
            <a:lvl1pPr>
              <a:defRPr/>
            </a:lvl1pPr>
          </a:lstStyle>
          <a:p>
            <a:pPr>
              <a:defRPr/>
            </a:pPr>
            <a:fld id="{B7C650B5-D9AD-8140-976E-E49410F55DCD}" type="slidenum">
              <a:rPr lang="en-US" altLang="en-US"/>
              <a:pPr>
                <a:defRPr/>
              </a:pPr>
              <a:t>‹#›</a:t>
            </a:fld>
            <a:endParaRPr lang="en-US" altLang="en-US"/>
          </a:p>
        </p:txBody>
      </p:sp>
    </p:spTree>
    <p:extLst>
      <p:ext uri="{BB962C8B-B14F-4D97-AF65-F5344CB8AC3E}">
        <p14:creationId xmlns:p14="http://schemas.microsoft.com/office/powerpoint/2010/main" val="1320740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F72892-AE57-C645-AE6F-FD783E95E7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6ABFFC-ADD0-254A-955E-5BF3B2259C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898BD34-2D81-4E48-86D4-E3DD91420FFC}"/>
              </a:ext>
            </a:extLst>
          </p:cNvPr>
          <p:cNvSpPr>
            <a:spLocks noGrp="1" noChangeArrowheads="1"/>
          </p:cNvSpPr>
          <p:nvPr>
            <p:ph type="sldNum" sz="quarter" idx="12"/>
          </p:nvPr>
        </p:nvSpPr>
        <p:spPr>
          <a:ln/>
        </p:spPr>
        <p:txBody>
          <a:bodyPr/>
          <a:lstStyle>
            <a:lvl1pPr>
              <a:defRPr/>
            </a:lvl1pPr>
          </a:lstStyle>
          <a:p>
            <a:pPr>
              <a:defRPr/>
            </a:pPr>
            <a:fld id="{A6AB8AB9-82A2-ED46-97A9-F6498E006702}" type="slidenum">
              <a:rPr lang="en-US" altLang="en-US"/>
              <a:pPr>
                <a:defRPr/>
              </a:pPr>
              <a:t>‹#›</a:t>
            </a:fld>
            <a:endParaRPr lang="en-US" altLang="en-US"/>
          </a:p>
        </p:txBody>
      </p:sp>
    </p:spTree>
    <p:extLst>
      <p:ext uri="{BB962C8B-B14F-4D97-AF65-F5344CB8AC3E}">
        <p14:creationId xmlns:p14="http://schemas.microsoft.com/office/powerpoint/2010/main" val="167191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8B5A89-7E82-414B-A558-E65D68BC783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08C1FF-EB7C-0049-B21E-1978A433C3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13A7EE8-E646-9642-B8BD-ADFB4583DF37}"/>
              </a:ext>
            </a:extLst>
          </p:cNvPr>
          <p:cNvSpPr>
            <a:spLocks noGrp="1" noChangeArrowheads="1"/>
          </p:cNvSpPr>
          <p:nvPr>
            <p:ph type="sldNum" sz="quarter" idx="12"/>
          </p:nvPr>
        </p:nvSpPr>
        <p:spPr>
          <a:ln/>
        </p:spPr>
        <p:txBody>
          <a:bodyPr/>
          <a:lstStyle>
            <a:lvl1pPr>
              <a:defRPr/>
            </a:lvl1pPr>
          </a:lstStyle>
          <a:p>
            <a:pPr>
              <a:defRPr/>
            </a:pPr>
            <a:fld id="{1C9CB53D-8C70-B342-8D39-26580EF3C50E}" type="slidenum">
              <a:rPr lang="en-US" altLang="en-US"/>
              <a:pPr>
                <a:defRPr/>
              </a:pPr>
              <a:t>‹#›</a:t>
            </a:fld>
            <a:endParaRPr lang="en-US" altLang="en-US"/>
          </a:p>
        </p:txBody>
      </p:sp>
    </p:spTree>
    <p:extLst>
      <p:ext uri="{BB962C8B-B14F-4D97-AF65-F5344CB8AC3E}">
        <p14:creationId xmlns:p14="http://schemas.microsoft.com/office/powerpoint/2010/main" val="360884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1823C5-42D5-1646-B03C-891CB29CD7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5E09AC-B1FA-204B-9B3E-73140AC13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68F860-46A6-C44C-A66C-DAAAA252172B}"/>
              </a:ext>
            </a:extLst>
          </p:cNvPr>
          <p:cNvSpPr>
            <a:spLocks noGrp="1" noChangeArrowheads="1"/>
          </p:cNvSpPr>
          <p:nvPr>
            <p:ph type="sldNum" sz="quarter" idx="12"/>
          </p:nvPr>
        </p:nvSpPr>
        <p:spPr>
          <a:ln/>
        </p:spPr>
        <p:txBody>
          <a:bodyPr/>
          <a:lstStyle>
            <a:lvl1pPr>
              <a:defRPr/>
            </a:lvl1pPr>
          </a:lstStyle>
          <a:p>
            <a:pPr>
              <a:defRPr/>
            </a:pPr>
            <a:fld id="{3E3A0BE0-4886-3844-83E9-970996E8110D}" type="slidenum">
              <a:rPr lang="en-US" altLang="en-US"/>
              <a:pPr>
                <a:defRPr/>
              </a:pPr>
              <a:t>‹#›</a:t>
            </a:fld>
            <a:endParaRPr lang="en-US" altLang="en-US"/>
          </a:p>
        </p:txBody>
      </p:sp>
    </p:spTree>
    <p:extLst>
      <p:ext uri="{BB962C8B-B14F-4D97-AF65-F5344CB8AC3E}">
        <p14:creationId xmlns:p14="http://schemas.microsoft.com/office/powerpoint/2010/main" val="40453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3229A8-D7D0-1547-A3CB-C3E6C53E57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CCF98D-8CC9-D24A-8389-3D7577199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C3CF1E-D4C1-7C4B-8D67-410D8079E881}"/>
              </a:ext>
            </a:extLst>
          </p:cNvPr>
          <p:cNvSpPr>
            <a:spLocks noGrp="1" noChangeArrowheads="1"/>
          </p:cNvSpPr>
          <p:nvPr>
            <p:ph type="sldNum" sz="quarter" idx="12"/>
          </p:nvPr>
        </p:nvSpPr>
        <p:spPr>
          <a:ln/>
        </p:spPr>
        <p:txBody>
          <a:bodyPr/>
          <a:lstStyle>
            <a:lvl1pPr>
              <a:defRPr/>
            </a:lvl1pPr>
          </a:lstStyle>
          <a:p>
            <a:pPr>
              <a:defRPr/>
            </a:pPr>
            <a:fld id="{54AD9DE9-EB18-9A43-85BD-BB6139B92788}" type="slidenum">
              <a:rPr lang="en-US" altLang="en-US"/>
              <a:pPr>
                <a:defRPr/>
              </a:pPr>
              <a:t>‹#›</a:t>
            </a:fld>
            <a:endParaRPr lang="en-US" altLang="en-US"/>
          </a:p>
        </p:txBody>
      </p:sp>
    </p:spTree>
    <p:extLst>
      <p:ext uri="{BB962C8B-B14F-4D97-AF65-F5344CB8AC3E}">
        <p14:creationId xmlns:p14="http://schemas.microsoft.com/office/powerpoint/2010/main" val="138215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2FE721-B5D6-D34F-B5B8-3ABCE5203BE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6A78D4D-9FAA-F049-B871-02BD6B4811F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D34D0A5-8C49-4E45-BB94-46149B84BAF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77F4F0A2-77DA-4941-9502-0AD32F78F9EF}"/>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0D31416C-0D71-174B-BE9A-2C83708BA2B5}"/>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a:defRPr/>
            </a:pPr>
            <a:fld id="{864E8055-B0DF-1049-8BB5-1021ACC1BB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nytimes.com/interactive/2017/05/18/climate/antarctica-ice-melt-climate-change.html" TargetMode="External"/><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nytimes.com/interactive/2017/05/18/climate/antarctica-ice-melt-climate-change.html"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Antarctic_Ice:https:/www.nytimes.com/interactive/2017/05/18/climate/antarctica-ice-melt-climate-change.html" TargetMode="External"/><Relationship Id="rId1" Type="http://schemas.openxmlformats.org/officeDocument/2006/relationships/slideLayout" Target="../slideLayouts/slideLayout1.xml"/><Relationship Id="rId4" Type="http://schemas.openxmlformats.org/officeDocument/2006/relationships/hyperlink" Target="https://www.nytimes.com/interactive/2017/05/18/climate/antarctica-ice-melt-climate-change.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ytimes.com/interactive/2017/05/18/climate/antarctica-ice-melt-climate-change.html" TargetMode="External"/><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01.emf"/></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112.jpeg"/></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1295C70E-D158-EF4C-B360-BD8C593ECCCA}"/>
              </a:ext>
            </a:extLst>
          </p:cNvPr>
          <p:cNvSpPr txBox="1">
            <a:spLocks noChangeArrowheads="1"/>
          </p:cNvSpPr>
          <p:nvPr/>
        </p:nvSpPr>
        <p:spPr bwMode="auto">
          <a:xfrm>
            <a:off x="304800" y="304800"/>
            <a:ext cx="89916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70000"/>
              </a:lnSpc>
              <a:spcBef>
                <a:spcPct val="50000"/>
              </a:spcBef>
              <a:buFontTx/>
              <a:buNone/>
            </a:pPr>
            <a:r>
              <a:rPr lang="en-US" altLang="en-US" b="1"/>
              <a:t>First Exam Thursday  20 February 2020</a:t>
            </a:r>
          </a:p>
          <a:p>
            <a:pPr>
              <a:lnSpc>
                <a:spcPct val="70000"/>
              </a:lnSpc>
              <a:spcBef>
                <a:spcPct val="50000"/>
              </a:spcBef>
              <a:buFontTx/>
              <a:buNone/>
            </a:pPr>
            <a:r>
              <a:rPr lang="en-US" altLang="en-US"/>
              <a:t>Covers Chapters 1-4, 6-7  plus Chapter 16</a:t>
            </a:r>
          </a:p>
          <a:p>
            <a:pPr>
              <a:lnSpc>
                <a:spcPct val="70000"/>
              </a:lnSpc>
              <a:spcBef>
                <a:spcPct val="50000"/>
              </a:spcBef>
              <a:buFontTx/>
              <a:buNone/>
            </a:pPr>
            <a:r>
              <a:rPr lang="en-US" altLang="en-US"/>
              <a:t>and first 9 lectures, 5 discussions, plus 8 Readings:</a:t>
            </a:r>
          </a:p>
        </p:txBody>
      </p:sp>
      <p:sp>
        <p:nvSpPr>
          <p:cNvPr id="17410" name="Text Box 3">
            <a:extLst>
              <a:ext uri="{FF2B5EF4-FFF2-40B4-BE49-F238E27FC236}">
                <a16:creationId xmlns:a16="http://schemas.microsoft.com/office/drawing/2014/main" id="{1D5C221D-3834-FA48-916B-5F9ABD98BD0B}"/>
              </a:ext>
            </a:extLst>
          </p:cNvPr>
          <p:cNvSpPr txBox="1">
            <a:spLocks noChangeArrowheads="1"/>
          </p:cNvSpPr>
          <p:nvPr/>
        </p:nvSpPr>
        <p:spPr bwMode="auto">
          <a:xfrm>
            <a:off x="685800" y="2019300"/>
            <a:ext cx="6454775"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800"/>
              <a:t>Scientific Methods    </a:t>
            </a:r>
          </a:p>
          <a:p>
            <a:pPr>
              <a:lnSpc>
                <a:spcPct val="120000"/>
              </a:lnSpc>
              <a:spcBef>
                <a:spcPct val="0"/>
              </a:spcBef>
              <a:buFontTx/>
              <a:buNone/>
            </a:pPr>
            <a:r>
              <a:rPr lang="en-US" altLang="en-US" sz="2800"/>
              <a:t>Natural Selection</a:t>
            </a:r>
          </a:p>
          <a:p>
            <a:pPr>
              <a:lnSpc>
                <a:spcPct val="120000"/>
              </a:lnSpc>
              <a:spcBef>
                <a:spcPct val="0"/>
              </a:spcBef>
              <a:buFontTx/>
              <a:buNone/>
            </a:pPr>
            <a:r>
              <a:rPr lang="en-US" altLang="en-US" sz="2800"/>
              <a:t>On Human Nature </a:t>
            </a:r>
          </a:p>
          <a:p>
            <a:pPr>
              <a:lnSpc>
                <a:spcPct val="120000"/>
              </a:lnSpc>
              <a:spcBef>
                <a:spcPct val="0"/>
              </a:spcBef>
              <a:buFontTx/>
              <a:buNone/>
            </a:pPr>
            <a:r>
              <a:rPr lang="en-US" altLang="en-US" sz="2800"/>
              <a:t>Our Hunter-Gatherer Heritage </a:t>
            </a:r>
          </a:p>
          <a:p>
            <a:pPr>
              <a:lnSpc>
                <a:spcPct val="120000"/>
              </a:lnSpc>
              <a:spcBef>
                <a:spcPct val="0"/>
              </a:spcBef>
              <a:buFontTx/>
              <a:buNone/>
            </a:pPr>
            <a:r>
              <a:rPr lang="en-US" altLang="en-US" sz="2800"/>
              <a:t>Evolution of Uncaring Humanoids</a:t>
            </a:r>
          </a:p>
          <a:p>
            <a:pPr>
              <a:lnSpc>
                <a:spcPct val="120000"/>
              </a:lnSpc>
              <a:spcBef>
                <a:spcPct val="0"/>
              </a:spcBef>
              <a:buFontTx/>
              <a:buNone/>
            </a:pPr>
            <a:r>
              <a:rPr lang="en-US" altLang="en-US" sz="2800"/>
              <a:t>Global Warming</a:t>
            </a:r>
          </a:p>
          <a:p>
            <a:pPr>
              <a:lnSpc>
                <a:spcPct val="120000"/>
              </a:lnSpc>
              <a:spcBef>
                <a:spcPct val="0"/>
              </a:spcBef>
              <a:buFontTx/>
              <a:buNone/>
            </a:pPr>
            <a:r>
              <a:rPr lang="en-US" altLang="en-US" sz="2800"/>
              <a:t>Population Growth</a:t>
            </a:r>
          </a:p>
          <a:p>
            <a:pPr>
              <a:lnSpc>
                <a:spcPct val="120000"/>
              </a:lnSpc>
              <a:spcBef>
                <a:spcPct val="0"/>
              </a:spcBef>
              <a:buFontTx/>
              <a:buNone/>
            </a:pPr>
            <a:r>
              <a:rPr lang="en-US" altLang="en-US" sz="2800"/>
              <a:t>Evolution</a:t>
            </a:r>
            <a:r>
              <a:rPr lang="ja-JP" altLang="en-US" sz="2800">
                <a:latin typeface="Arial" panose="020B0604020202020204" pitchFamily="34" charset="0"/>
              </a:rPr>
              <a:t>’</a:t>
            </a:r>
            <a:r>
              <a:rPr lang="en-US" altLang="ja-JP" sz="2800"/>
              <a:t>s Problem Gamblers</a:t>
            </a:r>
          </a:p>
          <a:p>
            <a:pPr>
              <a:lnSpc>
                <a:spcPct val="120000"/>
              </a:lnSpc>
              <a:spcBef>
                <a:spcPct val="0"/>
              </a:spcBef>
              <a:buFontTx/>
              <a:buNone/>
            </a:pPr>
            <a:endParaRPr lang="en-US" altLang="en-US" sz="2400"/>
          </a:p>
        </p:txBody>
      </p:sp>
      <p:sp>
        <p:nvSpPr>
          <p:cNvPr id="17411" name="Rectangle 9">
            <a:extLst>
              <a:ext uri="{FF2B5EF4-FFF2-40B4-BE49-F238E27FC236}">
                <a16:creationId xmlns:a16="http://schemas.microsoft.com/office/drawing/2014/main" id="{FB1D2626-25F5-C841-B016-6FA8E5853EEB}"/>
              </a:ext>
            </a:extLst>
          </p:cNvPr>
          <p:cNvSpPr>
            <a:spLocks noChangeArrowheads="1"/>
          </p:cNvSpPr>
          <p:nvPr/>
        </p:nvSpPr>
        <p:spPr bwMode="auto">
          <a:xfrm>
            <a:off x="5486400" y="5562600"/>
            <a:ext cx="2895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7412" name="Rectangle 1">
            <a:extLst>
              <a:ext uri="{FF2B5EF4-FFF2-40B4-BE49-F238E27FC236}">
                <a16:creationId xmlns:a16="http://schemas.microsoft.com/office/drawing/2014/main" id="{0B52D3E0-1E10-8E4F-9DFC-B418D7EF93FF}"/>
              </a:ext>
            </a:extLst>
          </p:cNvPr>
          <p:cNvSpPr>
            <a:spLocks noChangeArrowheads="1"/>
          </p:cNvSpPr>
          <p:nvPr/>
        </p:nvSpPr>
        <p:spPr bwMode="auto">
          <a:xfrm>
            <a:off x="5486400" y="5657850"/>
            <a:ext cx="3844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       Lecture # 8</a:t>
            </a:r>
          </a:p>
          <a:p>
            <a:pPr>
              <a:spcBef>
                <a:spcPct val="0"/>
              </a:spcBef>
              <a:buFontTx/>
              <a:buNone/>
            </a:pPr>
            <a:r>
              <a:rPr lang="en-US" altLang="en-US" sz="2400" b="1"/>
              <a:t> 13 February 2020</a:t>
            </a:r>
            <a:endParaRPr lang="en-US" altLang="en-US"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Taiga_Alaska">
            <a:extLst>
              <a:ext uri="{FF2B5EF4-FFF2-40B4-BE49-F238E27FC236}">
                <a16:creationId xmlns:a16="http://schemas.microsoft.com/office/drawing/2014/main" id="{045C2CF4-3805-7141-B127-4CF1FFEFD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06680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3">
            <a:extLst>
              <a:ext uri="{FF2B5EF4-FFF2-40B4-BE49-F238E27FC236}">
                <a16:creationId xmlns:a16="http://schemas.microsoft.com/office/drawing/2014/main" id="{C1FFD591-A745-0D4B-8169-D953023117BF}"/>
              </a:ext>
            </a:extLst>
          </p:cNvPr>
          <p:cNvSpPr>
            <a:spLocks noChangeArrowheads="1"/>
          </p:cNvSpPr>
          <p:nvPr/>
        </p:nvSpPr>
        <p:spPr bwMode="auto">
          <a:xfrm>
            <a:off x="6934200" y="137160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Taiga</a:t>
            </a:r>
          </a:p>
        </p:txBody>
      </p:sp>
    </p:spTree>
    <p:extLst>
      <p:ext uri="{BB962C8B-B14F-4D97-AF65-F5344CB8AC3E}">
        <p14:creationId xmlns:p14="http://schemas.microsoft.com/office/powerpoint/2010/main" val="363398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a:extLst>
              <a:ext uri="{FF2B5EF4-FFF2-40B4-BE49-F238E27FC236}">
                <a16:creationId xmlns:a16="http://schemas.microsoft.com/office/drawing/2014/main" id="{787488A7-68A5-B646-B972-0F97B042D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0638"/>
            <a:ext cx="10298113"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869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tuolumnemeadows1">
            <a:extLst>
              <a:ext uri="{FF2B5EF4-FFF2-40B4-BE49-F238E27FC236}">
                <a16:creationId xmlns:a16="http://schemas.microsoft.com/office/drawing/2014/main" id="{1AAF5F79-CA96-034D-A683-EED687578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3">
            <a:extLst>
              <a:ext uri="{FF2B5EF4-FFF2-40B4-BE49-F238E27FC236}">
                <a16:creationId xmlns:a16="http://schemas.microsoft.com/office/drawing/2014/main" id="{DC939FA0-E547-1F48-BDA4-C66F4A73E389}"/>
              </a:ext>
            </a:extLst>
          </p:cNvPr>
          <p:cNvSpPr>
            <a:spLocks noChangeArrowheads="1"/>
          </p:cNvSpPr>
          <p:nvPr/>
        </p:nvSpPr>
        <p:spPr bwMode="auto">
          <a:xfrm>
            <a:off x="3429000" y="180975"/>
            <a:ext cx="23161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Temperate</a:t>
            </a:r>
          </a:p>
          <a:p>
            <a:pPr>
              <a:spcBef>
                <a:spcPct val="0"/>
              </a:spcBef>
              <a:buFontTx/>
              <a:buNone/>
            </a:pPr>
            <a:r>
              <a:rPr lang="en-US" altLang="en-US" sz="3600" b="1"/>
              <a:t>    Forest</a:t>
            </a:r>
          </a:p>
        </p:txBody>
      </p:sp>
    </p:spTree>
    <p:extLst>
      <p:ext uri="{BB962C8B-B14F-4D97-AF65-F5344CB8AC3E}">
        <p14:creationId xmlns:p14="http://schemas.microsoft.com/office/powerpoint/2010/main" val="3043767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GrasslandsBiome">
            <a:extLst>
              <a:ext uri="{FF2B5EF4-FFF2-40B4-BE49-F238E27FC236}">
                <a16:creationId xmlns:a16="http://schemas.microsoft.com/office/drawing/2014/main" id="{C996063E-D69F-DC4E-9C26-21F86A719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F2A9434E-8B9E-EF40-8CA9-FD9F767E9388}"/>
              </a:ext>
            </a:extLst>
          </p:cNvPr>
          <p:cNvSpPr>
            <a:spLocks noChangeArrowheads="1"/>
          </p:cNvSpPr>
          <p:nvPr/>
        </p:nvSpPr>
        <p:spPr bwMode="auto">
          <a:xfrm>
            <a:off x="2971800" y="457200"/>
            <a:ext cx="2330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Temperate</a:t>
            </a:r>
          </a:p>
          <a:p>
            <a:pPr>
              <a:spcBef>
                <a:spcPct val="0"/>
              </a:spcBef>
              <a:buFontTx/>
              <a:buNone/>
            </a:pPr>
            <a:r>
              <a:rPr lang="en-US" altLang="en-US" sz="3600" b="1"/>
              <a:t> Deciduous</a:t>
            </a:r>
          </a:p>
          <a:p>
            <a:pPr>
              <a:spcBef>
                <a:spcPct val="0"/>
              </a:spcBef>
              <a:buFontTx/>
              <a:buNone/>
            </a:pPr>
            <a:r>
              <a:rPr lang="en-US" altLang="en-US" sz="3600" b="1"/>
              <a:t>    Forest</a:t>
            </a:r>
          </a:p>
        </p:txBody>
      </p:sp>
    </p:spTree>
    <p:extLst>
      <p:ext uri="{BB962C8B-B14F-4D97-AF65-F5344CB8AC3E}">
        <p14:creationId xmlns:p14="http://schemas.microsoft.com/office/powerpoint/2010/main" val="319116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avanna_3">
            <a:extLst>
              <a:ext uri="{FF2B5EF4-FFF2-40B4-BE49-F238E27FC236}">
                <a16:creationId xmlns:a16="http://schemas.microsoft.com/office/drawing/2014/main" id="{259EDD7A-379D-8B49-97E8-5FE7E7E9F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7000"/>
            <a:ext cx="96774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3" descr="savanna_3">
            <a:extLst>
              <a:ext uri="{FF2B5EF4-FFF2-40B4-BE49-F238E27FC236}">
                <a16:creationId xmlns:a16="http://schemas.microsoft.com/office/drawing/2014/main" id="{32C7423F-4D5E-E14D-8BCE-9E8C031DA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5">
            <a:extLst>
              <a:ext uri="{FF2B5EF4-FFF2-40B4-BE49-F238E27FC236}">
                <a16:creationId xmlns:a16="http://schemas.microsoft.com/office/drawing/2014/main" id="{EDFAF63B-E6CB-7C49-90E0-D91C783F3636}"/>
              </a:ext>
            </a:extLst>
          </p:cNvPr>
          <p:cNvSpPr>
            <a:spLocks noChangeArrowheads="1"/>
          </p:cNvSpPr>
          <p:nvPr/>
        </p:nvSpPr>
        <p:spPr bwMode="auto">
          <a:xfrm>
            <a:off x="6324600" y="5181600"/>
            <a:ext cx="219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Grassland</a:t>
            </a:r>
          </a:p>
        </p:txBody>
      </p:sp>
    </p:spTree>
    <p:extLst>
      <p:ext uri="{BB962C8B-B14F-4D97-AF65-F5344CB8AC3E}">
        <p14:creationId xmlns:p14="http://schemas.microsoft.com/office/powerpoint/2010/main" val="2286237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RayHueysCheetah.jpg">
            <a:extLst>
              <a:ext uri="{FF2B5EF4-FFF2-40B4-BE49-F238E27FC236}">
                <a16:creationId xmlns:a16="http://schemas.microsoft.com/office/drawing/2014/main" id="{48671192-B6DB-F645-8EE0-BC0F092C3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6713"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865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1200-14127693-safari-animals.jpg">
            <a:extLst>
              <a:ext uri="{FF2B5EF4-FFF2-40B4-BE49-F238E27FC236}">
                <a16:creationId xmlns:a16="http://schemas.microsoft.com/office/drawing/2014/main" id="{12888AA5-FC00-C846-A9C2-967105C47D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407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323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2">
            <a:extLst>
              <a:ext uri="{FF2B5EF4-FFF2-40B4-BE49-F238E27FC236}">
                <a16:creationId xmlns:a16="http://schemas.microsoft.com/office/drawing/2014/main" id="{AC693EF2-7CC1-D24A-A7B4-47DEC7613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005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692BC247-4BBA-F04F-BF3B-4F3D21E4B236}"/>
              </a:ext>
            </a:extLst>
          </p:cNvPr>
          <p:cNvSpPr>
            <a:spLocks noChangeArrowheads="1"/>
          </p:cNvSpPr>
          <p:nvPr/>
        </p:nvSpPr>
        <p:spPr bwMode="auto">
          <a:xfrm>
            <a:off x="5029200" y="1524000"/>
            <a:ext cx="219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Grassland</a:t>
            </a:r>
          </a:p>
        </p:txBody>
      </p:sp>
    </p:spTree>
    <p:extLst>
      <p:ext uri="{BB962C8B-B14F-4D97-AF65-F5344CB8AC3E}">
        <p14:creationId xmlns:p14="http://schemas.microsoft.com/office/powerpoint/2010/main" val="232401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A4499CDF-684A-FC40-9722-65337AB4F449}"/>
              </a:ext>
            </a:extLst>
          </p:cNvPr>
          <p:cNvSpPr>
            <a:spLocks noChangeArrowheads="1"/>
          </p:cNvSpPr>
          <p:nvPr/>
        </p:nvSpPr>
        <p:spPr bwMode="auto">
          <a:xfrm>
            <a:off x="5029200" y="1524000"/>
            <a:ext cx="219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Grassland</a:t>
            </a:r>
          </a:p>
        </p:txBody>
      </p:sp>
      <p:pic>
        <p:nvPicPr>
          <p:cNvPr id="77826" name="Picture 1" descr="20_b.jpg">
            <a:extLst>
              <a:ext uri="{FF2B5EF4-FFF2-40B4-BE49-F238E27FC236}">
                <a16:creationId xmlns:a16="http://schemas.microsoft.com/office/drawing/2014/main" id="{7300D295-A355-EC4D-A6EA-F07ACCE089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221788"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a:extLst>
              <a:ext uri="{FF2B5EF4-FFF2-40B4-BE49-F238E27FC236}">
                <a16:creationId xmlns:a16="http://schemas.microsoft.com/office/drawing/2014/main" id="{EC7FDCA0-996F-1E44-BB13-65122A07E795}"/>
              </a:ext>
            </a:extLst>
          </p:cNvPr>
          <p:cNvSpPr>
            <a:spLocks noChangeArrowheads="1"/>
          </p:cNvSpPr>
          <p:nvPr/>
        </p:nvSpPr>
        <p:spPr bwMode="auto">
          <a:xfrm>
            <a:off x="152400" y="838200"/>
            <a:ext cx="2819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b="1"/>
              <a:t>Grassland</a:t>
            </a:r>
          </a:p>
          <a:p>
            <a:pPr>
              <a:lnSpc>
                <a:spcPct val="120000"/>
              </a:lnSpc>
              <a:spcBef>
                <a:spcPct val="0"/>
              </a:spcBef>
              <a:buFontTx/>
              <a:buNone/>
            </a:pPr>
            <a:r>
              <a:rPr lang="en-US" altLang="en-US" b="1"/>
              <a:t>        “Prairie”</a:t>
            </a:r>
          </a:p>
        </p:txBody>
      </p:sp>
    </p:spTree>
    <p:extLst>
      <p:ext uri="{BB962C8B-B14F-4D97-AF65-F5344CB8AC3E}">
        <p14:creationId xmlns:p14="http://schemas.microsoft.com/office/powerpoint/2010/main" val="3226447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a:extLst>
              <a:ext uri="{FF2B5EF4-FFF2-40B4-BE49-F238E27FC236}">
                <a16:creationId xmlns:a16="http://schemas.microsoft.com/office/drawing/2014/main" id="{0BD0E1FE-CF5D-5F41-A4D9-EAC4EA76671D}"/>
              </a:ext>
            </a:extLst>
          </p:cNvPr>
          <p:cNvSpPr>
            <a:spLocks noChangeArrowheads="1"/>
          </p:cNvSpPr>
          <p:nvPr/>
        </p:nvSpPr>
        <p:spPr bwMode="auto">
          <a:xfrm>
            <a:off x="1600200" y="32004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3600" b="1"/>
          </a:p>
        </p:txBody>
      </p:sp>
      <p:pic>
        <p:nvPicPr>
          <p:cNvPr id="79874" name="Picture 1" descr="Deserts.jpg">
            <a:extLst>
              <a:ext uri="{FF2B5EF4-FFF2-40B4-BE49-F238E27FC236}">
                <a16:creationId xmlns:a16="http://schemas.microsoft.com/office/drawing/2014/main" id="{5D375B3A-1765-6044-99FA-9D2628032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144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1">
            <a:extLst>
              <a:ext uri="{FF2B5EF4-FFF2-40B4-BE49-F238E27FC236}">
                <a16:creationId xmlns:a16="http://schemas.microsoft.com/office/drawing/2014/main" id="{5BA2D7AC-ACB5-5844-A690-E1ED3162A9D7}"/>
              </a:ext>
            </a:extLst>
          </p:cNvPr>
          <p:cNvSpPr txBox="1">
            <a:spLocks noChangeArrowheads="1"/>
          </p:cNvSpPr>
          <p:nvPr/>
        </p:nvSpPr>
        <p:spPr bwMode="auto">
          <a:xfrm>
            <a:off x="2667000" y="330200"/>
            <a:ext cx="379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Deserts of the World</a:t>
            </a:r>
          </a:p>
        </p:txBody>
      </p:sp>
    </p:spTree>
    <p:extLst>
      <p:ext uri="{BB962C8B-B14F-4D97-AF65-F5344CB8AC3E}">
        <p14:creationId xmlns:p14="http://schemas.microsoft.com/office/powerpoint/2010/main" val="3027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a:extLst>
              <a:ext uri="{FF2B5EF4-FFF2-40B4-BE49-F238E27FC236}">
                <a16:creationId xmlns:a16="http://schemas.microsoft.com/office/drawing/2014/main" id="{C27A0512-8F68-C145-A946-E32F845F6A3A}"/>
              </a:ext>
            </a:extLst>
          </p:cNvPr>
          <p:cNvSpPr txBox="1">
            <a:spLocks noChangeArrowheads="1"/>
          </p:cNvSpPr>
          <p:nvPr/>
        </p:nvSpPr>
        <p:spPr bwMode="auto">
          <a:xfrm>
            <a:off x="1600200" y="6019800"/>
            <a:ext cx="5567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  Geographic Distribution of Climates</a:t>
            </a:r>
            <a:endParaRPr lang="en-US" altLang="en-US" sz="2400"/>
          </a:p>
        </p:txBody>
      </p:sp>
      <p:pic>
        <p:nvPicPr>
          <p:cNvPr id="46082" name="Picture 1" descr="world-climate-map.jpg">
            <a:extLst>
              <a:ext uri="{FF2B5EF4-FFF2-40B4-BE49-F238E27FC236}">
                <a16:creationId xmlns:a16="http://schemas.microsoft.com/office/drawing/2014/main" id="{2BE7F429-C40C-354E-8D27-4001C026C9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
            <a:ext cx="916463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124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1C88BA17-9203-8741-90C5-2AA9CD2FD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Box 3">
            <a:extLst>
              <a:ext uri="{FF2B5EF4-FFF2-40B4-BE49-F238E27FC236}">
                <a16:creationId xmlns:a16="http://schemas.microsoft.com/office/drawing/2014/main" id="{991505C4-28D3-2B44-B64A-8EA267F98F3F}"/>
              </a:ext>
            </a:extLst>
          </p:cNvPr>
          <p:cNvSpPr txBox="1">
            <a:spLocks noChangeArrowheads="1"/>
          </p:cNvSpPr>
          <p:nvPr/>
        </p:nvSpPr>
        <p:spPr bwMode="auto">
          <a:xfrm>
            <a:off x="5562600" y="51816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Atacama Desert</a:t>
            </a:r>
          </a:p>
        </p:txBody>
      </p:sp>
    </p:spTree>
    <p:extLst>
      <p:ext uri="{BB962C8B-B14F-4D97-AF65-F5344CB8AC3E}">
        <p14:creationId xmlns:p14="http://schemas.microsoft.com/office/powerpoint/2010/main" val="333824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namib_desert_pictures">
            <a:extLst>
              <a:ext uri="{FF2B5EF4-FFF2-40B4-BE49-F238E27FC236}">
                <a16:creationId xmlns:a16="http://schemas.microsoft.com/office/drawing/2014/main" id="{5A74FCC5-9AE7-CA40-A8B5-06D41C54A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12573000" cy="903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2677E191-650E-6E44-8B61-BF8D9A8678EF}"/>
              </a:ext>
            </a:extLst>
          </p:cNvPr>
          <p:cNvSpPr>
            <a:spLocks noChangeArrowheads="1"/>
          </p:cNvSpPr>
          <p:nvPr/>
        </p:nvSpPr>
        <p:spPr bwMode="auto">
          <a:xfrm>
            <a:off x="1600200" y="3200400"/>
            <a:ext cx="288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Namib Desert</a:t>
            </a:r>
          </a:p>
        </p:txBody>
      </p:sp>
    </p:spTree>
    <p:extLst>
      <p:ext uri="{BB962C8B-B14F-4D97-AF65-F5344CB8AC3E}">
        <p14:creationId xmlns:p14="http://schemas.microsoft.com/office/powerpoint/2010/main" val="120959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desert">
            <a:extLst>
              <a:ext uri="{FF2B5EF4-FFF2-40B4-BE49-F238E27FC236}">
                <a16:creationId xmlns:a16="http://schemas.microsoft.com/office/drawing/2014/main" id="{C69CFE2E-0507-3449-9843-0FBE52A14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81200"/>
            <a:ext cx="14347825" cy="1076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4">
            <a:extLst>
              <a:ext uri="{FF2B5EF4-FFF2-40B4-BE49-F238E27FC236}">
                <a16:creationId xmlns:a16="http://schemas.microsoft.com/office/drawing/2014/main" id="{C3C7F885-0BFC-CF4C-A0D4-CD089CDF26EE}"/>
              </a:ext>
            </a:extLst>
          </p:cNvPr>
          <p:cNvSpPr>
            <a:spLocks noChangeArrowheads="1"/>
          </p:cNvSpPr>
          <p:nvPr/>
        </p:nvSpPr>
        <p:spPr bwMode="auto">
          <a:xfrm>
            <a:off x="2209800" y="3657600"/>
            <a:ext cx="296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Sahara Desert</a:t>
            </a:r>
          </a:p>
        </p:txBody>
      </p:sp>
    </p:spTree>
    <p:extLst>
      <p:ext uri="{BB962C8B-B14F-4D97-AF65-F5344CB8AC3E}">
        <p14:creationId xmlns:p14="http://schemas.microsoft.com/office/powerpoint/2010/main" val="10671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B6B15277-C108-9F47-8E55-14F4A2C4A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5775"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2">
            <a:extLst>
              <a:ext uri="{FF2B5EF4-FFF2-40B4-BE49-F238E27FC236}">
                <a16:creationId xmlns:a16="http://schemas.microsoft.com/office/drawing/2014/main" id="{2AE963DE-4212-6848-A206-501BF90892C3}"/>
              </a:ext>
            </a:extLst>
          </p:cNvPr>
          <p:cNvSpPr txBox="1">
            <a:spLocks noChangeArrowheads="1"/>
          </p:cNvSpPr>
          <p:nvPr/>
        </p:nvSpPr>
        <p:spPr bwMode="auto">
          <a:xfrm>
            <a:off x="5181600" y="4800600"/>
            <a:ext cx="2557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Gobi Desert</a:t>
            </a:r>
          </a:p>
        </p:txBody>
      </p:sp>
    </p:spTree>
    <p:extLst>
      <p:ext uri="{BB962C8B-B14F-4D97-AF65-F5344CB8AC3E}">
        <p14:creationId xmlns:p14="http://schemas.microsoft.com/office/powerpoint/2010/main" val="3900891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a:extLst>
              <a:ext uri="{FF2B5EF4-FFF2-40B4-BE49-F238E27FC236}">
                <a16:creationId xmlns:a16="http://schemas.microsoft.com/office/drawing/2014/main" id="{93D88D14-B144-5B49-80AF-67037D556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2">
            <a:extLst>
              <a:ext uri="{FF2B5EF4-FFF2-40B4-BE49-F238E27FC236}">
                <a16:creationId xmlns:a16="http://schemas.microsoft.com/office/drawing/2014/main" id="{9F52F87D-C17A-2541-BC94-A894DF387456}"/>
              </a:ext>
            </a:extLst>
          </p:cNvPr>
          <p:cNvSpPr txBox="1">
            <a:spLocks noChangeArrowheads="1"/>
          </p:cNvSpPr>
          <p:nvPr/>
        </p:nvSpPr>
        <p:spPr bwMode="auto">
          <a:xfrm>
            <a:off x="4419600" y="5867400"/>
            <a:ext cx="309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Kalahari Desert</a:t>
            </a:r>
          </a:p>
        </p:txBody>
      </p:sp>
    </p:spTree>
    <p:extLst>
      <p:ext uri="{BB962C8B-B14F-4D97-AF65-F5344CB8AC3E}">
        <p14:creationId xmlns:p14="http://schemas.microsoft.com/office/powerpoint/2010/main" val="413429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a:extLst>
              <a:ext uri="{FF2B5EF4-FFF2-40B4-BE49-F238E27FC236}">
                <a16:creationId xmlns:a16="http://schemas.microsoft.com/office/drawing/2014/main" id="{90E39BE7-17A3-CF4F-828E-ED7D7EC9E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813"/>
            <a:ext cx="9144000"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a:extLst>
              <a:ext uri="{FF2B5EF4-FFF2-40B4-BE49-F238E27FC236}">
                <a16:creationId xmlns:a16="http://schemas.microsoft.com/office/drawing/2014/main" id="{D3FAEC9E-6EC8-9E40-AC51-9834E6CA1DF8}"/>
              </a:ext>
            </a:extLst>
          </p:cNvPr>
          <p:cNvSpPr txBox="1">
            <a:spLocks noChangeArrowheads="1"/>
          </p:cNvSpPr>
          <p:nvPr/>
        </p:nvSpPr>
        <p:spPr bwMode="auto">
          <a:xfrm>
            <a:off x="5715000" y="5502275"/>
            <a:ext cx="3095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solidFill>
                  <a:srgbClr val="FFC000"/>
                </a:solidFill>
              </a:rPr>
              <a:t>Kalahari Desert</a:t>
            </a:r>
          </a:p>
          <a:p>
            <a:pPr>
              <a:spcBef>
                <a:spcPct val="0"/>
              </a:spcBef>
              <a:buFontTx/>
              <a:buNone/>
            </a:pPr>
            <a:endParaRPr lang="en-US" altLang="en-US" sz="2400"/>
          </a:p>
        </p:txBody>
      </p:sp>
    </p:spTree>
    <p:extLst>
      <p:ext uri="{BB962C8B-B14F-4D97-AF65-F5344CB8AC3E}">
        <p14:creationId xmlns:p14="http://schemas.microsoft.com/office/powerpoint/2010/main" val="3973160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8E43EA88-4774-3544-91D6-4CF2E951C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a:extLst>
              <a:ext uri="{FF2B5EF4-FFF2-40B4-BE49-F238E27FC236}">
                <a16:creationId xmlns:a16="http://schemas.microsoft.com/office/drawing/2014/main" id="{279310C8-2887-0C44-8FE2-E6DDF94D452D}"/>
              </a:ext>
            </a:extLst>
          </p:cNvPr>
          <p:cNvSpPr txBox="1">
            <a:spLocks noChangeArrowheads="1"/>
          </p:cNvSpPr>
          <p:nvPr/>
        </p:nvSpPr>
        <p:spPr bwMode="auto">
          <a:xfrm>
            <a:off x="5029200" y="838200"/>
            <a:ext cx="3946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Great Basin Desert</a:t>
            </a:r>
          </a:p>
        </p:txBody>
      </p:sp>
    </p:spTree>
    <p:extLst>
      <p:ext uri="{BB962C8B-B14F-4D97-AF65-F5344CB8AC3E}">
        <p14:creationId xmlns:p14="http://schemas.microsoft.com/office/powerpoint/2010/main" val="400119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2B9DECC0-1FEA-5545-B155-27D966995720}"/>
              </a:ext>
            </a:extLst>
          </p:cNvPr>
          <p:cNvSpPr>
            <a:spLocks noChangeArrowheads="1"/>
          </p:cNvSpPr>
          <p:nvPr/>
        </p:nvSpPr>
        <p:spPr bwMode="auto">
          <a:xfrm>
            <a:off x="-3886200" y="1981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91138" name="Picture 2">
            <a:extLst>
              <a:ext uri="{FF2B5EF4-FFF2-40B4-BE49-F238E27FC236}">
                <a16:creationId xmlns:a16="http://schemas.microsoft.com/office/drawing/2014/main" id="{DB23ECFF-C873-1B44-A831-27CE71177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812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12D89CD-9FED-0D4D-99CF-30516E238CA7}"/>
              </a:ext>
            </a:extLst>
          </p:cNvPr>
          <p:cNvSpPr txBox="1"/>
          <p:nvPr/>
        </p:nvSpPr>
        <p:spPr>
          <a:xfrm>
            <a:off x="298450" y="838200"/>
            <a:ext cx="4044950" cy="1016000"/>
          </a:xfrm>
          <a:prstGeom prst="rect">
            <a:avLst/>
          </a:prstGeom>
          <a:noFill/>
        </p:spPr>
        <p:txBody>
          <a:bodyPr wrap="none">
            <a:spAutoFit/>
          </a:bodyPr>
          <a:lstStyle/>
          <a:p>
            <a:pPr>
              <a:defRPr/>
            </a:pPr>
            <a:r>
              <a:rPr lang="en-US" sz="3600" b="1" dirty="0" err="1">
                <a:solidFill>
                  <a:srgbClr val="000000"/>
                </a:solidFill>
                <a:latin typeface="+mj-lt"/>
              </a:rPr>
              <a:t>Chihuahuan</a:t>
            </a:r>
            <a:r>
              <a:rPr lang="en-US" sz="3600" b="1" dirty="0">
                <a:solidFill>
                  <a:srgbClr val="000000"/>
                </a:solidFill>
                <a:latin typeface="+mj-lt"/>
              </a:rPr>
              <a:t> Desert</a:t>
            </a:r>
            <a:endParaRPr lang="en-US" sz="3600" dirty="0">
              <a:latin typeface="+mj-lt"/>
            </a:endParaRPr>
          </a:p>
          <a:p>
            <a:pPr>
              <a:defRPr/>
            </a:pPr>
            <a:endParaRPr lang="en-US" dirty="0"/>
          </a:p>
        </p:txBody>
      </p:sp>
    </p:spTree>
    <p:extLst>
      <p:ext uri="{BB962C8B-B14F-4D97-AF65-F5344CB8AC3E}">
        <p14:creationId xmlns:p14="http://schemas.microsoft.com/office/powerpoint/2010/main" val="2463639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SonoranDesert">
            <a:extLst>
              <a:ext uri="{FF2B5EF4-FFF2-40B4-BE49-F238E27FC236}">
                <a16:creationId xmlns:a16="http://schemas.microsoft.com/office/drawing/2014/main" id="{C70C8603-9EEB-274A-AD40-B12629445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3">
            <a:extLst>
              <a:ext uri="{FF2B5EF4-FFF2-40B4-BE49-F238E27FC236}">
                <a16:creationId xmlns:a16="http://schemas.microsoft.com/office/drawing/2014/main" id="{469727A5-DA66-0A49-BC26-ACE9D451646F}"/>
              </a:ext>
            </a:extLst>
          </p:cNvPr>
          <p:cNvSpPr>
            <a:spLocks noChangeArrowheads="1"/>
          </p:cNvSpPr>
          <p:nvPr/>
        </p:nvSpPr>
        <p:spPr bwMode="auto">
          <a:xfrm>
            <a:off x="5029200" y="914400"/>
            <a:ext cx="3219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Sonoran Desert</a:t>
            </a:r>
          </a:p>
        </p:txBody>
      </p:sp>
    </p:spTree>
    <p:extLst>
      <p:ext uri="{BB962C8B-B14F-4D97-AF65-F5344CB8AC3E}">
        <p14:creationId xmlns:p14="http://schemas.microsoft.com/office/powerpoint/2010/main" val="3888323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Redsands">
            <a:extLst>
              <a:ext uri="{FF2B5EF4-FFF2-40B4-BE49-F238E27FC236}">
                <a16:creationId xmlns:a16="http://schemas.microsoft.com/office/drawing/2014/main" id="{1DEA602A-ABE1-7141-BAD3-B53E6388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3">
            <a:extLst>
              <a:ext uri="{FF2B5EF4-FFF2-40B4-BE49-F238E27FC236}">
                <a16:creationId xmlns:a16="http://schemas.microsoft.com/office/drawing/2014/main" id="{179DE9D8-3C2C-514C-8BCF-16E954E211A0}"/>
              </a:ext>
            </a:extLst>
          </p:cNvPr>
          <p:cNvSpPr>
            <a:spLocks noChangeArrowheads="1"/>
          </p:cNvSpPr>
          <p:nvPr/>
        </p:nvSpPr>
        <p:spPr bwMode="auto">
          <a:xfrm>
            <a:off x="1676400" y="609600"/>
            <a:ext cx="6481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Great Victoria Desert, Australia</a:t>
            </a:r>
          </a:p>
        </p:txBody>
      </p:sp>
    </p:spTree>
    <p:extLst>
      <p:ext uri="{BB962C8B-B14F-4D97-AF65-F5344CB8AC3E}">
        <p14:creationId xmlns:p14="http://schemas.microsoft.com/office/powerpoint/2010/main" val="312352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84CEB082-3CBE-E44F-8CBC-E826EB8561CC}"/>
              </a:ext>
            </a:extLst>
          </p:cNvPr>
          <p:cNvSpPr txBox="1">
            <a:spLocks noChangeArrowheads="1"/>
          </p:cNvSpPr>
          <p:nvPr/>
        </p:nvSpPr>
        <p:spPr bwMode="auto">
          <a:xfrm>
            <a:off x="1447800" y="5943600"/>
            <a:ext cx="6210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Distribution of Major Vegetation Types</a:t>
            </a:r>
            <a:endParaRPr lang="en-US" altLang="en-US" sz="2400"/>
          </a:p>
        </p:txBody>
      </p:sp>
      <p:pic>
        <p:nvPicPr>
          <p:cNvPr id="48130" name="Picture 1" descr="pckearth.gif">
            <a:extLst>
              <a:ext uri="{FF2B5EF4-FFF2-40B4-BE49-F238E27FC236}">
                <a16:creationId xmlns:a16="http://schemas.microsoft.com/office/drawing/2014/main" id="{9A1354C6-1599-A847-ACF2-175C029BA3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499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26">
            <a:extLst>
              <a:ext uri="{FF2B5EF4-FFF2-40B4-BE49-F238E27FC236}">
                <a16:creationId xmlns:a16="http://schemas.microsoft.com/office/drawing/2014/main" id="{0E7327C4-901E-9D4E-9526-48840A65E404}"/>
              </a:ext>
            </a:extLst>
          </p:cNvPr>
          <p:cNvSpPr>
            <a:spLocks noGrp="1" noChangeArrowheads="1"/>
          </p:cNvSpPr>
          <p:nvPr>
            <p:ph type="title"/>
          </p:nvPr>
        </p:nvSpPr>
        <p:spPr>
          <a:xfrm>
            <a:off x="-457200" y="-228600"/>
            <a:ext cx="9829800" cy="6858000"/>
          </a:xfrm>
          <a:solidFill>
            <a:srgbClr val="FFF8FB">
              <a:alpha val="50195"/>
            </a:srgbClr>
          </a:solidFill>
        </p:spPr>
        <p:txBody>
          <a:bodyPr/>
          <a:lstStyle/>
          <a:p>
            <a:pPr algn="l" eaLnBrk="1" hangingPunct="1">
              <a:lnSpc>
                <a:spcPct val="125000"/>
              </a:lnSpc>
            </a:pPr>
            <a:r>
              <a:rPr lang="en-US" altLang="en-US" sz="2800" b="1">
                <a:solidFill>
                  <a:schemeClr val="tx1"/>
                </a:solidFill>
              </a:rPr>
              <a:t>	</a:t>
            </a:r>
            <a:r>
              <a:rPr lang="en-US" altLang="en-US" sz="3200" b="1">
                <a:solidFill>
                  <a:schemeClr val="tx1"/>
                </a:solidFill>
              </a:rPr>
              <a:t>History and Biogeography</a:t>
            </a:r>
            <a:br>
              <a:rPr lang="en-US" altLang="en-US" sz="2800" b="1">
                <a:solidFill>
                  <a:schemeClr val="tx1"/>
                </a:solidFill>
              </a:rPr>
            </a:br>
            <a:r>
              <a:rPr lang="en-US" altLang="en-US" sz="2800">
                <a:solidFill>
                  <a:schemeClr val="tx1"/>
                </a:solidFill>
              </a:rPr>
              <a:t>		</a:t>
            </a:r>
            <a:r>
              <a:rPr lang="en-US" altLang="en-US" sz="2400">
                <a:solidFill>
                  <a:schemeClr val="tx1"/>
                </a:solidFill>
              </a:rPr>
              <a:t>Self-replicating molecular assemblages</a:t>
            </a:r>
            <a:br>
              <a:rPr lang="en-US" altLang="en-US" sz="2400">
                <a:solidFill>
                  <a:schemeClr val="tx1"/>
                </a:solidFill>
              </a:rPr>
            </a:br>
            <a:r>
              <a:rPr lang="en-US" altLang="en-US" sz="2400">
                <a:solidFill>
                  <a:schemeClr val="tx1"/>
                </a:solidFill>
              </a:rPr>
              <a:t>		Geological Past</a:t>
            </a:r>
            <a:br>
              <a:rPr lang="en-US" altLang="en-US" sz="2400">
                <a:solidFill>
                  <a:schemeClr val="tx1"/>
                </a:solidFill>
              </a:rPr>
            </a:br>
            <a:r>
              <a:rPr lang="en-US" altLang="en-US" sz="2400">
                <a:solidFill>
                  <a:schemeClr val="tx1"/>
                </a:solidFill>
              </a:rPr>
              <a:t>		Shrinking, buckling Earth, Polarity Reversals				Paleoclimatology: Milankovitch cycles</a:t>
            </a:r>
            <a:br>
              <a:rPr lang="en-US" altLang="en-US" sz="2400">
                <a:solidFill>
                  <a:schemeClr val="tx1"/>
                </a:solidFill>
              </a:rPr>
            </a:br>
            <a:r>
              <a:rPr lang="en-US" altLang="en-US" sz="2400">
                <a:solidFill>
                  <a:schemeClr val="tx1"/>
                </a:solidFill>
              </a:rPr>
              <a:t>		Eustatic (world wide) sea level changes</a:t>
            </a:r>
            <a:br>
              <a:rPr lang="en-US" altLang="en-US" sz="2400">
                <a:solidFill>
                  <a:schemeClr val="tx1"/>
                </a:solidFill>
              </a:rPr>
            </a:br>
            <a:r>
              <a:rPr lang="en-US" altLang="en-US" sz="2400">
                <a:solidFill>
                  <a:schemeClr val="tx1"/>
                </a:solidFill>
              </a:rPr>
              <a:t>		Palynology (fossil pollen profiles)</a:t>
            </a:r>
            <a:br>
              <a:rPr lang="en-US" altLang="en-US" sz="2400">
                <a:solidFill>
                  <a:schemeClr val="tx1"/>
                </a:solidFill>
              </a:rPr>
            </a:br>
            <a:r>
              <a:rPr lang="en-US" altLang="en-US" sz="2400">
                <a:solidFill>
                  <a:schemeClr val="tx1"/>
                </a:solidFill>
              </a:rPr>
              <a:t>		Radioisotope dating (half life, C</a:t>
            </a:r>
            <a:r>
              <a:rPr lang="en-US" altLang="en-US" sz="2400" baseline="-25000">
                <a:solidFill>
                  <a:schemeClr val="tx1"/>
                </a:solidFill>
              </a:rPr>
              <a:t>14</a:t>
            </a:r>
            <a:r>
              <a:rPr lang="en-US" altLang="en-US" sz="2400">
                <a:solidFill>
                  <a:schemeClr val="tx1"/>
                </a:solidFill>
              </a:rPr>
              <a:t> carbon 14)</a:t>
            </a:r>
            <a:br>
              <a:rPr lang="en-US" altLang="en-US" sz="2400">
                <a:solidFill>
                  <a:schemeClr val="tx1"/>
                </a:solidFill>
              </a:rPr>
            </a:br>
            <a:r>
              <a:rPr lang="en-US" altLang="en-US" sz="2400">
                <a:solidFill>
                  <a:schemeClr val="tx1"/>
                </a:solidFill>
              </a:rPr>
              <a:t>		Geological time scale</a:t>
            </a:r>
            <a:br>
              <a:rPr lang="en-US" altLang="en-US" sz="2400">
                <a:solidFill>
                  <a:schemeClr val="tx1"/>
                </a:solidFill>
              </a:rPr>
            </a:br>
            <a:r>
              <a:rPr lang="en-US" altLang="en-US" sz="2400">
                <a:solidFill>
                  <a:schemeClr val="tx1"/>
                </a:solidFill>
              </a:rPr>
              <a:t>		Boundaries marked by extinctions</a:t>
            </a:r>
            <a:br>
              <a:rPr lang="en-US" altLang="en-US" sz="2400">
                <a:solidFill>
                  <a:schemeClr val="tx1"/>
                </a:solidFill>
              </a:rPr>
            </a:br>
            <a:r>
              <a:rPr lang="en-US" altLang="en-US" sz="2400">
                <a:solidFill>
                  <a:schemeClr val="tx1"/>
                </a:solidFill>
              </a:rPr>
              <a:t>		Asteroid impact, Chicxulub crater (iridium layer, 65 mya)</a:t>
            </a:r>
            <a:br>
              <a:rPr lang="en-US" altLang="en-US" sz="2400">
                <a:solidFill>
                  <a:schemeClr val="tx1"/>
                </a:solidFill>
              </a:rPr>
            </a:br>
            <a:r>
              <a:rPr lang="en-US" altLang="en-US" sz="2400">
                <a:solidFill>
                  <a:schemeClr val="tx1"/>
                </a:solidFill>
              </a:rPr>
              <a:t>		Pleistocene Megafauna</a:t>
            </a:r>
            <a:r>
              <a:rPr lang="ja-JP" altLang="en-US" sz="2400">
                <a:solidFill>
                  <a:schemeClr val="tx1"/>
                </a:solidFill>
              </a:rPr>
              <a:t>“</a:t>
            </a:r>
            <a:r>
              <a:rPr lang="en-US" altLang="ja-JP" sz="2400">
                <a:solidFill>
                  <a:schemeClr val="tx1"/>
                </a:solidFill>
              </a:rPr>
              <a:t>Overkill</a:t>
            </a:r>
            <a:r>
              <a:rPr lang="ja-JP" altLang="en-US" sz="2400">
                <a:solidFill>
                  <a:schemeClr val="tx1"/>
                </a:solidFill>
              </a:rPr>
              <a:t>”</a:t>
            </a:r>
            <a:r>
              <a:rPr lang="en-US" altLang="ja-JP" sz="2400">
                <a:solidFill>
                  <a:schemeClr val="tx1"/>
                </a:solidFill>
              </a:rPr>
              <a:t> hypothesis</a:t>
            </a:r>
            <a:endParaRPr lang="en-US" altLang="en-US" sz="2400" b="1">
              <a:solidFill>
                <a:schemeClr val="accent2"/>
              </a:solidFill>
            </a:endParaRPr>
          </a:p>
        </p:txBody>
      </p:sp>
    </p:spTree>
    <p:extLst>
      <p:ext uri="{BB962C8B-B14F-4D97-AF65-F5344CB8AC3E}">
        <p14:creationId xmlns:p14="http://schemas.microsoft.com/office/powerpoint/2010/main" val="2355691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26">
            <a:extLst>
              <a:ext uri="{FF2B5EF4-FFF2-40B4-BE49-F238E27FC236}">
                <a16:creationId xmlns:a16="http://schemas.microsoft.com/office/drawing/2014/main" id="{512A6BA1-C6FB-D446-A2E8-36D559C3A863}"/>
              </a:ext>
            </a:extLst>
          </p:cNvPr>
          <p:cNvSpPr>
            <a:spLocks noChangeArrowheads="1"/>
          </p:cNvSpPr>
          <p:nvPr/>
        </p:nvSpPr>
        <p:spPr bwMode="auto">
          <a:xfrm>
            <a:off x="34290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98306" name="Picture 1027">
            <a:extLst>
              <a:ext uri="{FF2B5EF4-FFF2-40B4-BE49-F238E27FC236}">
                <a16:creationId xmlns:a16="http://schemas.microsoft.com/office/drawing/2014/main" id="{DF5CA85B-9C9C-264A-B4A5-11EF69385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5088"/>
            <a:ext cx="8915400" cy="738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1">
            <a:extLst>
              <a:ext uri="{FF2B5EF4-FFF2-40B4-BE49-F238E27FC236}">
                <a16:creationId xmlns:a16="http://schemas.microsoft.com/office/drawing/2014/main" id="{B26F4D18-9664-3B47-BF73-04653963539F}"/>
              </a:ext>
            </a:extLst>
          </p:cNvPr>
          <p:cNvSpPr txBox="1">
            <a:spLocks noChangeArrowheads="1"/>
          </p:cNvSpPr>
          <p:nvPr/>
        </p:nvSpPr>
        <p:spPr bwMode="auto">
          <a:xfrm>
            <a:off x="1066800" y="533400"/>
            <a:ext cx="527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solidFill>
                  <a:srgbClr val="0070C0"/>
                </a:solidFill>
                <a:hlinkClick r:id=""/>
              </a:rPr>
              <a:t>https://www.nytimes.com/interactive/2018/12/18/</a:t>
            </a:r>
          </a:p>
          <a:p>
            <a:pPr>
              <a:spcBef>
                <a:spcPct val="0"/>
              </a:spcBef>
              <a:buFontTx/>
              <a:buNone/>
            </a:pPr>
            <a:r>
              <a:rPr lang="en-US" altLang="en-US" sz="2000" u="sng">
                <a:solidFill>
                  <a:srgbClr val="0070C0"/>
                </a:solidFill>
                <a:hlinkClick r:id=""/>
              </a:rPr>
              <a:t>climate/galapagos-islands-ocean-warming.html</a:t>
            </a:r>
            <a:endParaRPr lang="en-US" altLang="en-US" sz="2000">
              <a:solidFill>
                <a:srgbClr val="0070C0"/>
              </a:solidFill>
            </a:endParaRPr>
          </a:p>
          <a:p>
            <a:pPr>
              <a:spcBef>
                <a:spcPct val="0"/>
              </a:spcBef>
              <a:buFontTx/>
              <a:buNone/>
            </a:pPr>
            <a:endParaRPr lang="en-US" altLang="en-US" sz="2400"/>
          </a:p>
        </p:txBody>
      </p:sp>
    </p:spTree>
    <p:extLst>
      <p:ext uri="{BB962C8B-B14F-4D97-AF65-F5344CB8AC3E}">
        <p14:creationId xmlns:p14="http://schemas.microsoft.com/office/powerpoint/2010/main" val="1478079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a:extLst>
              <a:ext uri="{FF2B5EF4-FFF2-40B4-BE49-F238E27FC236}">
                <a16:creationId xmlns:a16="http://schemas.microsoft.com/office/drawing/2014/main" id="{DD89C5E4-C1ED-C24E-BA0F-199499F88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0"/>
            <a:ext cx="683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911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99433F36-C65B-D947-87F1-160768BDDD64}"/>
              </a:ext>
            </a:extLst>
          </p:cNvPr>
          <p:cNvSpPr>
            <a:spLocks noChangeArrowheads="1"/>
          </p:cNvSpPr>
          <p:nvPr/>
        </p:nvSpPr>
        <p:spPr bwMode="auto">
          <a:xfrm>
            <a:off x="228600" y="0"/>
            <a:ext cx="21596350" cy="727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			</a:t>
            </a:r>
            <a:r>
              <a:rPr lang="en-US" altLang="en-US" sz="2400" b="1"/>
              <a:t>The Geological Time Scale</a:t>
            </a:r>
          </a:p>
          <a:p>
            <a:pPr>
              <a:lnSpc>
                <a:spcPct val="55000"/>
              </a:lnSpc>
              <a:spcBef>
                <a:spcPct val="0"/>
              </a:spcBef>
              <a:buFontTx/>
              <a:buNone/>
            </a:pPr>
            <a:r>
              <a:rPr lang="en-US" altLang="en-US" sz="2000"/>
              <a:t>__________________________________________________________________                                                                                                          </a:t>
            </a:r>
          </a:p>
          <a:p>
            <a:pPr>
              <a:lnSpc>
                <a:spcPct val="90000"/>
              </a:lnSpc>
              <a:spcBef>
                <a:spcPct val="0"/>
              </a:spcBef>
              <a:buFontTx/>
              <a:buNone/>
            </a:pPr>
            <a:r>
              <a:rPr lang="en-US" altLang="en-US" sz="2000"/>
              <a:t>							Years in millions</a:t>
            </a:r>
          </a:p>
          <a:p>
            <a:pPr>
              <a:lnSpc>
                <a:spcPct val="90000"/>
              </a:lnSpc>
              <a:spcBef>
                <a:spcPct val="0"/>
              </a:spcBef>
              <a:buFontTx/>
              <a:buNone/>
            </a:pPr>
            <a:r>
              <a:rPr lang="en-US" altLang="en-US" sz="2000"/>
              <a:t>							since beginning of</a:t>
            </a:r>
          </a:p>
          <a:p>
            <a:pPr>
              <a:lnSpc>
                <a:spcPct val="90000"/>
              </a:lnSpc>
              <a:spcBef>
                <a:spcPct val="0"/>
              </a:spcBef>
              <a:buFontTx/>
              <a:buNone/>
            </a:pPr>
            <a:r>
              <a:rPr lang="en-US" altLang="en-US" sz="2000"/>
              <a:t>	Eras	  	Periods		Epochs		period or epoch</a:t>
            </a:r>
          </a:p>
          <a:p>
            <a:pPr>
              <a:lnSpc>
                <a:spcPct val="70000"/>
              </a:lnSpc>
              <a:spcBef>
                <a:spcPct val="0"/>
              </a:spcBef>
              <a:buFontTx/>
              <a:buNone/>
            </a:pPr>
            <a:r>
              <a:rPr lang="en-US" altLang="en-US" sz="2000"/>
              <a:t>__________________________________________________________________                                                                                                          </a:t>
            </a:r>
          </a:p>
          <a:p>
            <a:pPr>
              <a:lnSpc>
                <a:spcPct val="90000"/>
              </a:lnSpc>
              <a:spcBef>
                <a:spcPct val="0"/>
              </a:spcBef>
              <a:buFontTx/>
              <a:buNone/>
            </a:pPr>
            <a:r>
              <a:rPr lang="en-US" altLang="en-US" sz="2000"/>
              <a:t>			Quaternary	Recent			 0.1</a:t>
            </a:r>
          </a:p>
          <a:p>
            <a:pPr>
              <a:lnSpc>
                <a:spcPct val="90000"/>
              </a:lnSpc>
              <a:spcBef>
                <a:spcPct val="0"/>
              </a:spcBef>
              <a:buFontTx/>
              <a:buNone/>
            </a:pPr>
            <a:r>
              <a:rPr lang="en-US" altLang="en-US" sz="2000"/>
              <a:t>					</a:t>
            </a:r>
            <a:r>
              <a:rPr lang="en-US" altLang="en-US" sz="2000" u="sng"/>
              <a:t>Pleistocene		 1.6</a:t>
            </a:r>
            <a:endParaRPr lang="en-US" altLang="en-US" sz="2000"/>
          </a:p>
          <a:p>
            <a:pPr>
              <a:lnSpc>
                <a:spcPct val="90000"/>
              </a:lnSpc>
              <a:spcBef>
                <a:spcPct val="0"/>
              </a:spcBef>
              <a:buFontTx/>
              <a:buNone/>
            </a:pPr>
            <a:r>
              <a:rPr lang="en-US" altLang="en-US" sz="2000"/>
              <a:t>  	Cenozoic			Pliocene			    5</a:t>
            </a:r>
          </a:p>
          <a:p>
            <a:pPr>
              <a:lnSpc>
                <a:spcPct val="90000"/>
              </a:lnSpc>
              <a:spcBef>
                <a:spcPct val="0"/>
              </a:spcBef>
              <a:buFontTx/>
              <a:buNone/>
            </a:pPr>
            <a:r>
              <a:rPr lang="en-US" altLang="en-US" sz="2000"/>
              <a:t>					Miocene			   22</a:t>
            </a:r>
          </a:p>
          <a:p>
            <a:pPr>
              <a:lnSpc>
                <a:spcPct val="90000"/>
              </a:lnSpc>
              <a:spcBef>
                <a:spcPct val="0"/>
              </a:spcBef>
              <a:buFontTx/>
              <a:buNone/>
            </a:pPr>
            <a:r>
              <a:rPr lang="en-US" altLang="en-US" sz="2000"/>
              <a:t>			Tertiary		Oligocene		   36</a:t>
            </a:r>
          </a:p>
          <a:p>
            <a:pPr>
              <a:lnSpc>
                <a:spcPct val="90000"/>
              </a:lnSpc>
              <a:spcBef>
                <a:spcPct val="0"/>
              </a:spcBef>
              <a:buFontTx/>
              <a:buNone/>
            </a:pPr>
            <a:r>
              <a:rPr lang="en-US" altLang="en-US" sz="2000"/>
              <a:t>					Eocene			   55</a:t>
            </a:r>
          </a:p>
          <a:p>
            <a:pPr>
              <a:lnSpc>
                <a:spcPct val="90000"/>
              </a:lnSpc>
              <a:spcBef>
                <a:spcPct val="0"/>
              </a:spcBef>
              <a:buFontTx/>
              <a:buNone/>
            </a:pPr>
            <a:r>
              <a:rPr lang="en-US" altLang="en-US" sz="2000"/>
              <a:t>					Paleocene		   65</a:t>
            </a:r>
          </a:p>
          <a:p>
            <a:pPr>
              <a:lnSpc>
                <a:spcPct val="70000"/>
              </a:lnSpc>
              <a:spcBef>
                <a:spcPct val="0"/>
              </a:spcBef>
              <a:buFontTx/>
              <a:buNone/>
            </a:pPr>
            <a:r>
              <a:rPr lang="en-US" altLang="en-US" sz="2000"/>
              <a:t>__________________________________________________________________                                                                                                          	</a:t>
            </a:r>
          </a:p>
          <a:p>
            <a:pPr>
              <a:lnSpc>
                <a:spcPct val="85000"/>
              </a:lnSpc>
              <a:spcBef>
                <a:spcPct val="0"/>
              </a:spcBef>
              <a:buFontTx/>
              <a:buNone/>
            </a:pPr>
            <a:r>
              <a:rPr lang="en-US" altLang="en-US" sz="2000"/>
              <a:t>			Cretaceous		 		 144</a:t>
            </a:r>
          </a:p>
          <a:p>
            <a:pPr>
              <a:lnSpc>
                <a:spcPct val="85000"/>
              </a:lnSpc>
              <a:spcBef>
                <a:spcPct val="0"/>
              </a:spcBef>
              <a:buFontTx/>
              <a:buNone/>
            </a:pPr>
            <a:r>
              <a:rPr lang="en-US" altLang="en-US" sz="2000"/>
              <a:t>	Mesozoic	Jurassic		 			 192</a:t>
            </a:r>
          </a:p>
          <a:p>
            <a:pPr>
              <a:lnSpc>
                <a:spcPct val="85000"/>
              </a:lnSpc>
              <a:spcBef>
                <a:spcPct val="0"/>
              </a:spcBef>
              <a:buFontTx/>
              <a:buNone/>
            </a:pPr>
            <a:r>
              <a:rPr lang="en-US" altLang="en-US" sz="2000"/>
              <a:t>			Triassic					 245</a:t>
            </a:r>
          </a:p>
          <a:p>
            <a:pPr>
              <a:lnSpc>
                <a:spcPct val="70000"/>
              </a:lnSpc>
              <a:spcBef>
                <a:spcPct val="0"/>
              </a:spcBef>
              <a:buFontTx/>
              <a:buNone/>
            </a:pPr>
            <a:r>
              <a:rPr lang="en-US" altLang="en-US" sz="2000"/>
              <a:t>_________________________________________________________________                                                                                                          	</a:t>
            </a:r>
          </a:p>
          <a:p>
            <a:pPr>
              <a:lnSpc>
                <a:spcPct val="95000"/>
              </a:lnSpc>
              <a:spcBef>
                <a:spcPct val="0"/>
              </a:spcBef>
              <a:buFontTx/>
              <a:buNone/>
            </a:pPr>
            <a:r>
              <a:rPr lang="en-US" altLang="en-US" sz="2000"/>
              <a:t>			Permian		 			 290</a:t>
            </a:r>
          </a:p>
          <a:p>
            <a:pPr>
              <a:lnSpc>
                <a:spcPct val="85000"/>
              </a:lnSpc>
              <a:spcBef>
                <a:spcPct val="0"/>
              </a:spcBef>
              <a:buFontTx/>
              <a:buNone/>
            </a:pPr>
            <a:r>
              <a:rPr lang="en-US" altLang="en-US" sz="2000"/>
              <a:t>			Carboniferous				 360</a:t>
            </a:r>
          </a:p>
          <a:p>
            <a:pPr>
              <a:lnSpc>
                <a:spcPct val="85000"/>
              </a:lnSpc>
              <a:spcBef>
                <a:spcPct val="0"/>
              </a:spcBef>
              <a:buFontTx/>
              <a:buNone/>
            </a:pPr>
            <a:r>
              <a:rPr lang="en-US" altLang="en-US" sz="2000"/>
              <a:t>			Devonian				 408</a:t>
            </a:r>
          </a:p>
          <a:p>
            <a:pPr>
              <a:lnSpc>
                <a:spcPct val="85000"/>
              </a:lnSpc>
              <a:spcBef>
                <a:spcPct val="0"/>
              </a:spcBef>
              <a:buFontTx/>
              <a:buNone/>
            </a:pPr>
            <a:r>
              <a:rPr lang="en-US" altLang="en-US" sz="2000"/>
              <a:t>	Paleozoic	Silurian					 435</a:t>
            </a:r>
          </a:p>
          <a:p>
            <a:pPr>
              <a:lnSpc>
                <a:spcPct val="85000"/>
              </a:lnSpc>
              <a:spcBef>
                <a:spcPct val="0"/>
              </a:spcBef>
              <a:buFontTx/>
              <a:buNone/>
            </a:pPr>
            <a:r>
              <a:rPr lang="en-US" altLang="en-US" sz="2000"/>
              <a:t>			Ordivician				 485</a:t>
            </a:r>
          </a:p>
          <a:p>
            <a:pPr>
              <a:lnSpc>
                <a:spcPct val="85000"/>
              </a:lnSpc>
              <a:spcBef>
                <a:spcPct val="0"/>
              </a:spcBef>
              <a:buFontTx/>
              <a:buNone/>
            </a:pPr>
            <a:r>
              <a:rPr lang="en-US" altLang="en-US" sz="2000"/>
              <a:t>			Cambrian		 		 570</a:t>
            </a:r>
          </a:p>
          <a:p>
            <a:pPr>
              <a:lnSpc>
                <a:spcPct val="70000"/>
              </a:lnSpc>
              <a:spcBef>
                <a:spcPct val="0"/>
              </a:spcBef>
              <a:buFontTx/>
              <a:buNone/>
            </a:pPr>
            <a:r>
              <a:rPr lang="en-US" altLang="en-US" sz="2000"/>
              <a:t>__________________________________________________________________                                                                                                          	</a:t>
            </a:r>
          </a:p>
          <a:p>
            <a:pPr>
              <a:lnSpc>
                <a:spcPct val="85000"/>
              </a:lnSpc>
              <a:spcBef>
                <a:spcPct val="0"/>
              </a:spcBef>
              <a:buFontTx/>
              <a:buNone/>
            </a:pPr>
            <a:r>
              <a:rPr lang="en-US" altLang="en-US" sz="2000"/>
              <a:t>	Precambrian						4600</a:t>
            </a:r>
            <a:endParaRPr lang="en-US" altLang="en-US" sz="2400"/>
          </a:p>
          <a:p>
            <a:pPr>
              <a:spcBef>
                <a:spcPct val="0"/>
              </a:spcBef>
              <a:buFontTx/>
              <a:buNone/>
            </a:pPr>
            <a:r>
              <a:rPr lang="en-US" altLang="en-US" sz="2400"/>
              <a:t>____________________________________________________________</a:t>
            </a:r>
          </a:p>
        </p:txBody>
      </p:sp>
    </p:spTree>
    <p:extLst>
      <p:ext uri="{BB962C8B-B14F-4D97-AF65-F5344CB8AC3E}">
        <p14:creationId xmlns:p14="http://schemas.microsoft.com/office/powerpoint/2010/main" val="2426653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6CF73CEF-96C7-C247-92A5-675FE15D66B4}"/>
              </a:ext>
            </a:extLst>
          </p:cNvPr>
          <p:cNvSpPr>
            <a:spLocks noChangeArrowheads="1"/>
          </p:cNvSpPr>
          <p:nvPr/>
        </p:nvSpPr>
        <p:spPr bwMode="auto">
          <a:xfrm>
            <a:off x="228600" y="0"/>
            <a:ext cx="2159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____________________________________________________________</a:t>
            </a:r>
          </a:p>
        </p:txBody>
      </p:sp>
      <p:pic>
        <p:nvPicPr>
          <p:cNvPr id="104450" name="Picture 1" descr="time-line.gif">
            <a:extLst>
              <a:ext uri="{FF2B5EF4-FFF2-40B4-BE49-F238E27FC236}">
                <a16:creationId xmlns:a16="http://schemas.microsoft.com/office/drawing/2014/main" id="{BDB3F892-F3F7-1B43-83C5-F4CE5F8CC6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504825"/>
            <a:ext cx="90582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 descr="Dino.gif">
            <a:extLst>
              <a:ext uri="{FF2B5EF4-FFF2-40B4-BE49-F238E27FC236}">
                <a16:creationId xmlns:a16="http://schemas.microsoft.com/office/drawing/2014/main" id="{FE655AE5-AA1E-6E45-8177-5BA23F7F8B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86200" y="1460500"/>
            <a:ext cx="2362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935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a:extLst>
              <a:ext uri="{FF2B5EF4-FFF2-40B4-BE49-F238E27FC236}">
                <a16:creationId xmlns:a16="http://schemas.microsoft.com/office/drawing/2014/main" id="{F7C13327-FEA5-6745-9E59-F939C3544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6868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Box 1">
            <a:extLst>
              <a:ext uri="{FF2B5EF4-FFF2-40B4-BE49-F238E27FC236}">
                <a16:creationId xmlns:a16="http://schemas.microsoft.com/office/drawing/2014/main" id="{4507DB4C-C0E0-2247-89F9-ED4B58B5CD57}"/>
              </a:ext>
            </a:extLst>
          </p:cNvPr>
          <p:cNvSpPr txBox="1">
            <a:spLocks noChangeArrowheads="1"/>
          </p:cNvSpPr>
          <p:nvPr/>
        </p:nvSpPr>
        <p:spPr bwMode="auto">
          <a:xfrm>
            <a:off x="685800" y="6248400"/>
            <a:ext cx="7713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Ward, P. D. 2006. Impact from the deep. Scientific American 295, 64–71.</a:t>
            </a:r>
          </a:p>
        </p:txBody>
      </p:sp>
    </p:spTree>
    <p:extLst>
      <p:ext uri="{BB962C8B-B14F-4D97-AF65-F5344CB8AC3E}">
        <p14:creationId xmlns:p14="http://schemas.microsoft.com/office/powerpoint/2010/main" val="1696208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ti_KT_Boundary_02_00.jpg">
            <a:extLst>
              <a:ext uri="{FF2B5EF4-FFF2-40B4-BE49-F238E27FC236}">
                <a16:creationId xmlns:a16="http://schemas.microsoft.com/office/drawing/2014/main" id="{E2F09CC8-CFAF-464B-8061-DB3AAB2456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48164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descr="cretmap.gif">
            <a:extLst>
              <a:ext uri="{FF2B5EF4-FFF2-40B4-BE49-F238E27FC236}">
                <a16:creationId xmlns:a16="http://schemas.microsoft.com/office/drawing/2014/main" id="{E0ED8AB0-E8D4-8649-BB2D-413C7A4A78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113"/>
            <a:ext cx="436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6" descr="1.jpg">
            <a:extLst>
              <a:ext uri="{FF2B5EF4-FFF2-40B4-BE49-F238E27FC236}">
                <a16:creationId xmlns:a16="http://schemas.microsoft.com/office/drawing/2014/main" id="{111F43DB-91E3-6646-83C1-CDC5788E70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83075"/>
            <a:ext cx="4181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 descr="414861a-f1.2.jpg">
            <a:extLst>
              <a:ext uri="{FF2B5EF4-FFF2-40B4-BE49-F238E27FC236}">
                <a16:creationId xmlns:a16="http://schemas.microsoft.com/office/drawing/2014/main" id="{F0BA58F0-E8F7-5341-8E51-38F64047FF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267200"/>
            <a:ext cx="495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7">
            <a:extLst>
              <a:ext uri="{FF2B5EF4-FFF2-40B4-BE49-F238E27FC236}">
                <a16:creationId xmlns:a16="http://schemas.microsoft.com/office/drawing/2014/main" id="{CE997EDC-282A-C742-B6A5-A34CB0DB5A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0"/>
            <a:ext cx="2362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1" descr="Dinosaur.jpg">
            <a:extLst>
              <a:ext uri="{FF2B5EF4-FFF2-40B4-BE49-F238E27FC236}">
                <a16:creationId xmlns:a16="http://schemas.microsoft.com/office/drawing/2014/main" id="{9F36524E-AC0E-7A4A-9B45-DD51555418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27700" y="3149600"/>
            <a:ext cx="34163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4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3">
            <a:extLst>
              <a:ext uri="{FF2B5EF4-FFF2-40B4-BE49-F238E27FC236}">
                <a16:creationId xmlns:a16="http://schemas.microsoft.com/office/drawing/2014/main" id="{7EA3C258-0246-7E46-A581-6980C2086B24}"/>
              </a:ext>
            </a:extLst>
          </p:cNvPr>
          <p:cNvSpPr txBox="1">
            <a:spLocks noChangeArrowheads="1"/>
          </p:cNvSpPr>
          <p:nvPr/>
        </p:nvSpPr>
        <p:spPr bwMode="auto">
          <a:xfrm>
            <a:off x="838200" y="304800"/>
            <a:ext cx="77724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200"/>
              <a:t>History and Biogeography</a:t>
            </a:r>
            <a:br>
              <a:rPr lang="en-US" altLang="en-US" sz="2200"/>
            </a:br>
            <a:r>
              <a:rPr lang="en-US" altLang="en-US" sz="2200"/>
              <a:t>Self-replicating molecular assemblages</a:t>
            </a:r>
            <a:br>
              <a:rPr lang="en-US" altLang="en-US" sz="2200"/>
            </a:br>
            <a:r>
              <a:rPr lang="en-US" altLang="en-US" sz="2200"/>
              <a:t>Geological Past</a:t>
            </a:r>
          </a:p>
          <a:p>
            <a:pPr>
              <a:lnSpc>
                <a:spcPct val="120000"/>
              </a:lnSpc>
              <a:spcBef>
                <a:spcPct val="0"/>
              </a:spcBef>
              <a:buFontTx/>
              <a:buNone/>
            </a:pPr>
            <a:r>
              <a:rPr lang="en-US" altLang="en-US" sz="2200"/>
              <a:t>Shrinking, buckling Earth, Polarity Reversals	</a:t>
            </a:r>
          </a:p>
          <a:p>
            <a:pPr>
              <a:lnSpc>
                <a:spcPct val="120000"/>
              </a:lnSpc>
              <a:spcBef>
                <a:spcPct val="0"/>
              </a:spcBef>
              <a:buFontTx/>
              <a:buNone/>
            </a:pPr>
            <a:r>
              <a:rPr lang="en-US" altLang="en-US" sz="2200"/>
              <a:t>Paleoclimatology </a:t>
            </a:r>
            <a:br>
              <a:rPr lang="en-US" altLang="en-US" sz="2200"/>
            </a:br>
            <a:r>
              <a:rPr lang="en-US" altLang="en-US" sz="2200"/>
              <a:t>Eustatic sea level changes</a:t>
            </a:r>
            <a:br>
              <a:rPr lang="en-US" altLang="en-US" sz="2200"/>
            </a:br>
            <a:r>
              <a:rPr lang="en-US" altLang="en-US" sz="2200"/>
              <a:t>Palynology (fossil pollen profiles)</a:t>
            </a:r>
            <a:br>
              <a:rPr lang="en-US" altLang="en-US" sz="2200"/>
            </a:br>
            <a:r>
              <a:rPr lang="en-US" altLang="en-US" sz="2200"/>
              <a:t>Radioisotope dating (half life, C</a:t>
            </a:r>
            <a:r>
              <a:rPr lang="en-US" altLang="en-US" sz="2200" baseline="-25000"/>
              <a:t>14</a:t>
            </a:r>
            <a:r>
              <a:rPr lang="en-US" altLang="en-US" sz="2200"/>
              <a:t> carbon 14, ~5700 years)</a:t>
            </a:r>
            <a:br>
              <a:rPr lang="en-US" altLang="en-US" sz="2200"/>
            </a:br>
            <a:r>
              <a:rPr lang="en-US" altLang="en-US" sz="2200"/>
              <a:t>Geological time scale, Boundaries marked by extinctions</a:t>
            </a:r>
            <a:br>
              <a:rPr lang="en-US" altLang="en-US" sz="2200"/>
            </a:br>
            <a:r>
              <a:rPr lang="en-US" altLang="en-US" sz="2200"/>
              <a:t>Chicxulub Asteroid impact (iridium layer, 65 mya)</a:t>
            </a:r>
            <a:br>
              <a:rPr lang="en-US" altLang="en-US" sz="2200"/>
            </a:br>
            <a:r>
              <a:rPr lang="en-US" altLang="en-US" sz="2200"/>
              <a:t>Pleistocene Megafauna</a:t>
            </a:r>
            <a:r>
              <a:rPr lang="ja-JP" altLang="en-US" sz="2200"/>
              <a:t>“</a:t>
            </a:r>
            <a:r>
              <a:rPr lang="en-US" altLang="ja-JP" sz="2200"/>
              <a:t>Overkill</a:t>
            </a:r>
            <a:r>
              <a:rPr lang="ja-JP" altLang="en-US" sz="2200"/>
              <a:t>”</a:t>
            </a:r>
            <a:r>
              <a:rPr lang="en-US" altLang="ja-JP" sz="2200"/>
              <a:t> hypothesis</a:t>
            </a:r>
          </a:p>
          <a:p>
            <a:pPr>
              <a:lnSpc>
                <a:spcPct val="120000"/>
              </a:lnSpc>
              <a:spcBef>
                <a:spcPct val="0"/>
              </a:spcBef>
              <a:buFontTx/>
              <a:buNone/>
            </a:pPr>
            <a:r>
              <a:rPr lang="en-US" altLang="en-US" sz="2200"/>
              <a:t>Classical Biogeography, Wallace</a:t>
            </a:r>
            <a:r>
              <a:rPr lang="ja-JP" altLang="en-US" sz="2200"/>
              <a:t>’</a:t>
            </a:r>
            <a:r>
              <a:rPr lang="en-US" altLang="ja-JP" sz="2200"/>
              <a:t>s Line</a:t>
            </a:r>
          </a:p>
          <a:p>
            <a:pPr>
              <a:lnSpc>
                <a:spcPct val="120000"/>
              </a:lnSpc>
              <a:spcBef>
                <a:spcPct val="0"/>
              </a:spcBef>
              <a:buFontTx/>
              <a:buNone/>
            </a:pPr>
            <a:r>
              <a:rPr lang="en-US" altLang="en-US" sz="2200"/>
              <a:t>Continental drift, sea floor spreading</a:t>
            </a:r>
          </a:p>
          <a:p>
            <a:pPr>
              <a:lnSpc>
                <a:spcPct val="120000"/>
              </a:lnSpc>
              <a:spcBef>
                <a:spcPct val="0"/>
              </a:spcBef>
              <a:buFontTx/>
              <a:buNone/>
            </a:pPr>
            <a:r>
              <a:rPr lang="en-US" altLang="en-US" sz="2200"/>
              <a:t>Foraminifera fossil record</a:t>
            </a:r>
          </a:p>
          <a:p>
            <a:pPr>
              <a:lnSpc>
                <a:spcPct val="120000"/>
              </a:lnSpc>
              <a:spcBef>
                <a:spcPct val="0"/>
              </a:spcBef>
              <a:buFontTx/>
              <a:buNone/>
            </a:pPr>
            <a:r>
              <a:rPr lang="en-US" altLang="en-US" sz="2200"/>
              <a:t>Milankovitch Cycles: Precession, Obliquity, and Eccentricity</a:t>
            </a:r>
          </a:p>
        </p:txBody>
      </p:sp>
    </p:spTree>
    <p:extLst>
      <p:ext uri="{BB962C8B-B14F-4D97-AF65-F5344CB8AC3E}">
        <p14:creationId xmlns:p14="http://schemas.microsoft.com/office/powerpoint/2010/main" val="1166794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30A2AB44-6738-3648-99DB-8793710C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9188"/>
            <a:ext cx="914400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3">
            <a:extLst>
              <a:ext uri="{FF2B5EF4-FFF2-40B4-BE49-F238E27FC236}">
                <a16:creationId xmlns:a16="http://schemas.microsoft.com/office/drawing/2014/main" id="{4F2FB214-D70E-304C-83C0-3B60E3BC9D77}"/>
              </a:ext>
            </a:extLst>
          </p:cNvPr>
          <p:cNvSpPr txBox="1">
            <a:spLocks noChangeArrowheads="1"/>
          </p:cNvSpPr>
          <p:nvPr/>
        </p:nvSpPr>
        <p:spPr bwMode="auto">
          <a:xfrm>
            <a:off x="517525" y="319088"/>
            <a:ext cx="7404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Classical Biogeography,  Biogeographic Realms</a:t>
            </a:r>
            <a:endParaRPr lang="en-US" altLang="en-US" sz="2400"/>
          </a:p>
        </p:txBody>
      </p:sp>
    </p:spTree>
    <p:extLst>
      <p:ext uri="{BB962C8B-B14F-4D97-AF65-F5344CB8AC3E}">
        <p14:creationId xmlns:p14="http://schemas.microsoft.com/office/powerpoint/2010/main" val="783811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a:extLst>
              <a:ext uri="{FF2B5EF4-FFF2-40B4-BE49-F238E27FC236}">
                <a16:creationId xmlns:a16="http://schemas.microsoft.com/office/drawing/2014/main" id="{013B8985-898E-6645-8069-329CB7301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6238"/>
            <a:ext cx="9144000"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Box 1">
            <a:extLst>
              <a:ext uri="{FF2B5EF4-FFF2-40B4-BE49-F238E27FC236}">
                <a16:creationId xmlns:a16="http://schemas.microsoft.com/office/drawing/2014/main" id="{FC8DC854-3670-8C46-9AD2-B3900E5576C7}"/>
              </a:ext>
            </a:extLst>
          </p:cNvPr>
          <p:cNvSpPr txBox="1">
            <a:spLocks noChangeArrowheads="1"/>
          </p:cNvSpPr>
          <p:nvPr/>
        </p:nvSpPr>
        <p:spPr bwMode="auto">
          <a:xfrm>
            <a:off x="1295400" y="533400"/>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Orienta</a:t>
            </a:r>
            <a:r>
              <a:rPr lang="en-US" altLang="en-US" sz="2400" b="1"/>
              <a:t>l</a:t>
            </a:r>
          </a:p>
          <a:p>
            <a:pPr>
              <a:spcBef>
                <a:spcPct val="0"/>
              </a:spcBef>
              <a:buFontTx/>
              <a:buNone/>
            </a:pPr>
            <a:r>
              <a:rPr lang="en-US" altLang="en-US" sz="2400" b="1"/>
              <a:t>   </a:t>
            </a:r>
            <a:r>
              <a:rPr lang="en-US" altLang="en-US" sz="2800" b="1"/>
              <a:t>Realm</a:t>
            </a:r>
          </a:p>
        </p:txBody>
      </p:sp>
    </p:spTree>
    <p:extLst>
      <p:ext uri="{BB962C8B-B14F-4D97-AF65-F5344CB8AC3E}">
        <p14:creationId xmlns:p14="http://schemas.microsoft.com/office/powerpoint/2010/main" val="1513246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biomes_map_big2">
            <a:extLst>
              <a:ext uri="{FF2B5EF4-FFF2-40B4-BE49-F238E27FC236}">
                <a16:creationId xmlns:a16="http://schemas.microsoft.com/office/drawing/2014/main" id="{8118F186-CE0F-0D47-BEFD-E5DDF91A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1">
            <a:extLst>
              <a:ext uri="{FF2B5EF4-FFF2-40B4-BE49-F238E27FC236}">
                <a16:creationId xmlns:a16="http://schemas.microsoft.com/office/drawing/2014/main" id="{100A584C-09A2-DD47-916D-8814D2D95478}"/>
              </a:ext>
            </a:extLst>
          </p:cNvPr>
          <p:cNvSpPr>
            <a:spLocks noChangeArrowheads="1"/>
          </p:cNvSpPr>
          <p:nvPr/>
        </p:nvSpPr>
        <p:spPr bwMode="auto">
          <a:xfrm>
            <a:off x="1828800" y="5334000"/>
            <a:ext cx="60960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800"/>
              <a:t>             Biomes of the World</a:t>
            </a:r>
          </a:p>
          <a:p>
            <a:pPr>
              <a:lnSpc>
                <a:spcPct val="120000"/>
              </a:lnSpc>
              <a:spcBef>
                <a:spcPct val="0"/>
              </a:spcBef>
              <a:buFontTx/>
              <a:buNone/>
            </a:pPr>
            <a:r>
              <a:rPr lang="en-US" altLang="en-US" sz="2800"/>
              <a:t>Distribution of Major Vegetation Types</a:t>
            </a:r>
          </a:p>
        </p:txBody>
      </p:sp>
    </p:spTree>
    <p:extLst>
      <p:ext uri="{BB962C8B-B14F-4D97-AF65-F5344CB8AC3E}">
        <p14:creationId xmlns:p14="http://schemas.microsoft.com/office/powerpoint/2010/main" val="862726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DDFECD1B-1832-0A4B-AACD-453DA3609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568325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3">
            <a:extLst>
              <a:ext uri="{FF2B5EF4-FFF2-40B4-BE49-F238E27FC236}">
                <a16:creationId xmlns:a16="http://schemas.microsoft.com/office/drawing/2014/main" id="{BEC90CA2-FCE4-D74D-8515-7D2E3F9C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304800"/>
            <a:ext cx="514985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4">
            <a:extLst>
              <a:ext uri="{FF2B5EF4-FFF2-40B4-BE49-F238E27FC236}">
                <a16:creationId xmlns:a16="http://schemas.microsoft.com/office/drawing/2014/main" id="{54ABC45B-93F4-E249-A02A-CDB4DF3E7466}"/>
              </a:ext>
            </a:extLst>
          </p:cNvPr>
          <p:cNvSpPr txBox="1">
            <a:spLocks noChangeArrowheads="1"/>
          </p:cNvSpPr>
          <p:nvPr/>
        </p:nvSpPr>
        <p:spPr bwMode="auto">
          <a:xfrm>
            <a:off x="5715000" y="0"/>
            <a:ext cx="2943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Alfred Russel Wallace</a:t>
            </a:r>
          </a:p>
        </p:txBody>
      </p:sp>
    </p:spTree>
    <p:extLst>
      <p:ext uri="{BB962C8B-B14F-4D97-AF65-F5344CB8AC3E}">
        <p14:creationId xmlns:p14="http://schemas.microsoft.com/office/powerpoint/2010/main" val="731367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a:extLst>
              <a:ext uri="{FF2B5EF4-FFF2-40B4-BE49-F238E27FC236}">
                <a16:creationId xmlns:a16="http://schemas.microsoft.com/office/drawing/2014/main" id="{63505BDF-3ECE-3F43-AB8C-956166254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2">
            <a:extLst>
              <a:ext uri="{FF2B5EF4-FFF2-40B4-BE49-F238E27FC236}">
                <a16:creationId xmlns:a16="http://schemas.microsoft.com/office/drawing/2014/main" id="{ECE99F1D-DB0B-7E4E-AD2E-D79D3FB55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6482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10FC459-08C7-4842-8FA4-1F7FD3D17C34}"/>
              </a:ext>
            </a:extLst>
          </p:cNvPr>
          <p:cNvSpPr txBox="1"/>
          <p:nvPr/>
        </p:nvSpPr>
        <p:spPr>
          <a:xfrm>
            <a:off x="1981200" y="5715000"/>
            <a:ext cx="2005677" cy="461665"/>
          </a:xfrm>
          <a:prstGeom prst="rect">
            <a:avLst/>
          </a:prstGeom>
          <a:noFill/>
        </p:spPr>
        <p:txBody>
          <a:bodyPr wrap="none" rtlCol="0">
            <a:spAutoFit/>
          </a:bodyPr>
          <a:lstStyle/>
          <a:p>
            <a:r>
              <a:rPr lang="en-US" b="1" dirty="0"/>
              <a:t>Samuel Sweet</a:t>
            </a:r>
          </a:p>
        </p:txBody>
      </p:sp>
    </p:spTree>
    <p:extLst>
      <p:ext uri="{BB962C8B-B14F-4D97-AF65-F5344CB8AC3E}">
        <p14:creationId xmlns:p14="http://schemas.microsoft.com/office/powerpoint/2010/main" val="1462579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a:extLst>
              <a:ext uri="{FF2B5EF4-FFF2-40B4-BE49-F238E27FC236}">
                <a16:creationId xmlns:a16="http://schemas.microsoft.com/office/drawing/2014/main" id="{1CAB552D-78AE-7A4E-BC16-AE87143E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Box 1">
            <a:extLst>
              <a:ext uri="{FF2B5EF4-FFF2-40B4-BE49-F238E27FC236}">
                <a16:creationId xmlns:a16="http://schemas.microsoft.com/office/drawing/2014/main" id="{F1CDB7C5-B5EC-8847-AC5D-33DBF89F5C13}"/>
              </a:ext>
            </a:extLst>
          </p:cNvPr>
          <p:cNvSpPr txBox="1">
            <a:spLocks noChangeArrowheads="1"/>
          </p:cNvSpPr>
          <p:nvPr/>
        </p:nvSpPr>
        <p:spPr bwMode="auto">
          <a:xfrm>
            <a:off x="990600" y="304800"/>
            <a:ext cx="275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latin typeface="Arial" panose="020B0604020202020204" pitchFamily="34" charset="0"/>
                <a:cs typeface="Arial" panose="020B0604020202020204" pitchFamily="34" charset="0"/>
              </a:rPr>
              <a:t>Herpestids, Mongoose</a:t>
            </a:r>
          </a:p>
        </p:txBody>
      </p:sp>
      <p:sp>
        <p:nvSpPr>
          <p:cNvPr id="120835" name="TextBox 2">
            <a:extLst>
              <a:ext uri="{FF2B5EF4-FFF2-40B4-BE49-F238E27FC236}">
                <a16:creationId xmlns:a16="http://schemas.microsoft.com/office/drawing/2014/main" id="{056ADDE0-F616-8146-944C-A483FADDA004}"/>
              </a:ext>
            </a:extLst>
          </p:cNvPr>
          <p:cNvSpPr txBox="1">
            <a:spLocks noChangeArrowheads="1"/>
          </p:cNvSpPr>
          <p:nvPr/>
        </p:nvSpPr>
        <p:spPr bwMode="auto">
          <a:xfrm>
            <a:off x="6022975" y="3657600"/>
            <a:ext cx="91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latin typeface="Arial" panose="020B0604020202020204" pitchFamily="34" charset="0"/>
                <a:cs typeface="Arial" panose="020B0604020202020204" pitchFamily="34" charset="0"/>
              </a:rPr>
              <a:t>Quolls</a:t>
            </a:r>
          </a:p>
        </p:txBody>
      </p:sp>
    </p:spTree>
    <p:extLst>
      <p:ext uri="{BB962C8B-B14F-4D97-AF65-F5344CB8AC3E}">
        <p14:creationId xmlns:p14="http://schemas.microsoft.com/office/powerpoint/2010/main" val="87174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26">
            <a:extLst>
              <a:ext uri="{FF2B5EF4-FFF2-40B4-BE49-F238E27FC236}">
                <a16:creationId xmlns:a16="http://schemas.microsoft.com/office/drawing/2014/main" id="{06A5D6DF-365B-DD48-AD16-F75E5B6E0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67056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1027">
            <a:extLst>
              <a:ext uri="{FF2B5EF4-FFF2-40B4-BE49-F238E27FC236}">
                <a16:creationId xmlns:a16="http://schemas.microsoft.com/office/drawing/2014/main" id="{089EAA19-B7C6-5146-A137-C50A64060191}"/>
              </a:ext>
            </a:extLst>
          </p:cNvPr>
          <p:cNvSpPr txBox="1">
            <a:spLocks noChangeArrowheads="1"/>
          </p:cNvSpPr>
          <p:nvPr/>
        </p:nvSpPr>
        <p:spPr bwMode="auto">
          <a:xfrm>
            <a:off x="2895600" y="6367463"/>
            <a:ext cx="5327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From Proc. Nat. Acad.Sci. (2002), vol.99: 9266-9271</a:t>
            </a:r>
            <a:endParaRPr lang="en-US" altLang="en-US" sz="2400"/>
          </a:p>
        </p:txBody>
      </p:sp>
      <p:pic>
        <p:nvPicPr>
          <p:cNvPr id="19459" name="Picture 1028">
            <a:extLst>
              <a:ext uri="{FF2B5EF4-FFF2-40B4-BE49-F238E27FC236}">
                <a16:creationId xmlns:a16="http://schemas.microsoft.com/office/drawing/2014/main" id="{A5605C8E-0EB9-1944-877E-7690771C0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4800"/>
            <a:ext cx="565785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029">
            <a:extLst>
              <a:ext uri="{FF2B5EF4-FFF2-40B4-BE49-F238E27FC236}">
                <a16:creationId xmlns:a16="http://schemas.microsoft.com/office/drawing/2014/main" id="{560DE5A5-A38D-A84E-BB31-88F6AC430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0"/>
            <a:ext cx="58674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1030">
            <a:extLst>
              <a:ext uri="{FF2B5EF4-FFF2-40B4-BE49-F238E27FC236}">
                <a16:creationId xmlns:a16="http://schemas.microsoft.com/office/drawing/2014/main" id="{D544E9BC-FA03-FE45-8EE7-5076BFE3925A}"/>
              </a:ext>
            </a:extLst>
          </p:cNvPr>
          <p:cNvSpPr txBox="1">
            <a:spLocks noChangeArrowheads="1"/>
          </p:cNvSpPr>
          <p:nvPr/>
        </p:nvSpPr>
        <p:spPr bwMode="auto">
          <a:xfrm>
            <a:off x="6019800" y="40386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2" name="Text Box 1031">
            <a:extLst>
              <a:ext uri="{FF2B5EF4-FFF2-40B4-BE49-F238E27FC236}">
                <a16:creationId xmlns:a16="http://schemas.microsoft.com/office/drawing/2014/main" id="{41BD0800-0C66-CC47-8518-7846753AB32D}"/>
              </a:ext>
            </a:extLst>
          </p:cNvPr>
          <p:cNvSpPr txBox="1">
            <a:spLocks noChangeArrowheads="1"/>
          </p:cNvSpPr>
          <p:nvPr/>
        </p:nvSpPr>
        <p:spPr bwMode="auto">
          <a:xfrm>
            <a:off x="6096000" y="13716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3" name="Text Box 1032">
            <a:extLst>
              <a:ext uri="{FF2B5EF4-FFF2-40B4-BE49-F238E27FC236}">
                <a16:creationId xmlns:a16="http://schemas.microsoft.com/office/drawing/2014/main" id="{40554088-AAD6-874D-B96F-6B4912BA7E51}"/>
              </a:ext>
            </a:extLst>
          </p:cNvPr>
          <p:cNvSpPr txBox="1">
            <a:spLocks noChangeArrowheads="1"/>
          </p:cNvSpPr>
          <p:nvPr/>
        </p:nvSpPr>
        <p:spPr bwMode="auto">
          <a:xfrm>
            <a:off x="6019800" y="18288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4" name="Text Box 1033">
            <a:extLst>
              <a:ext uri="{FF2B5EF4-FFF2-40B4-BE49-F238E27FC236}">
                <a16:creationId xmlns:a16="http://schemas.microsoft.com/office/drawing/2014/main" id="{BB91B9F1-74FE-6F4C-AC8E-29E9BCA80BD1}"/>
              </a:ext>
            </a:extLst>
          </p:cNvPr>
          <p:cNvSpPr txBox="1">
            <a:spLocks noChangeArrowheads="1"/>
          </p:cNvSpPr>
          <p:nvPr/>
        </p:nvSpPr>
        <p:spPr bwMode="auto">
          <a:xfrm>
            <a:off x="1295400" y="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5" name="Text Box 1034">
            <a:extLst>
              <a:ext uri="{FF2B5EF4-FFF2-40B4-BE49-F238E27FC236}">
                <a16:creationId xmlns:a16="http://schemas.microsoft.com/office/drawing/2014/main" id="{2F87C37B-2597-AD49-ACC9-731E28B39503}"/>
              </a:ext>
            </a:extLst>
          </p:cNvPr>
          <p:cNvSpPr txBox="1">
            <a:spLocks noChangeArrowheads="1"/>
          </p:cNvSpPr>
          <p:nvPr/>
        </p:nvSpPr>
        <p:spPr bwMode="auto">
          <a:xfrm>
            <a:off x="1143000" y="3810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6" name="Text Box 1035">
            <a:extLst>
              <a:ext uri="{FF2B5EF4-FFF2-40B4-BE49-F238E27FC236}">
                <a16:creationId xmlns:a16="http://schemas.microsoft.com/office/drawing/2014/main" id="{7E4A228F-D18B-F14A-85C9-3BA075DB0AF8}"/>
              </a:ext>
            </a:extLst>
          </p:cNvPr>
          <p:cNvSpPr txBox="1">
            <a:spLocks noChangeArrowheads="1"/>
          </p:cNvSpPr>
          <p:nvPr/>
        </p:nvSpPr>
        <p:spPr bwMode="auto">
          <a:xfrm>
            <a:off x="7772400" y="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7" name="Text Box 1036">
            <a:extLst>
              <a:ext uri="{FF2B5EF4-FFF2-40B4-BE49-F238E27FC236}">
                <a16:creationId xmlns:a16="http://schemas.microsoft.com/office/drawing/2014/main" id="{E444024F-62BE-8240-A7DD-810C8E628D7D}"/>
              </a:ext>
            </a:extLst>
          </p:cNvPr>
          <p:cNvSpPr txBox="1">
            <a:spLocks noChangeArrowheads="1"/>
          </p:cNvSpPr>
          <p:nvPr/>
        </p:nvSpPr>
        <p:spPr bwMode="auto">
          <a:xfrm>
            <a:off x="6553200" y="419100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8" name="Text Box 1037">
            <a:extLst>
              <a:ext uri="{FF2B5EF4-FFF2-40B4-BE49-F238E27FC236}">
                <a16:creationId xmlns:a16="http://schemas.microsoft.com/office/drawing/2014/main" id="{454EC292-44C9-1940-81EB-3D43352A366E}"/>
              </a:ext>
            </a:extLst>
          </p:cNvPr>
          <p:cNvSpPr txBox="1">
            <a:spLocks noChangeArrowheads="1"/>
          </p:cNvSpPr>
          <p:nvPr/>
        </p:nvSpPr>
        <p:spPr bwMode="auto">
          <a:xfrm>
            <a:off x="6324600" y="4419600"/>
            <a:ext cx="11430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69" name="Text Box 1038">
            <a:extLst>
              <a:ext uri="{FF2B5EF4-FFF2-40B4-BE49-F238E27FC236}">
                <a16:creationId xmlns:a16="http://schemas.microsoft.com/office/drawing/2014/main" id="{4A493844-08F9-404F-9BE0-3DA9944D002A}"/>
              </a:ext>
            </a:extLst>
          </p:cNvPr>
          <p:cNvSpPr txBox="1">
            <a:spLocks noChangeArrowheads="1"/>
          </p:cNvSpPr>
          <p:nvPr/>
        </p:nvSpPr>
        <p:spPr bwMode="auto">
          <a:xfrm>
            <a:off x="6934200" y="480060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70" name="Text Box 1039">
            <a:extLst>
              <a:ext uri="{FF2B5EF4-FFF2-40B4-BE49-F238E27FC236}">
                <a16:creationId xmlns:a16="http://schemas.microsoft.com/office/drawing/2014/main" id="{5F1C90DC-354D-5B49-81CC-A9AD2E76E06B}"/>
              </a:ext>
            </a:extLst>
          </p:cNvPr>
          <p:cNvSpPr txBox="1">
            <a:spLocks noChangeArrowheads="1"/>
          </p:cNvSpPr>
          <p:nvPr/>
        </p:nvSpPr>
        <p:spPr bwMode="auto">
          <a:xfrm>
            <a:off x="5029200" y="50292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71" name="Text Box 1040">
            <a:extLst>
              <a:ext uri="{FF2B5EF4-FFF2-40B4-BE49-F238E27FC236}">
                <a16:creationId xmlns:a16="http://schemas.microsoft.com/office/drawing/2014/main" id="{775F471B-4C6B-854A-B3AA-5FEB880305D9}"/>
              </a:ext>
            </a:extLst>
          </p:cNvPr>
          <p:cNvSpPr txBox="1">
            <a:spLocks noChangeArrowheads="1"/>
          </p:cNvSpPr>
          <p:nvPr/>
        </p:nvSpPr>
        <p:spPr bwMode="auto">
          <a:xfrm>
            <a:off x="3505200" y="0"/>
            <a:ext cx="44958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72" name="Text Box 1041">
            <a:extLst>
              <a:ext uri="{FF2B5EF4-FFF2-40B4-BE49-F238E27FC236}">
                <a16:creationId xmlns:a16="http://schemas.microsoft.com/office/drawing/2014/main" id="{FA7C73B1-7BFE-6D44-AB19-6328FF3D8A2E}"/>
              </a:ext>
            </a:extLst>
          </p:cNvPr>
          <p:cNvSpPr txBox="1">
            <a:spLocks noChangeArrowheads="1"/>
          </p:cNvSpPr>
          <p:nvPr/>
        </p:nvSpPr>
        <p:spPr bwMode="auto">
          <a:xfrm>
            <a:off x="381000" y="0"/>
            <a:ext cx="44958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73" name="Line 1042">
            <a:extLst>
              <a:ext uri="{FF2B5EF4-FFF2-40B4-BE49-F238E27FC236}">
                <a16:creationId xmlns:a16="http://schemas.microsoft.com/office/drawing/2014/main" id="{30B8EEB8-77B6-674F-8BC9-56AA057B4A3A}"/>
              </a:ext>
            </a:extLst>
          </p:cNvPr>
          <p:cNvSpPr>
            <a:spLocks noChangeShapeType="1"/>
          </p:cNvSpPr>
          <p:nvPr/>
        </p:nvSpPr>
        <p:spPr bwMode="auto">
          <a:xfrm>
            <a:off x="6096000" y="4724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Text Box 1043">
            <a:extLst>
              <a:ext uri="{FF2B5EF4-FFF2-40B4-BE49-F238E27FC236}">
                <a16:creationId xmlns:a16="http://schemas.microsoft.com/office/drawing/2014/main" id="{2A472E41-FE7B-AD4D-98FE-74B75429EADC}"/>
              </a:ext>
            </a:extLst>
          </p:cNvPr>
          <p:cNvSpPr txBox="1">
            <a:spLocks noChangeArrowheads="1"/>
          </p:cNvSpPr>
          <p:nvPr/>
        </p:nvSpPr>
        <p:spPr bwMode="auto">
          <a:xfrm>
            <a:off x="6096000" y="4800600"/>
            <a:ext cx="217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latin typeface="Arial" panose="020B0604020202020204" pitchFamily="34" charset="0"/>
              </a:rPr>
              <a:t>2000           2005            2010</a:t>
            </a:r>
            <a:endParaRPr lang="en-US" altLang="en-US" sz="2400"/>
          </a:p>
        </p:txBody>
      </p:sp>
      <p:sp>
        <p:nvSpPr>
          <p:cNvPr id="19475" name="Line 1044">
            <a:extLst>
              <a:ext uri="{FF2B5EF4-FFF2-40B4-BE49-F238E27FC236}">
                <a16:creationId xmlns:a16="http://schemas.microsoft.com/office/drawing/2014/main" id="{9ECD9FAA-EDF3-6841-98F1-854A31639F66}"/>
              </a:ext>
            </a:extLst>
          </p:cNvPr>
          <p:cNvSpPr>
            <a:spLocks noChangeShapeType="1"/>
          </p:cNvSpPr>
          <p:nvPr/>
        </p:nvSpPr>
        <p:spPr bwMode="auto">
          <a:xfrm>
            <a:off x="5943600" y="1981200"/>
            <a:ext cx="2057400" cy="0"/>
          </a:xfrm>
          <a:prstGeom prst="line">
            <a:avLst/>
          </a:prstGeom>
          <a:noFill/>
          <a:ln w="57150">
            <a:solidFill>
              <a:srgbClr val="96969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6" name="Text Box 1045">
            <a:extLst>
              <a:ext uri="{FF2B5EF4-FFF2-40B4-BE49-F238E27FC236}">
                <a16:creationId xmlns:a16="http://schemas.microsoft.com/office/drawing/2014/main" id="{19BEC711-8622-9149-A37B-31BF27033857}"/>
              </a:ext>
            </a:extLst>
          </p:cNvPr>
          <p:cNvSpPr txBox="1">
            <a:spLocks noChangeArrowheads="1"/>
          </p:cNvSpPr>
          <p:nvPr/>
        </p:nvSpPr>
        <p:spPr bwMode="auto">
          <a:xfrm>
            <a:off x="6019800" y="60960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9477" name="TextBox 1">
            <a:extLst>
              <a:ext uri="{FF2B5EF4-FFF2-40B4-BE49-F238E27FC236}">
                <a16:creationId xmlns:a16="http://schemas.microsoft.com/office/drawing/2014/main" id="{6C3503EB-2860-5541-B637-997D179855CD}"/>
              </a:ext>
            </a:extLst>
          </p:cNvPr>
          <p:cNvSpPr txBox="1">
            <a:spLocks noChangeArrowheads="1"/>
          </p:cNvSpPr>
          <p:nvPr/>
        </p:nvSpPr>
        <p:spPr bwMode="auto">
          <a:xfrm>
            <a:off x="-76200" y="152400"/>
            <a:ext cx="9378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Watch: </a:t>
            </a:r>
            <a:r>
              <a:rPr lang="en-US" altLang="en-US" sz="1400" b="1">
                <a:solidFill>
                  <a:srgbClr val="0000FF"/>
                </a:solidFill>
              </a:rPr>
              <a:t>http://www.upworthy.com/a-smartypants-scientist-makes-an-easy-analogy-about-our-planet-and-now-im-scared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BlankMap-World.png">
            <a:extLst>
              <a:ext uri="{FF2B5EF4-FFF2-40B4-BE49-F238E27FC236}">
                <a16:creationId xmlns:a16="http://schemas.microsoft.com/office/drawing/2014/main" id="{E8A102EB-BD19-4B45-AEAD-7B650FE4B5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1143000"/>
            <a:ext cx="9144001"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1">
            <a:extLst>
              <a:ext uri="{FF2B5EF4-FFF2-40B4-BE49-F238E27FC236}">
                <a16:creationId xmlns:a16="http://schemas.microsoft.com/office/drawing/2014/main" id="{B0B60D60-41F7-CF4D-9D48-48C1CA16816E}"/>
              </a:ext>
            </a:extLst>
          </p:cNvPr>
          <p:cNvSpPr txBox="1">
            <a:spLocks noChangeArrowheads="1"/>
          </p:cNvSpPr>
          <p:nvPr/>
        </p:nvSpPr>
        <p:spPr bwMode="auto">
          <a:xfrm>
            <a:off x="3276600" y="457200"/>
            <a:ext cx="3325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Mercator projection 1569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5">
            <a:extLst>
              <a:ext uri="{FF2B5EF4-FFF2-40B4-BE49-F238E27FC236}">
                <a16:creationId xmlns:a16="http://schemas.microsoft.com/office/drawing/2014/main" id="{60154717-5684-E64F-A02E-38716D8F320F}"/>
              </a:ext>
            </a:extLst>
          </p:cNvPr>
          <p:cNvSpPr txBox="1">
            <a:spLocks noChangeArrowheads="1"/>
          </p:cNvSpPr>
          <p:nvPr/>
        </p:nvSpPr>
        <p:spPr bwMode="auto">
          <a:xfrm>
            <a:off x="750888" y="36845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b="1"/>
          </a:p>
        </p:txBody>
      </p:sp>
      <p:pic>
        <p:nvPicPr>
          <p:cNvPr id="22530" name="Picture 1" descr="antartica_map.gif">
            <a:extLst>
              <a:ext uri="{FF2B5EF4-FFF2-40B4-BE49-F238E27FC236}">
                <a16:creationId xmlns:a16="http://schemas.microsoft.com/office/drawing/2014/main" id="{7B89F8FC-5223-AA4A-8891-D23242506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90BDAFF9-4E9C-C940-B4E6-8C6FCDCFB8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638"/>
            <a:ext cx="78676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Diagram-showing-the-location-of-the-Filchner-Ronne-ice-shelf-in-West-Antarctica.gif">
            <a:extLst>
              <a:ext uri="{FF2B5EF4-FFF2-40B4-BE49-F238E27FC236}">
                <a16:creationId xmlns:a16="http://schemas.microsoft.com/office/drawing/2014/main" id="{401A5804-B744-D843-9634-8CFB8088B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50163"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Antarctica-Pliocene.png">
            <a:extLst>
              <a:ext uri="{FF2B5EF4-FFF2-40B4-BE49-F238E27FC236}">
                <a16:creationId xmlns:a16="http://schemas.microsoft.com/office/drawing/2014/main" id="{33CE427E-B77A-BA4A-9C36-9F12BE4391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4863" y="-71438"/>
            <a:ext cx="7189787"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4" descr="Diatom2.jpg">
            <a:extLst>
              <a:ext uri="{FF2B5EF4-FFF2-40B4-BE49-F238E27FC236}">
                <a16:creationId xmlns:a16="http://schemas.microsoft.com/office/drawing/2014/main" id="{B9259214-8399-FD48-8075-A024B430AD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671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5">
            <a:extLst>
              <a:ext uri="{FF2B5EF4-FFF2-40B4-BE49-F238E27FC236}">
                <a16:creationId xmlns:a16="http://schemas.microsoft.com/office/drawing/2014/main" id="{B4F1FCB9-3877-D147-B524-31B9C56E9016}"/>
              </a:ext>
            </a:extLst>
          </p:cNvPr>
          <p:cNvSpPr txBox="1">
            <a:spLocks noChangeArrowheads="1"/>
          </p:cNvSpPr>
          <p:nvPr/>
        </p:nvSpPr>
        <p:spPr bwMode="auto">
          <a:xfrm>
            <a:off x="750888" y="3684588"/>
            <a:ext cx="224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Marine Diatoms</a:t>
            </a:r>
          </a:p>
        </p:txBody>
      </p:sp>
      <p:sp>
        <p:nvSpPr>
          <p:cNvPr id="25604" name="TextBox 1">
            <a:extLst>
              <a:ext uri="{FF2B5EF4-FFF2-40B4-BE49-F238E27FC236}">
                <a16:creationId xmlns:a16="http://schemas.microsoft.com/office/drawing/2014/main" id="{1E7F4992-54B1-7C41-9E6B-C867B739BA80}"/>
              </a:ext>
            </a:extLst>
          </p:cNvPr>
          <p:cNvSpPr txBox="1">
            <a:spLocks noChangeArrowheads="1"/>
          </p:cNvSpPr>
          <p:nvPr/>
        </p:nvSpPr>
        <p:spPr bwMode="auto">
          <a:xfrm>
            <a:off x="228600" y="4648200"/>
            <a:ext cx="1822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latin typeface="Geneva" panose="020B0503030404040204" pitchFamily="34" charset="0"/>
              </a:rPr>
              <a:t>Pliocene Era</a:t>
            </a:r>
          </a:p>
          <a:p>
            <a:pPr>
              <a:spcBef>
                <a:spcPct val="0"/>
              </a:spcBef>
              <a:buFontTx/>
              <a:buNone/>
            </a:pPr>
            <a:r>
              <a:rPr lang="en-US" altLang="en-US" sz="1800" b="1">
                <a:latin typeface="Geneva" panose="020B0503030404040204" pitchFamily="34" charset="0"/>
              </a:rPr>
              <a:t>5.333 million </a:t>
            </a:r>
          </a:p>
          <a:p>
            <a:pPr>
              <a:spcBef>
                <a:spcPct val="0"/>
              </a:spcBef>
              <a:buFontTx/>
              <a:buNone/>
            </a:pPr>
            <a:r>
              <a:rPr lang="en-US" altLang="en-US" sz="1800" b="1">
                <a:latin typeface="Geneva" panose="020B0503030404040204" pitchFamily="34" charset="0"/>
              </a:rPr>
              <a:t>to 2.58 million </a:t>
            </a:r>
          </a:p>
          <a:p>
            <a:pPr>
              <a:spcBef>
                <a:spcPct val="0"/>
              </a:spcBef>
              <a:buFontTx/>
              <a:buNone/>
            </a:pPr>
            <a:r>
              <a:rPr lang="en-US" altLang="en-US" sz="1800" b="1">
                <a:latin typeface="Geneva" panose="020B0503030404040204" pitchFamily="34" charset="0"/>
              </a:rPr>
              <a:t>years BP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antarctica-map.gif">
            <a:extLst>
              <a:ext uri="{FF2B5EF4-FFF2-40B4-BE49-F238E27FC236}">
                <a16:creationId xmlns:a16="http://schemas.microsoft.com/office/drawing/2014/main" id="{65606042-F117-7B40-BDA3-CDDB88A8A5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8" y="0"/>
            <a:ext cx="8002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iomes_map_big2">
            <a:extLst>
              <a:ext uri="{FF2B5EF4-FFF2-40B4-BE49-F238E27FC236}">
                <a16:creationId xmlns:a16="http://schemas.microsoft.com/office/drawing/2014/main" id="{758721EB-8B97-8D4B-B041-895191DA2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Line 3">
            <a:extLst>
              <a:ext uri="{FF2B5EF4-FFF2-40B4-BE49-F238E27FC236}">
                <a16:creationId xmlns:a16="http://schemas.microsoft.com/office/drawing/2014/main" id="{0DE4603E-FBA4-9044-B137-A0F66AD28665}"/>
              </a:ext>
            </a:extLst>
          </p:cNvPr>
          <p:cNvSpPr>
            <a:spLocks noChangeShapeType="1"/>
          </p:cNvSpPr>
          <p:nvPr/>
        </p:nvSpPr>
        <p:spPr bwMode="auto">
          <a:xfrm>
            <a:off x="1295400" y="4724400"/>
            <a:ext cx="9906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7" name="Line 4">
            <a:extLst>
              <a:ext uri="{FF2B5EF4-FFF2-40B4-BE49-F238E27FC236}">
                <a16:creationId xmlns:a16="http://schemas.microsoft.com/office/drawing/2014/main" id="{076FED63-E7AA-F843-BDE9-4E7ABDFAD58E}"/>
              </a:ext>
            </a:extLst>
          </p:cNvPr>
          <p:cNvSpPr>
            <a:spLocks noChangeShapeType="1"/>
          </p:cNvSpPr>
          <p:nvPr/>
        </p:nvSpPr>
        <p:spPr bwMode="auto">
          <a:xfrm flipV="1">
            <a:off x="685800" y="2819400"/>
            <a:ext cx="4572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5">
            <a:extLst>
              <a:ext uri="{FF2B5EF4-FFF2-40B4-BE49-F238E27FC236}">
                <a16:creationId xmlns:a16="http://schemas.microsoft.com/office/drawing/2014/main" id="{2C014DBE-2A70-DB45-8722-4997AC7B910B}"/>
              </a:ext>
            </a:extLst>
          </p:cNvPr>
          <p:cNvSpPr>
            <a:spLocks noChangeShapeType="1"/>
          </p:cNvSpPr>
          <p:nvPr/>
        </p:nvSpPr>
        <p:spPr bwMode="auto">
          <a:xfrm flipV="1">
            <a:off x="6629400" y="46482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9" name="Line 6">
            <a:extLst>
              <a:ext uri="{FF2B5EF4-FFF2-40B4-BE49-F238E27FC236}">
                <a16:creationId xmlns:a16="http://schemas.microsoft.com/office/drawing/2014/main" id="{74C0039D-6CB4-C84C-8D6F-2E4A5F875541}"/>
              </a:ext>
            </a:extLst>
          </p:cNvPr>
          <p:cNvSpPr>
            <a:spLocks noChangeShapeType="1"/>
          </p:cNvSpPr>
          <p:nvPr/>
        </p:nvSpPr>
        <p:spPr bwMode="auto">
          <a:xfrm flipV="1">
            <a:off x="3505200" y="28194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0" name="Line 7">
            <a:extLst>
              <a:ext uri="{FF2B5EF4-FFF2-40B4-BE49-F238E27FC236}">
                <a16:creationId xmlns:a16="http://schemas.microsoft.com/office/drawing/2014/main" id="{9F46FA86-316B-F24F-96CE-06170CEBEE81}"/>
              </a:ext>
            </a:extLst>
          </p:cNvPr>
          <p:cNvSpPr>
            <a:spLocks noChangeShapeType="1"/>
          </p:cNvSpPr>
          <p:nvPr/>
        </p:nvSpPr>
        <p:spPr bwMode="auto">
          <a:xfrm flipH="1" flipV="1">
            <a:off x="4876800" y="4800600"/>
            <a:ext cx="152400" cy="609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1" name="Line 8">
            <a:extLst>
              <a:ext uri="{FF2B5EF4-FFF2-40B4-BE49-F238E27FC236}">
                <a16:creationId xmlns:a16="http://schemas.microsoft.com/office/drawing/2014/main" id="{ECA30CC5-4EAC-234C-BE67-374325629D13}"/>
              </a:ext>
            </a:extLst>
          </p:cNvPr>
          <p:cNvSpPr>
            <a:spLocks noChangeShapeType="1"/>
          </p:cNvSpPr>
          <p:nvPr/>
        </p:nvSpPr>
        <p:spPr bwMode="auto">
          <a:xfrm flipV="1">
            <a:off x="7696200" y="4800600"/>
            <a:ext cx="76200" cy="6858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2" name="Rectangle 1">
            <a:extLst>
              <a:ext uri="{FF2B5EF4-FFF2-40B4-BE49-F238E27FC236}">
                <a16:creationId xmlns:a16="http://schemas.microsoft.com/office/drawing/2014/main" id="{F1D5AC99-EB93-4349-94F9-20A5FBAAF5ED}"/>
              </a:ext>
            </a:extLst>
          </p:cNvPr>
          <p:cNvSpPr>
            <a:spLocks noChangeArrowheads="1"/>
          </p:cNvSpPr>
          <p:nvPr/>
        </p:nvSpPr>
        <p:spPr bwMode="auto">
          <a:xfrm>
            <a:off x="2589213" y="2819400"/>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3" name="Rectangle 2">
            <a:extLst>
              <a:ext uri="{FF2B5EF4-FFF2-40B4-BE49-F238E27FC236}">
                <a16:creationId xmlns:a16="http://schemas.microsoft.com/office/drawing/2014/main" id="{C504A1CA-7AD6-094D-85C8-7A10697A9CF7}"/>
              </a:ext>
            </a:extLst>
          </p:cNvPr>
          <p:cNvSpPr>
            <a:spLocks noChangeArrowheads="1"/>
          </p:cNvSpPr>
          <p:nvPr/>
        </p:nvSpPr>
        <p:spPr bwMode="auto">
          <a:xfrm>
            <a:off x="5713413" y="4645025"/>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4" name="Rectangle 3">
            <a:extLst>
              <a:ext uri="{FF2B5EF4-FFF2-40B4-BE49-F238E27FC236}">
                <a16:creationId xmlns:a16="http://schemas.microsoft.com/office/drawing/2014/main" id="{67EAEBDE-38A4-9A43-86BE-D9D62226D00F}"/>
              </a:ext>
            </a:extLst>
          </p:cNvPr>
          <p:cNvSpPr>
            <a:spLocks noChangeArrowheads="1"/>
          </p:cNvSpPr>
          <p:nvPr/>
        </p:nvSpPr>
        <p:spPr bwMode="auto">
          <a:xfrm>
            <a:off x="4722813" y="5329238"/>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5" name="Rectangle 4">
            <a:extLst>
              <a:ext uri="{FF2B5EF4-FFF2-40B4-BE49-F238E27FC236}">
                <a16:creationId xmlns:a16="http://schemas.microsoft.com/office/drawing/2014/main" id="{BE3CF72C-E9F2-A145-B69D-A532666182D6}"/>
              </a:ext>
            </a:extLst>
          </p:cNvPr>
          <p:cNvSpPr>
            <a:spLocks noChangeArrowheads="1"/>
          </p:cNvSpPr>
          <p:nvPr/>
        </p:nvSpPr>
        <p:spPr bwMode="auto">
          <a:xfrm>
            <a:off x="7161213" y="5407025"/>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6" name="Rectangle 1">
            <a:extLst>
              <a:ext uri="{FF2B5EF4-FFF2-40B4-BE49-F238E27FC236}">
                <a16:creationId xmlns:a16="http://schemas.microsoft.com/office/drawing/2014/main" id="{B6CE27DF-F9FF-FD4F-A51E-DB98AC8B4AF5}"/>
              </a:ext>
            </a:extLst>
          </p:cNvPr>
          <p:cNvSpPr>
            <a:spLocks noChangeArrowheads="1"/>
          </p:cNvSpPr>
          <p:nvPr/>
        </p:nvSpPr>
        <p:spPr bwMode="auto">
          <a:xfrm>
            <a:off x="20638" y="2971800"/>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pic>
        <p:nvPicPr>
          <p:cNvPr id="52237" name="Picture 2" descr="french-mixed-6-case.jpg">
            <a:extLst>
              <a:ext uri="{FF2B5EF4-FFF2-40B4-BE49-F238E27FC236}">
                <a16:creationId xmlns:a16="http://schemas.microsoft.com/office/drawing/2014/main" id="{2823CF15-2CAC-BC4A-94A8-2F87B380DF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00600"/>
            <a:ext cx="1828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504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94D19"/>
        </a:solidFill>
        <a:effectLst/>
      </p:bgPr>
    </p:bg>
    <p:spTree>
      <p:nvGrpSpPr>
        <p:cNvPr id="1" name=""/>
        <p:cNvGrpSpPr/>
        <p:nvPr/>
      </p:nvGrpSpPr>
      <p:grpSpPr>
        <a:xfrm>
          <a:off x="0" y="0"/>
          <a:ext cx="0" cy="0"/>
          <a:chOff x="0" y="0"/>
          <a:chExt cx="0" cy="0"/>
        </a:xfrm>
      </p:grpSpPr>
      <p:pic>
        <p:nvPicPr>
          <p:cNvPr id="27650" name="Picture 1" descr="imrs.php.png">
            <a:extLst>
              <a:ext uri="{FF2B5EF4-FFF2-40B4-BE49-F238E27FC236}">
                <a16:creationId xmlns:a16="http://schemas.microsoft.com/office/drawing/2014/main" id="{BFD6216E-338B-BD44-9440-54B9E1055E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340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 descr="https---blueprint-api-production.s3.amazonaws.com-uploads-card-image-309820-2013_2F02_2F06_2F0d_2FHalleyAntar.1fd10.jpg">
            <a:extLst>
              <a:ext uri="{FF2B5EF4-FFF2-40B4-BE49-F238E27FC236}">
                <a16:creationId xmlns:a16="http://schemas.microsoft.com/office/drawing/2014/main" id="{9413EB79-AD17-5B40-86C9-1D0D5654F1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a:extLst>
              <a:ext uri="{FF2B5EF4-FFF2-40B4-BE49-F238E27FC236}">
                <a16:creationId xmlns:a16="http://schemas.microsoft.com/office/drawing/2014/main" id="{0D0DFF6D-6580-F846-AAFB-146542DF0126}"/>
              </a:ext>
            </a:extLst>
          </p:cNvPr>
          <p:cNvSpPr>
            <a:spLocks noChangeArrowheads="1"/>
          </p:cNvSpPr>
          <p:nvPr/>
        </p:nvSpPr>
        <p:spPr bwMode="auto">
          <a:xfrm>
            <a:off x="738188" y="346075"/>
            <a:ext cx="731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solidFill>
                  <a:schemeClr val="bg1"/>
                </a:solidFill>
                <a:hlinkClick r:id="rId3"/>
              </a:rPr>
              <a:t>https://www.nytimes.com/interactive/2017/05/18/climate/antarctica-ice-melt-climate-change.html</a:t>
            </a:r>
            <a:endParaRPr lang="en-US" altLang="en-US" sz="2800">
              <a:solidFill>
                <a:schemeClr val="bg1"/>
              </a:solidFill>
            </a:endParaRPr>
          </a:p>
        </p:txBody>
      </p:sp>
      <p:sp>
        <p:nvSpPr>
          <p:cNvPr id="28676" name="Rectangle 1">
            <a:extLst>
              <a:ext uri="{FF2B5EF4-FFF2-40B4-BE49-F238E27FC236}">
                <a16:creationId xmlns:a16="http://schemas.microsoft.com/office/drawing/2014/main" id="{8A253B6A-E51C-0847-B8BD-5E17C0038FF0}"/>
              </a:ext>
            </a:extLst>
          </p:cNvPr>
          <p:cNvSpPr>
            <a:spLocks noChangeArrowheads="1"/>
          </p:cNvSpPr>
          <p:nvPr/>
        </p:nvSpPr>
        <p:spPr bwMode="auto">
          <a:xfrm>
            <a:off x="1447800" y="2209800"/>
            <a:ext cx="4891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solidFill>
                  <a:schemeClr val="bg1"/>
                </a:solidFill>
              </a:rPr>
              <a:t>British Halley Ice Station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a:extLst>
              <a:ext uri="{FF2B5EF4-FFF2-40B4-BE49-F238E27FC236}">
                <a16:creationId xmlns:a16="http://schemas.microsoft.com/office/drawing/2014/main" id="{FCEEEB8C-A92A-1C4D-80AB-1720F5E4E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49300"/>
            <a:ext cx="917257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5">
            <a:extLst>
              <a:ext uri="{FF2B5EF4-FFF2-40B4-BE49-F238E27FC236}">
                <a16:creationId xmlns:a16="http://schemas.microsoft.com/office/drawing/2014/main" id="{4540BC29-6ADD-3D41-8D8B-C2F486F17542}"/>
              </a:ext>
            </a:extLst>
          </p:cNvPr>
          <p:cNvSpPr txBox="1">
            <a:spLocks noChangeArrowheads="1"/>
          </p:cNvSpPr>
          <p:nvPr/>
        </p:nvSpPr>
        <p:spPr bwMode="auto">
          <a:xfrm>
            <a:off x="1981200" y="1219200"/>
            <a:ext cx="4891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solidFill>
                  <a:schemeClr val="bg1"/>
                </a:solidFill>
              </a:rPr>
              <a:t>British Halley Ice Station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1919A3F7-F576-7040-A830-6B78B2720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979CB2D-F1C1-EF47-A94C-3271B5C86BB2}"/>
              </a:ext>
            </a:extLst>
          </p:cNvPr>
          <p:cNvSpPr>
            <a:spLocks noChangeArrowheads="1"/>
          </p:cNvSpPr>
          <p:nvPr/>
        </p:nvSpPr>
        <p:spPr bwMode="auto">
          <a:xfrm>
            <a:off x="685800" y="228600"/>
            <a:ext cx="731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solidFill>
                  <a:schemeClr val="bg1"/>
                </a:solidFill>
                <a:hlinkClick r:id="rId2"/>
              </a:rPr>
              <a:t>https://www.nytimes.com/interactive/2017/05/18/climate/antarctica-ice-melt-climate-change.html</a:t>
            </a:r>
            <a:endParaRPr lang="en-US" altLang="en-US" sz="2800">
              <a:solidFill>
                <a:schemeClr val="bg1"/>
              </a:solidFill>
            </a:endParaRPr>
          </a:p>
        </p:txBody>
      </p:sp>
      <p:pic>
        <p:nvPicPr>
          <p:cNvPr id="31747" name="Picture 2">
            <a:extLst>
              <a:ext uri="{FF2B5EF4-FFF2-40B4-BE49-F238E27FC236}">
                <a16:creationId xmlns:a16="http://schemas.microsoft.com/office/drawing/2014/main" id="{F20C0EBD-7CF7-4E42-87F6-37509DA6D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0163"/>
            <a:ext cx="91440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images.jpeg">
            <a:extLst>
              <a:ext uri="{FF2B5EF4-FFF2-40B4-BE49-F238E27FC236}">
                <a16:creationId xmlns:a16="http://schemas.microsoft.com/office/drawing/2014/main" id="{116B1718-2A54-DF4C-92A4-5EDC8F07C8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25" y="55563"/>
            <a:ext cx="7750175"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exhb4iv6xp9drjdoklwa.jpg">
            <a:hlinkClick r:id="rId2"/>
            <a:extLst>
              <a:ext uri="{FF2B5EF4-FFF2-40B4-BE49-F238E27FC236}">
                <a16:creationId xmlns:a16="http://schemas.microsoft.com/office/drawing/2014/main" id="{E29B6A7C-525E-8B48-9E28-33C0C836B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1828800"/>
            <a:ext cx="918527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1">
            <a:extLst>
              <a:ext uri="{FF2B5EF4-FFF2-40B4-BE49-F238E27FC236}">
                <a16:creationId xmlns:a16="http://schemas.microsoft.com/office/drawing/2014/main" id="{72ACAA34-DF62-AE40-8FA6-662DCBD5EBF9}"/>
              </a:ext>
            </a:extLst>
          </p:cNvPr>
          <p:cNvSpPr txBox="1">
            <a:spLocks noChangeArrowheads="1"/>
          </p:cNvSpPr>
          <p:nvPr/>
        </p:nvSpPr>
        <p:spPr bwMode="auto">
          <a:xfrm>
            <a:off x="168275" y="4572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u="sng">
                <a:solidFill>
                  <a:schemeClr val="bg1"/>
                </a:solidFill>
                <a:hlinkClick r:id="rId4"/>
              </a:rPr>
              <a:t>https://www.nytimes.com/interactive/2017/05/18/climate/antarctica-ice-melt-climate-change.html</a:t>
            </a:r>
            <a:endParaRPr lang="en-US" altLang="en-US" sz="2400">
              <a:solidFill>
                <a:schemeClr val="bg1"/>
              </a:solidFill>
            </a:endParaRPr>
          </a:p>
          <a:p>
            <a:pPr>
              <a:spcBef>
                <a:spcPct val="0"/>
              </a:spcBef>
              <a:buFontTx/>
              <a:buNone/>
            </a:pPr>
            <a:endParaRPr lang="en-US" altLang="en-US" sz="2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1" descr="dn28600-2_800.jpg">
            <a:extLst>
              <a:ext uri="{FF2B5EF4-FFF2-40B4-BE49-F238E27FC236}">
                <a16:creationId xmlns:a16="http://schemas.microsoft.com/office/drawing/2014/main" id="{0C8DD531-0F8E-B349-89C3-5587890B20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0263"/>
            <a:ext cx="937895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
            <a:extLst>
              <a:ext uri="{FF2B5EF4-FFF2-40B4-BE49-F238E27FC236}">
                <a16:creationId xmlns:a16="http://schemas.microsoft.com/office/drawing/2014/main" id="{AEA51BEA-764B-BA4A-BA91-F533EBF94DED}"/>
              </a:ext>
            </a:extLst>
          </p:cNvPr>
          <p:cNvSpPr>
            <a:spLocks noChangeArrowheads="1"/>
          </p:cNvSpPr>
          <p:nvPr/>
        </p:nvSpPr>
        <p:spPr bwMode="auto">
          <a:xfrm>
            <a:off x="1042988" y="0"/>
            <a:ext cx="731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u="sng">
                <a:solidFill>
                  <a:schemeClr val="bg1"/>
                </a:solidFill>
                <a:hlinkClick r:id="rId3"/>
              </a:rPr>
              <a:t>https://www.nytimes.com/interactive/2017/05/18/climate/antarctica-ice-melt-climate-change.html</a:t>
            </a:r>
            <a:endParaRPr lang="en-US" altLang="en-US" sz="240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MeltingGlaciers.tif">
            <a:extLst>
              <a:ext uri="{FF2B5EF4-FFF2-40B4-BE49-F238E27FC236}">
                <a16:creationId xmlns:a16="http://schemas.microsoft.com/office/drawing/2014/main" id="{7D2945C0-A729-3E4A-A39D-F573DD7F2F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450" y="0"/>
            <a:ext cx="757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Line 6">
            <a:extLst>
              <a:ext uri="{FF2B5EF4-FFF2-40B4-BE49-F238E27FC236}">
                <a16:creationId xmlns:a16="http://schemas.microsoft.com/office/drawing/2014/main" id="{1459F4C5-466C-D149-B860-38F07FF5B0FC}"/>
              </a:ext>
            </a:extLst>
          </p:cNvPr>
          <p:cNvSpPr>
            <a:spLocks noChangeShapeType="1"/>
          </p:cNvSpPr>
          <p:nvPr/>
        </p:nvSpPr>
        <p:spPr bwMode="auto">
          <a:xfrm flipH="1" flipV="1">
            <a:off x="750888" y="3943350"/>
            <a:ext cx="1520825" cy="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3" name="Line 6">
            <a:extLst>
              <a:ext uri="{FF2B5EF4-FFF2-40B4-BE49-F238E27FC236}">
                <a16:creationId xmlns:a16="http://schemas.microsoft.com/office/drawing/2014/main" id="{F212A5E8-7561-6C45-90D1-99828CC35972}"/>
              </a:ext>
            </a:extLst>
          </p:cNvPr>
          <p:cNvSpPr>
            <a:spLocks noChangeShapeType="1"/>
          </p:cNvSpPr>
          <p:nvPr/>
        </p:nvSpPr>
        <p:spPr bwMode="auto">
          <a:xfrm flipH="1" flipV="1">
            <a:off x="750888" y="4257675"/>
            <a:ext cx="1520825" cy="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4" name="Line 6">
            <a:extLst>
              <a:ext uri="{FF2B5EF4-FFF2-40B4-BE49-F238E27FC236}">
                <a16:creationId xmlns:a16="http://schemas.microsoft.com/office/drawing/2014/main" id="{5D568E14-8B7E-0A45-803A-E9391797A107}"/>
              </a:ext>
            </a:extLst>
          </p:cNvPr>
          <p:cNvSpPr>
            <a:spLocks noChangeShapeType="1"/>
          </p:cNvSpPr>
          <p:nvPr/>
        </p:nvSpPr>
        <p:spPr bwMode="auto">
          <a:xfrm flipH="1" flipV="1">
            <a:off x="750888" y="4910138"/>
            <a:ext cx="1520825" cy="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imrs-1.php.jpeg">
            <a:extLst>
              <a:ext uri="{FF2B5EF4-FFF2-40B4-BE49-F238E27FC236}">
                <a16:creationId xmlns:a16="http://schemas.microsoft.com/office/drawing/2014/main" id="{B4EA3D7F-0DB4-1C4E-9B7B-5046771DF0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3" y="0"/>
            <a:ext cx="7800975" cy="182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11" descr="imrs-3.php.jpeg">
            <a:extLst>
              <a:ext uri="{FF2B5EF4-FFF2-40B4-BE49-F238E27FC236}">
                <a16:creationId xmlns:a16="http://schemas.microsoft.com/office/drawing/2014/main" id="{7AB75F5B-E875-0A49-AACE-4C393B42F9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763" y="4683125"/>
            <a:ext cx="388143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haparral_location_map">
            <a:extLst>
              <a:ext uri="{FF2B5EF4-FFF2-40B4-BE49-F238E27FC236}">
                <a16:creationId xmlns:a16="http://schemas.microsoft.com/office/drawing/2014/main" id="{BB9C5F3B-E045-B744-8C4A-AA79AD517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6705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descr="Chaparral">
            <a:extLst>
              <a:ext uri="{FF2B5EF4-FFF2-40B4-BE49-F238E27FC236}">
                <a16:creationId xmlns:a16="http://schemas.microsoft.com/office/drawing/2014/main" id="{DA1EFD7E-AFB7-7D45-A1C1-25C4A459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57650"/>
            <a:ext cx="4648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Chaparral Fire">
            <a:extLst>
              <a:ext uri="{FF2B5EF4-FFF2-40B4-BE49-F238E27FC236}">
                <a16:creationId xmlns:a16="http://schemas.microsoft.com/office/drawing/2014/main" id="{546E0D9C-D2A5-D847-AA9B-52A5BC84F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21138"/>
            <a:ext cx="44958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a:extLst>
              <a:ext uri="{FF2B5EF4-FFF2-40B4-BE49-F238E27FC236}">
                <a16:creationId xmlns:a16="http://schemas.microsoft.com/office/drawing/2014/main" id="{868F2FD1-0618-E949-B09B-6E8A9A0B0765}"/>
              </a:ext>
            </a:extLst>
          </p:cNvPr>
          <p:cNvSpPr txBox="1">
            <a:spLocks noChangeArrowheads="1"/>
          </p:cNvSpPr>
          <p:nvPr/>
        </p:nvSpPr>
        <p:spPr bwMode="auto">
          <a:xfrm>
            <a:off x="6629400" y="2209800"/>
            <a:ext cx="2241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Chaparral</a:t>
            </a:r>
            <a:br>
              <a:rPr lang="en-US" altLang="en-US" sz="2400" b="1"/>
            </a:br>
            <a:endParaRPr lang="en-US" altLang="en-US" sz="2400" b="1"/>
          </a:p>
        </p:txBody>
      </p:sp>
      <p:sp>
        <p:nvSpPr>
          <p:cNvPr id="54277" name="Line 4">
            <a:extLst>
              <a:ext uri="{FF2B5EF4-FFF2-40B4-BE49-F238E27FC236}">
                <a16:creationId xmlns:a16="http://schemas.microsoft.com/office/drawing/2014/main" id="{1A4564B9-5E20-8D4F-B567-83C166158ADC}"/>
              </a:ext>
            </a:extLst>
          </p:cNvPr>
          <p:cNvSpPr>
            <a:spLocks noChangeShapeType="1"/>
          </p:cNvSpPr>
          <p:nvPr/>
        </p:nvSpPr>
        <p:spPr bwMode="auto">
          <a:xfrm flipV="1">
            <a:off x="685800" y="20574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8" name="Line 4">
            <a:extLst>
              <a:ext uri="{FF2B5EF4-FFF2-40B4-BE49-F238E27FC236}">
                <a16:creationId xmlns:a16="http://schemas.microsoft.com/office/drawing/2014/main" id="{DBAB0B9F-9B4F-A344-9B22-F081475202A1}"/>
              </a:ext>
            </a:extLst>
          </p:cNvPr>
          <p:cNvSpPr>
            <a:spLocks noChangeShapeType="1"/>
          </p:cNvSpPr>
          <p:nvPr/>
        </p:nvSpPr>
        <p:spPr bwMode="auto">
          <a:xfrm flipV="1">
            <a:off x="2743200" y="20574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9" name="Line 4">
            <a:extLst>
              <a:ext uri="{FF2B5EF4-FFF2-40B4-BE49-F238E27FC236}">
                <a16:creationId xmlns:a16="http://schemas.microsoft.com/office/drawing/2014/main" id="{8DFDAE80-4A6C-4944-8A52-CE399CB07ED0}"/>
              </a:ext>
            </a:extLst>
          </p:cNvPr>
          <p:cNvSpPr>
            <a:spLocks noChangeShapeType="1"/>
          </p:cNvSpPr>
          <p:nvPr/>
        </p:nvSpPr>
        <p:spPr bwMode="auto">
          <a:xfrm flipV="1">
            <a:off x="5029200" y="34290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0" name="Line 8">
            <a:extLst>
              <a:ext uri="{FF2B5EF4-FFF2-40B4-BE49-F238E27FC236}">
                <a16:creationId xmlns:a16="http://schemas.microsoft.com/office/drawing/2014/main" id="{C9495ED5-E6AD-7945-9300-4E47787D9997}"/>
              </a:ext>
            </a:extLst>
          </p:cNvPr>
          <p:cNvSpPr>
            <a:spLocks noChangeShapeType="1"/>
          </p:cNvSpPr>
          <p:nvPr/>
        </p:nvSpPr>
        <p:spPr bwMode="auto">
          <a:xfrm flipV="1">
            <a:off x="5867400" y="3505200"/>
            <a:ext cx="152400" cy="533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1" name="Line 8">
            <a:extLst>
              <a:ext uri="{FF2B5EF4-FFF2-40B4-BE49-F238E27FC236}">
                <a16:creationId xmlns:a16="http://schemas.microsoft.com/office/drawing/2014/main" id="{11D2DBBE-356E-344B-959B-45780D31A9FA}"/>
              </a:ext>
            </a:extLst>
          </p:cNvPr>
          <p:cNvSpPr>
            <a:spLocks noChangeShapeType="1"/>
          </p:cNvSpPr>
          <p:nvPr/>
        </p:nvSpPr>
        <p:spPr bwMode="auto">
          <a:xfrm flipV="1">
            <a:off x="3733800" y="3505200"/>
            <a:ext cx="152400" cy="533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2" name="Line 8">
            <a:extLst>
              <a:ext uri="{FF2B5EF4-FFF2-40B4-BE49-F238E27FC236}">
                <a16:creationId xmlns:a16="http://schemas.microsoft.com/office/drawing/2014/main" id="{3FB5CA60-2297-4147-A237-BCCBAB7C185C}"/>
              </a:ext>
            </a:extLst>
          </p:cNvPr>
          <p:cNvSpPr>
            <a:spLocks noChangeShapeType="1"/>
          </p:cNvSpPr>
          <p:nvPr/>
        </p:nvSpPr>
        <p:spPr bwMode="auto">
          <a:xfrm flipV="1">
            <a:off x="1447800" y="3429000"/>
            <a:ext cx="6858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4283" name="Picture 11" descr="french-mixed-6-case.jpg">
            <a:extLst>
              <a:ext uri="{FF2B5EF4-FFF2-40B4-BE49-F238E27FC236}">
                <a16:creationId xmlns:a16="http://schemas.microsoft.com/office/drawing/2014/main" id="{3A138E80-C7BA-9B44-9B17-F50094E2B7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57200"/>
            <a:ext cx="1828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17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outh_Shetland-2016-Deception_Island–Chinstrap_penguin_(Pygoscelis_antarctica)_04.jpg">
            <a:extLst>
              <a:ext uri="{FF2B5EF4-FFF2-40B4-BE49-F238E27FC236}">
                <a16:creationId xmlns:a16="http://schemas.microsoft.com/office/drawing/2014/main" id="{11209D5A-9C83-D14C-A4EE-CED79DE4B2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4114800"/>
            <a:ext cx="198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descr="220px-Emperor_Penguin_Manchot_empereur.jpg">
            <a:extLst>
              <a:ext uri="{FF2B5EF4-FFF2-40B4-BE49-F238E27FC236}">
                <a16:creationId xmlns:a16="http://schemas.microsoft.com/office/drawing/2014/main" id="{2E0970AA-2DBD-3646-B449-46A30E55FB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79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Aptenodytes_forsteri_-Snow_Hill_Island,_Antarctica_-adults_and_juvenile-8.jpg">
            <a:extLst>
              <a:ext uri="{FF2B5EF4-FFF2-40B4-BE49-F238E27FC236}">
                <a16:creationId xmlns:a16="http://schemas.microsoft.com/office/drawing/2014/main" id="{3CAC4CD1-1236-9147-B5A7-B4E3C4C8B1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048000"/>
            <a:ext cx="21431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 descr="totten-infographic.jpg">
            <a:extLst>
              <a:ext uri="{FF2B5EF4-FFF2-40B4-BE49-F238E27FC236}">
                <a16:creationId xmlns:a16="http://schemas.microsoft.com/office/drawing/2014/main" id="{79BEE3B1-E018-1F4D-A4A8-46465B8F57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4050" y="0"/>
            <a:ext cx="5157788"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170px-Grote_alk_-KBIN-.jpg">
            <a:extLst>
              <a:ext uri="{FF2B5EF4-FFF2-40B4-BE49-F238E27FC236}">
                <a16:creationId xmlns:a16="http://schemas.microsoft.com/office/drawing/2014/main" id="{E31226F9-BF98-C645-A838-211D8B5DE8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81000"/>
            <a:ext cx="2082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1">
            <a:extLst>
              <a:ext uri="{FF2B5EF4-FFF2-40B4-BE49-F238E27FC236}">
                <a16:creationId xmlns:a16="http://schemas.microsoft.com/office/drawing/2014/main" id="{CF37870C-1C53-E040-B22D-330FCEDACB23}"/>
              </a:ext>
            </a:extLst>
          </p:cNvPr>
          <p:cNvSpPr txBox="1">
            <a:spLocks noChangeArrowheads="1"/>
          </p:cNvSpPr>
          <p:nvPr/>
        </p:nvSpPr>
        <p:spPr bwMode="auto">
          <a:xfrm>
            <a:off x="141288" y="-76200"/>
            <a:ext cx="145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Great Auk</a:t>
            </a:r>
          </a:p>
        </p:txBody>
      </p:sp>
      <p:pic>
        <p:nvPicPr>
          <p:cNvPr id="37895" name="Picture 2" descr="GreatAukMap.svg.png">
            <a:extLst>
              <a:ext uri="{FF2B5EF4-FFF2-40B4-BE49-F238E27FC236}">
                <a16:creationId xmlns:a16="http://schemas.microsoft.com/office/drawing/2014/main" id="{4F5682E0-0D9C-8F4D-8FDD-B8CF72B947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317875"/>
            <a:ext cx="20574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PENGUIN_LIFECYCLE_H.JPG">
            <a:extLst>
              <a:ext uri="{FF2B5EF4-FFF2-40B4-BE49-F238E27FC236}">
                <a16:creationId xmlns:a16="http://schemas.microsoft.com/office/drawing/2014/main" id="{9BDDFF0C-2E5C-644F-BB4D-3917AC9E8E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372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1">
            <a:extLst>
              <a:ext uri="{FF2B5EF4-FFF2-40B4-BE49-F238E27FC236}">
                <a16:creationId xmlns:a16="http://schemas.microsoft.com/office/drawing/2014/main" id="{7C7C670C-BCDA-E04F-8D30-277BEBFD56FB}"/>
              </a:ext>
            </a:extLst>
          </p:cNvPr>
          <p:cNvSpPr txBox="1">
            <a:spLocks noChangeArrowheads="1"/>
          </p:cNvSpPr>
          <p:nvPr/>
        </p:nvSpPr>
        <p:spPr bwMode="auto">
          <a:xfrm>
            <a:off x="2743200" y="76200"/>
            <a:ext cx="2687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Emperor penguin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Manchot_empereur_carte_reparition.png">
            <a:extLst>
              <a:ext uri="{FF2B5EF4-FFF2-40B4-BE49-F238E27FC236}">
                <a16:creationId xmlns:a16="http://schemas.microsoft.com/office/drawing/2014/main" id="{7EF3DCD9-C0B4-2F43-B992-3A6B42AB1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727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4" descr="220px-Emperor_Penguin_Manchot_empereur.jpg">
            <a:extLst>
              <a:ext uri="{FF2B5EF4-FFF2-40B4-BE49-F238E27FC236}">
                <a16:creationId xmlns:a16="http://schemas.microsoft.com/office/drawing/2014/main" id="{426B17CB-7091-B746-9A03-02B53C0CDD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79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Aptenodytes_forsteri_-Snow_Hill_Island,_Antarctica_-adults_and_juvenile-8.jpg">
            <a:extLst>
              <a:ext uri="{FF2B5EF4-FFF2-40B4-BE49-F238E27FC236}">
                <a16:creationId xmlns:a16="http://schemas.microsoft.com/office/drawing/2014/main" id="{3BAEA1F3-6199-CB4B-BD78-8D71200757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25" y="3048000"/>
            <a:ext cx="237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1B4D9094-7B0C-5846-BE0C-5FBADC009CF2}"/>
              </a:ext>
            </a:extLst>
          </p:cNvPr>
          <p:cNvSpPr>
            <a:spLocks noChangeArrowheads="1"/>
          </p:cNvSpPr>
          <p:nvPr/>
        </p:nvSpPr>
        <p:spPr bwMode="auto">
          <a:xfrm>
            <a:off x="6096000" y="5951538"/>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      Lecture # 10</a:t>
            </a:r>
          </a:p>
          <a:p>
            <a:pPr>
              <a:spcBef>
                <a:spcPct val="0"/>
              </a:spcBef>
              <a:buFontTx/>
              <a:buNone/>
            </a:pPr>
            <a:r>
              <a:rPr lang="en-US" altLang="en-US" sz="2400" b="1"/>
              <a:t>24 September 2019</a:t>
            </a:r>
            <a:endParaRPr lang="en-US" altLang="en-US" sz="2400"/>
          </a:p>
        </p:txBody>
      </p:sp>
      <p:sp>
        <p:nvSpPr>
          <p:cNvPr id="40962" name="Rectangle 9">
            <a:extLst>
              <a:ext uri="{FF2B5EF4-FFF2-40B4-BE49-F238E27FC236}">
                <a16:creationId xmlns:a16="http://schemas.microsoft.com/office/drawing/2014/main" id="{95EE3652-7151-9A4C-90E7-A1F94C552B4E}"/>
              </a:ext>
            </a:extLst>
          </p:cNvPr>
          <p:cNvSpPr>
            <a:spLocks noChangeArrowheads="1"/>
          </p:cNvSpPr>
          <p:nvPr/>
        </p:nvSpPr>
        <p:spPr bwMode="auto">
          <a:xfrm>
            <a:off x="6096000" y="5943600"/>
            <a:ext cx="26670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40963" name="Rectangle 2">
            <a:extLst>
              <a:ext uri="{FF2B5EF4-FFF2-40B4-BE49-F238E27FC236}">
                <a16:creationId xmlns:a16="http://schemas.microsoft.com/office/drawing/2014/main" id="{B5C199AF-C447-3643-B872-456148BED41B}"/>
              </a:ext>
            </a:extLst>
          </p:cNvPr>
          <p:cNvSpPr>
            <a:spLocks noChangeArrowheads="1"/>
          </p:cNvSpPr>
          <p:nvPr/>
        </p:nvSpPr>
        <p:spPr bwMode="auto">
          <a:xfrm>
            <a:off x="32004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40964" name="Picture 3">
            <a:extLst>
              <a:ext uri="{FF2B5EF4-FFF2-40B4-BE49-F238E27FC236}">
                <a16:creationId xmlns:a16="http://schemas.microsoft.com/office/drawing/2014/main" id="{0706CC95-8D57-6F4E-8145-1ECE13DB6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4">
            <a:extLst>
              <a:ext uri="{FF2B5EF4-FFF2-40B4-BE49-F238E27FC236}">
                <a16:creationId xmlns:a16="http://schemas.microsoft.com/office/drawing/2014/main" id="{BFF379D8-57F8-5F4D-9EAA-31439C36ECC7}"/>
              </a:ext>
            </a:extLst>
          </p:cNvPr>
          <p:cNvSpPr txBox="1">
            <a:spLocks noChangeArrowheads="1"/>
          </p:cNvSpPr>
          <p:nvPr/>
        </p:nvSpPr>
        <p:spPr bwMode="auto">
          <a:xfrm>
            <a:off x="1295400" y="6096000"/>
            <a:ext cx="4598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Daily March of Temperature</a:t>
            </a:r>
            <a:endParaRPr lang="en-US" altLang="en-US" sz="2400"/>
          </a:p>
        </p:txBody>
      </p:sp>
      <p:pic>
        <p:nvPicPr>
          <p:cNvPr id="40966" name="Picture 1" descr="1024px-Slope_effect.JPG">
            <a:extLst>
              <a:ext uri="{FF2B5EF4-FFF2-40B4-BE49-F238E27FC236}">
                <a16:creationId xmlns:a16="http://schemas.microsoft.com/office/drawing/2014/main" id="{5937B764-9DA3-7942-A9DA-D22E3E5BF7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81000"/>
            <a:ext cx="23145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 descr="Biol_habitat_02.jpg">
            <a:extLst>
              <a:ext uri="{FF2B5EF4-FFF2-40B4-BE49-F238E27FC236}">
                <a16:creationId xmlns:a16="http://schemas.microsoft.com/office/drawing/2014/main" id="{9A1A924C-2134-7F4B-9F77-40ABC68EE8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 descr="moss1.jpg">
            <a:extLst>
              <a:ext uri="{FF2B5EF4-FFF2-40B4-BE49-F238E27FC236}">
                <a16:creationId xmlns:a16="http://schemas.microsoft.com/office/drawing/2014/main" id="{D78BB8E3-05A4-5D4B-8648-CE3A4A32F1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6450" y="304800"/>
            <a:ext cx="1377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1">
            <a:extLst>
              <a:ext uri="{FF2B5EF4-FFF2-40B4-BE49-F238E27FC236}">
                <a16:creationId xmlns:a16="http://schemas.microsoft.com/office/drawing/2014/main" id="{477F2BB9-0124-F04F-8C71-E9DA06318011}"/>
              </a:ext>
            </a:extLst>
          </p:cNvPr>
          <p:cNvSpPr>
            <a:spLocks noChangeArrowheads="1"/>
          </p:cNvSpPr>
          <p:nvPr/>
        </p:nvSpPr>
        <p:spPr bwMode="auto">
          <a:xfrm>
            <a:off x="6096000" y="59436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      Lecture # 8</a:t>
            </a:r>
          </a:p>
        </p:txBody>
      </p:sp>
      <p:sp>
        <p:nvSpPr>
          <p:cNvPr id="40970" name="Rectangle 9">
            <a:extLst>
              <a:ext uri="{FF2B5EF4-FFF2-40B4-BE49-F238E27FC236}">
                <a16:creationId xmlns:a16="http://schemas.microsoft.com/office/drawing/2014/main" id="{B3AD5AD3-BB58-204C-A6CE-F417516BAEC1}"/>
              </a:ext>
            </a:extLst>
          </p:cNvPr>
          <p:cNvSpPr>
            <a:spLocks noChangeArrowheads="1"/>
          </p:cNvSpPr>
          <p:nvPr/>
        </p:nvSpPr>
        <p:spPr bwMode="auto">
          <a:xfrm>
            <a:off x="6096000" y="5943600"/>
            <a:ext cx="26670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52118A16-3F22-A842-AB83-D927EC186C21}"/>
              </a:ext>
            </a:extLst>
          </p:cNvPr>
          <p:cNvSpPr txBox="1">
            <a:spLocks noChangeArrowheads="1"/>
          </p:cNvSpPr>
          <p:nvPr/>
        </p:nvSpPr>
        <p:spPr bwMode="auto">
          <a:xfrm>
            <a:off x="1676400" y="6202363"/>
            <a:ext cx="5181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   Idealized Thermal Profile</a:t>
            </a:r>
            <a:endParaRPr lang="en-US" altLang="en-US" sz="2400"/>
          </a:p>
        </p:txBody>
      </p:sp>
      <p:pic>
        <p:nvPicPr>
          <p:cNvPr id="43010" name="Picture 3">
            <a:extLst>
              <a:ext uri="{FF2B5EF4-FFF2-40B4-BE49-F238E27FC236}">
                <a16:creationId xmlns:a16="http://schemas.microsoft.com/office/drawing/2014/main" id="{621AF964-5BF6-F648-A1EB-1E91CEFF177D}"/>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28600" y="92075"/>
            <a:ext cx="8275638" cy="6232525"/>
          </a:xfrm>
        </p:spPr>
      </p:pic>
      <p:pic>
        <p:nvPicPr>
          <p:cNvPr id="43011" name="Picture 1">
            <a:extLst>
              <a:ext uri="{FF2B5EF4-FFF2-40B4-BE49-F238E27FC236}">
                <a16:creationId xmlns:a16="http://schemas.microsoft.com/office/drawing/2014/main" id="{F10C6E71-6A2A-F645-BFB2-6D1959BBE0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0"/>
            <a:ext cx="41465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a:extLst>
              <a:ext uri="{FF2B5EF4-FFF2-40B4-BE49-F238E27FC236}">
                <a16:creationId xmlns:a16="http://schemas.microsoft.com/office/drawing/2014/main" id="{0183702C-19D3-264C-BEF1-726FFFFA00AD}"/>
              </a:ext>
            </a:extLst>
          </p:cNvPr>
          <p:cNvSpPr txBox="1">
            <a:spLocks noChangeArrowheads="1"/>
          </p:cNvSpPr>
          <p:nvPr/>
        </p:nvSpPr>
        <p:spPr bwMode="auto">
          <a:xfrm>
            <a:off x="2130425" y="5084763"/>
            <a:ext cx="355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Constant Temperature below ground</a:t>
            </a:r>
          </a:p>
          <a:p>
            <a:pPr>
              <a:spcBef>
                <a:spcPct val="0"/>
              </a:spcBef>
              <a:buFontTx/>
              <a:buNone/>
            </a:pPr>
            <a:r>
              <a:rPr lang="en-US" altLang="en-US" sz="180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39BF5BA9-DDD5-F04A-9BC4-D2C1949369CB}"/>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rot="21540000">
            <a:off x="65088" y="525463"/>
            <a:ext cx="7937500" cy="5645150"/>
          </a:xfrm>
        </p:spPr>
      </p:pic>
      <p:sp>
        <p:nvSpPr>
          <p:cNvPr id="45058" name="Text Box 3">
            <a:extLst>
              <a:ext uri="{FF2B5EF4-FFF2-40B4-BE49-F238E27FC236}">
                <a16:creationId xmlns:a16="http://schemas.microsoft.com/office/drawing/2014/main" id="{2D5B2C9C-35E4-7B4E-88B0-1FEE94979F4C}"/>
              </a:ext>
            </a:extLst>
          </p:cNvPr>
          <p:cNvSpPr txBox="1">
            <a:spLocks noChangeArrowheads="1"/>
          </p:cNvSpPr>
          <p:nvPr/>
        </p:nvSpPr>
        <p:spPr bwMode="auto">
          <a:xfrm>
            <a:off x="228600" y="6096000"/>
            <a:ext cx="734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Temperature profiles in a growing cornfield at midday.</a:t>
            </a:r>
            <a:endParaRPr lang="en-US" altLang="en-US" sz="2400"/>
          </a:p>
        </p:txBody>
      </p:sp>
      <p:pic>
        <p:nvPicPr>
          <p:cNvPr id="45059" name="Picture 1">
            <a:extLst>
              <a:ext uri="{FF2B5EF4-FFF2-40B4-BE49-F238E27FC236}">
                <a16:creationId xmlns:a16="http://schemas.microsoft.com/office/drawing/2014/main" id="{101CD48C-E2CB-AE4D-81EA-502CABEA8A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2819400"/>
            <a:ext cx="11747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994AF3A9-8D15-7642-B65F-304A9572483B}"/>
              </a:ext>
            </a:extLst>
          </p:cNvPr>
          <p:cNvSpPr txBox="1">
            <a:spLocks noChangeArrowheads="1"/>
          </p:cNvSpPr>
          <p:nvPr/>
        </p:nvSpPr>
        <p:spPr bwMode="auto">
          <a:xfrm>
            <a:off x="381000" y="304800"/>
            <a:ext cx="8763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Microhabitats</a:t>
            </a:r>
            <a:endParaRPr lang="en-US" altLang="en-US" sz="2400" b="1"/>
          </a:p>
          <a:p>
            <a:pPr>
              <a:spcBef>
                <a:spcPct val="0"/>
              </a:spcBef>
              <a:buFontTx/>
              <a:buNone/>
            </a:pPr>
            <a:endParaRPr lang="en-US" altLang="en-US" sz="2400" b="1"/>
          </a:p>
          <a:p>
            <a:pPr>
              <a:spcBef>
                <a:spcPct val="0"/>
              </a:spcBef>
              <a:buFontTx/>
              <a:buNone/>
            </a:pPr>
            <a:r>
              <a:rPr lang="en-US" altLang="en-US" sz="2800"/>
              <a:t>Leaves droop(wilt) which reduces solar heat load and water loss. Leaves in shade present their full surface to collect </a:t>
            </a:r>
          </a:p>
          <a:p>
            <a:pPr>
              <a:spcBef>
                <a:spcPct val="0"/>
              </a:spcBef>
              <a:buFontTx/>
              <a:buNone/>
            </a:pPr>
            <a:r>
              <a:rPr lang="en-US" altLang="en-US" sz="2800"/>
              <a:t>as much incoming solar radiation as possible.</a:t>
            </a:r>
          </a:p>
          <a:p>
            <a:pPr>
              <a:spcBef>
                <a:spcPct val="0"/>
              </a:spcBef>
              <a:buFontTx/>
              <a:buNone/>
            </a:pPr>
            <a:endParaRPr lang="en-US" altLang="en-US" sz="2800"/>
          </a:p>
        </p:txBody>
      </p:sp>
      <p:pic>
        <p:nvPicPr>
          <p:cNvPr id="47106" name="Picture 1" descr="Drooping_Leaves.JPG">
            <a:extLst>
              <a:ext uri="{FF2B5EF4-FFF2-40B4-BE49-F238E27FC236}">
                <a16:creationId xmlns:a16="http://schemas.microsoft.com/office/drawing/2014/main" id="{5F365A55-FD32-E146-AC58-0E296F21E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00400"/>
            <a:ext cx="5486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beech-leaves-green.jpg">
            <a:extLst>
              <a:ext uri="{FF2B5EF4-FFF2-40B4-BE49-F238E27FC236}">
                <a16:creationId xmlns:a16="http://schemas.microsoft.com/office/drawing/2014/main" id="{A50C53BA-BD9A-E34F-A4A9-838F586286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00400"/>
            <a:ext cx="5521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a:extLst>
              <a:ext uri="{FF2B5EF4-FFF2-40B4-BE49-F238E27FC236}">
                <a16:creationId xmlns:a16="http://schemas.microsoft.com/office/drawing/2014/main" id="{56917087-59A3-C348-A81E-D9A63CD1FE15}"/>
              </a:ext>
            </a:extLst>
          </p:cNvPr>
          <p:cNvSpPr txBox="1">
            <a:spLocks noChangeArrowheads="1"/>
          </p:cNvSpPr>
          <p:nvPr/>
        </p:nvSpPr>
        <p:spPr bwMode="auto">
          <a:xfrm>
            <a:off x="228600" y="228600"/>
            <a:ext cx="87630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Microhabitats</a:t>
            </a:r>
            <a:endParaRPr lang="en-US" altLang="en-US" sz="2800"/>
          </a:p>
          <a:p>
            <a:pPr>
              <a:lnSpc>
                <a:spcPct val="110000"/>
              </a:lnSpc>
              <a:spcBef>
                <a:spcPct val="0"/>
              </a:spcBef>
              <a:buFontTx/>
              <a:buNone/>
            </a:pPr>
            <a:r>
              <a:rPr lang="en-US" altLang="en-US" sz="2800"/>
              <a:t>Similarly, desert lizards position themselves perpendicular to the sun</a:t>
            </a:r>
            <a:r>
              <a:rPr lang="ja-JP" altLang="en-US" sz="2800">
                <a:latin typeface="Arial" panose="020B0604020202020204" pitchFamily="34" charset="0"/>
              </a:rPr>
              <a:t>’</a:t>
            </a:r>
            <a:r>
              <a:rPr lang="en-US" altLang="ja-JP" sz="2800"/>
              <a:t>s rays in early morning, basking when environmental temperatures are low, but during the high temperatures of midday, these same lizards reduce their heat load by climbing up off the ground into cooler air, facing directly into the sun, thereby reducing heat gained.</a:t>
            </a:r>
            <a:endParaRPr lang="en-US" altLang="en-US" sz="2400"/>
          </a:p>
        </p:txBody>
      </p:sp>
      <p:pic>
        <p:nvPicPr>
          <p:cNvPr id="49154" name="Picture 2" descr="Callisaurus_draconoides_male.jpg">
            <a:extLst>
              <a:ext uri="{FF2B5EF4-FFF2-40B4-BE49-F238E27FC236}">
                <a16:creationId xmlns:a16="http://schemas.microsoft.com/office/drawing/2014/main" id="{5D4424D5-641C-3D4A-BCE7-8625911322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62375"/>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Iberolacerta_cyreni.jpg">
            <a:extLst>
              <a:ext uri="{FF2B5EF4-FFF2-40B4-BE49-F238E27FC236}">
                <a16:creationId xmlns:a16="http://schemas.microsoft.com/office/drawing/2014/main" id="{86E3B183-132F-294D-A3D0-614E45BA0E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75075"/>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B19BBB2F-C30A-6D47-ABE6-D415DE295F0C}"/>
              </a:ext>
            </a:extLst>
          </p:cNvPr>
          <p:cNvSpPr>
            <a:spLocks noGrp="1" noChangeArrowheads="1"/>
          </p:cNvSpPr>
          <p:nvPr>
            <p:ph type="title"/>
          </p:nvPr>
        </p:nvSpPr>
        <p:spPr>
          <a:xfrm>
            <a:off x="685800" y="762000"/>
            <a:ext cx="7772400" cy="685800"/>
          </a:xfrm>
        </p:spPr>
        <p:txBody>
          <a:bodyPr/>
          <a:lstStyle/>
          <a:p>
            <a:pPr algn="l">
              <a:lnSpc>
                <a:spcPct val="115000"/>
              </a:lnSpc>
            </a:pPr>
            <a:br>
              <a:rPr lang="en-US" altLang="en-US" sz="3200" b="1">
                <a:solidFill>
                  <a:schemeClr val="tx1"/>
                </a:solidFill>
              </a:rPr>
            </a:br>
            <a:br>
              <a:rPr lang="en-US" altLang="en-US" sz="3200" b="1">
                <a:solidFill>
                  <a:schemeClr val="tx1"/>
                </a:solidFill>
              </a:rPr>
            </a:br>
            <a:br>
              <a:rPr lang="en-US" altLang="en-US" sz="3200" b="1">
                <a:solidFill>
                  <a:schemeClr val="tx1"/>
                </a:solidFill>
              </a:rPr>
            </a:br>
            <a:br>
              <a:rPr lang="en-US" altLang="en-US" sz="3200" b="1">
                <a:solidFill>
                  <a:schemeClr val="tx1"/>
                </a:solidFill>
              </a:rPr>
            </a:br>
            <a:br>
              <a:rPr lang="en-US" altLang="en-US" sz="3200" b="1">
                <a:solidFill>
                  <a:schemeClr val="tx1"/>
                </a:solidFill>
              </a:rPr>
            </a:br>
            <a:br>
              <a:rPr lang="en-US" altLang="en-US" sz="3200" b="1">
                <a:solidFill>
                  <a:schemeClr val="tx1"/>
                </a:solidFill>
              </a:rPr>
            </a:br>
            <a:br>
              <a:rPr lang="en-US" altLang="en-US" sz="3200" b="1">
                <a:solidFill>
                  <a:schemeClr val="tx1"/>
                </a:solidFill>
              </a:rPr>
            </a:br>
            <a:br>
              <a:rPr lang="en-US" altLang="en-US" sz="3200" b="1">
                <a:solidFill>
                  <a:schemeClr val="tx1"/>
                </a:solidFill>
              </a:rPr>
            </a:br>
            <a:r>
              <a:rPr lang="en-US" altLang="en-US" sz="3200" b="1">
                <a:solidFill>
                  <a:schemeClr val="tx1"/>
                </a:solidFill>
              </a:rPr>
              <a:t>Microhabitat Selection</a:t>
            </a:r>
            <a:br>
              <a:rPr lang="en-US" altLang="en-US" sz="2400" b="1">
                <a:solidFill>
                  <a:schemeClr val="tx1"/>
                </a:solidFill>
              </a:rPr>
            </a:br>
            <a:r>
              <a:rPr lang="en-US" altLang="en-US" sz="2800">
                <a:solidFill>
                  <a:schemeClr val="tx1"/>
                </a:solidFill>
              </a:rPr>
              <a:t>Plants buffer temperatures and humidities for animals (also wind). An aphid lives in a 2mm thick microhabitat with 100% humidity. </a:t>
            </a:r>
            <a:br>
              <a:rPr lang="en-US" altLang="en-US" sz="2800">
                <a:solidFill>
                  <a:schemeClr val="tx1"/>
                </a:solidFill>
              </a:rPr>
            </a:br>
            <a:br>
              <a:rPr lang="en-US" altLang="en-US" sz="2800">
                <a:solidFill>
                  <a:schemeClr val="tx1"/>
                </a:solidFill>
              </a:rPr>
            </a:br>
            <a:br>
              <a:rPr lang="en-US" altLang="en-US" sz="2800">
                <a:solidFill>
                  <a:schemeClr val="tx1"/>
                </a:solidFill>
              </a:rPr>
            </a:br>
            <a:br>
              <a:rPr lang="en-US" altLang="en-US" sz="2800">
                <a:solidFill>
                  <a:schemeClr val="tx1"/>
                </a:solidFill>
              </a:rPr>
            </a:br>
            <a:br>
              <a:rPr lang="en-US" altLang="en-US" sz="2800">
                <a:solidFill>
                  <a:schemeClr val="tx1"/>
                </a:solidFill>
              </a:rPr>
            </a:br>
            <a:r>
              <a:rPr lang="en-US" altLang="en-US" sz="2800">
                <a:solidFill>
                  <a:schemeClr val="tx1"/>
                </a:solidFill>
              </a:rPr>
              <a:t>Soils act similarly: temperature and moisture content are more stable deeper down.</a:t>
            </a:r>
            <a:br>
              <a:rPr lang="en-US" altLang="en-US" sz="2800">
                <a:solidFill>
                  <a:schemeClr val="tx1"/>
                </a:solidFill>
              </a:rPr>
            </a:br>
            <a:br>
              <a:rPr lang="en-US" altLang="en-US" sz="2800">
                <a:solidFill>
                  <a:schemeClr val="tx1"/>
                </a:solidFill>
              </a:rPr>
            </a:br>
            <a:r>
              <a:rPr lang="en-US" altLang="en-US" sz="2800">
                <a:solidFill>
                  <a:schemeClr val="tx1"/>
                </a:solidFill>
              </a:rPr>
              <a:t>Wind operates to increase thermal exchange (</a:t>
            </a:r>
            <a:r>
              <a:rPr lang="ja-JP" altLang="en-US" sz="2800">
                <a:solidFill>
                  <a:schemeClr val="tx1"/>
                </a:solidFill>
                <a:latin typeface="Arial" panose="020B0604020202020204" pitchFamily="34" charset="0"/>
              </a:rPr>
              <a:t>“</a:t>
            </a:r>
            <a:r>
              <a:rPr lang="en-US" altLang="ja-JP" sz="2800">
                <a:solidFill>
                  <a:schemeClr val="tx1"/>
                </a:solidFill>
              </a:rPr>
              <a:t>wind chill</a:t>
            </a:r>
            <a:r>
              <a:rPr lang="ja-JP" altLang="en-US" sz="2800">
                <a:solidFill>
                  <a:schemeClr val="tx1"/>
                </a:solidFill>
                <a:latin typeface="Arial" panose="020B0604020202020204" pitchFamily="34" charset="0"/>
              </a:rPr>
              <a:t>”</a:t>
            </a:r>
            <a:r>
              <a:rPr lang="en-US" altLang="ja-JP" sz="2800">
                <a:solidFill>
                  <a:schemeClr val="tx1"/>
                </a:solidFill>
              </a:rPr>
              <a:t> effect) and also has a desiccating effect.</a:t>
            </a:r>
            <a:endParaRPr lang="en-US" altLang="en-US" sz="2800" b="1">
              <a:solidFill>
                <a:schemeClr val="tx1"/>
              </a:solidFill>
            </a:endParaRPr>
          </a:p>
        </p:txBody>
      </p:sp>
      <p:pic>
        <p:nvPicPr>
          <p:cNvPr id="51202" name="Picture 1" descr="Aphid.jpeg">
            <a:extLst>
              <a:ext uri="{FF2B5EF4-FFF2-40B4-BE49-F238E27FC236}">
                <a16:creationId xmlns:a16="http://schemas.microsoft.com/office/drawing/2014/main" id="{8B23AF29-C36B-DC4F-9161-C72391530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3375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Aphids.jpeg">
            <a:extLst>
              <a:ext uri="{FF2B5EF4-FFF2-40B4-BE49-F238E27FC236}">
                <a16:creationId xmlns:a16="http://schemas.microsoft.com/office/drawing/2014/main" id="{E6192ADC-1417-4F4A-818A-A51A40BD0F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19812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E75E887-5D72-324F-8EA2-851004DF5FEA}"/>
              </a:ext>
            </a:extLst>
          </p:cNvPr>
          <p:cNvSpPr>
            <a:spLocks noGrp="1" noChangeArrowheads="1"/>
          </p:cNvSpPr>
          <p:nvPr>
            <p:ph type="title"/>
          </p:nvPr>
        </p:nvSpPr>
        <p:spPr>
          <a:xfrm>
            <a:off x="685800" y="609600"/>
            <a:ext cx="7772400" cy="685800"/>
          </a:xfrm>
        </p:spPr>
        <p:txBody>
          <a:bodyPr/>
          <a:lstStyle/>
          <a:p>
            <a:pPr>
              <a:defRPr/>
            </a:pPr>
            <a:r>
              <a:rPr lang="en-US">
                <a:solidFill>
                  <a:schemeClr val="tx1"/>
                </a:solidFill>
                <a:cs typeface="+mj-cs"/>
              </a:rPr>
              <a:t>Wind Velocities</a:t>
            </a:r>
            <a:endParaRPr lang="en-US">
              <a:cs typeface="+mj-cs"/>
            </a:endParaRPr>
          </a:p>
        </p:txBody>
      </p:sp>
      <p:pic>
        <p:nvPicPr>
          <p:cNvPr id="53250" name="Picture 3">
            <a:extLst>
              <a:ext uri="{FF2B5EF4-FFF2-40B4-BE49-F238E27FC236}">
                <a16:creationId xmlns:a16="http://schemas.microsoft.com/office/drawing/2014/main" id="{6E7B0A14-2CC4-9240-BE97-C0D1161178C3}"/>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152400" y="1447800"/>
            <a:ext cx="4478338" cy="4497388"/>
          </a:xfrm>
        </p:spPr>
      </p:pic>
      <p:pic>
        <p:nvPicPr>
          <p:cNvPr id="53251" name="Picture 4">
            <a:extLst>
              <a:ext uri="{FF2B5EF4-FFF2-40B4-BE49-F238E27FC236}">
                <a16:creationId xmlns:a16="http://schemas.microsoft.com/office/drawing/2014/main" id="{BF4A20F8-8C3D-7C47-9FEF-F85D9BD5CFFB}"/>
              </a:ext>
            </a:extLst>
          </p:cNvPr>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419600" y="1600200"/>
            <a:ext cx="4724400" cy="442753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Peruvian-rainforest-tambopata-full-size.jpg">
            <a:extLst>
              <a:ext uri="{FF2B5EF4-FFF2-40B4-BE49-F238E27FC236}">
                <a16:creationId xmlns:a16="http://schemas.microsoft.com/office/drawing/2014/main" id="{B1CA184D-B43E-8541-803D-98AAFC94E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0"/>
            <a:ext cx="10712450"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2">
            <a:extLst>
              <a:ext uri="{FF2B5EF4-FFF2-40B4-BE49-F238E27FC236}">
                <a16:creationId xmlns:a16="http://schemas.microsoft.com/office/drawing/2014/main" id="{198433B1-D394-C043-BB9D-18DA789BCEAF}"/>
              </a:ext>
            </a:extLst>
          </p:cNvPr>
          <p:cNvSpPr txBox="1">
            <a:spLocks noChangeArrowheads="1"/>
          </p:cNvSpPr>
          <p:nvPr/>
        </p:nvSpPr>
        <p:spPr bwMode="auto">
          <a:xfrm>
            <a:off x="6508750" y="5842000"/>
            <a:ext cx="2254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rgbClr val="FFE4C0"/>
                </a:solidFill>
              </a:rPr>
              <a:t>Rainforest</a:t>
            </a:r>
          </a:p>
          <a:p>
            <a:pPr>
              <a:spcBef>
                <a:spcPct val="0"/>
              </a:spcBef>
              <a:buFontTx/>
              <a:buNone/>
            </a:pPr>
            <a:endParaRPr lang="en-US" altLang="en-US" sz="2400"/>
          </a:p>
        </p:txBody>
      </p:sp>
    </p:spTree>
    <p:extLst>
      <p:ext uri="{BB962C8B-B14F-4D97-AF65-F5344CB8AC3E}">
        <p14:creationId xmlns:p14="http://schemas.microsoft.com/office/powerpoint/2010/main" val="2600880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18B1373-C744-AB40-881A-CFF80A1EDD48}"/>
              </a:ext>
            </a:extLst>
          </p:cNvPr>
          <p:cNvSpPr>
            <a:spLocks noGrp="1" noChangeArrowheads="1"/>
          </p:cNvSpPr>
          <p:nvPr>
            <p:ph type="title"/>
          </p:nvPr>
        </p:nvSpPr>
        <p:spPr>
          <a:xfrm>
            <a:off x="1143000" y="609600"/>
            <a:ext cx="7315200" cy="1143000"/>
          </a:xfrm>
        </p:spPr>
        <p:txBody>
          <a:bodyPr/>
          <a:lstStyle/>
          <a:p>
            <a:pPr algn="l">
              <a:lnSpc>
                <a:spcPct val="120000"/>
              </a:lnSpc>
            </a:pPr>
            <a:br>
              <a:rPr lang="en-US" altLang="en-US" sz="3600">
                <a:solidFill>
                  <a:srgbClr val="000099"/>
                </a:solidFill>
              </a:rPr>
            </a:br>
            <a:br>
              <a:rPr lang="en-US" altLang="en-US" sz="3600">
                <a:solidFill>
                  <a:srgbClr val="000099"/>
                </a:solidFill>
              </a:rPr>
            </a:br>
            <a:br>
              <a:rPr lang="en-US" altLang="en-US" sz="3600">
                <a:solidFill>
                  <a:srgbClr val="000099"/>
                </a:solidFill>
              </a:rPr>
            </a:br>
            <a:br>
              <a:rPr lang="en-US" altLang="en-US" sz="3600">
                <a:solidFill>
                  <a:srgbClr val="000099"/>
                </a:solidFill>
              </a:rPr>
            </a:br>
            <a:br>
              <a:rPr lang="en-US" altLang="en-US" sz="3600">
                <a:solidFill>
                  <a:srgbClr val="000099"/>
                </a:solidFill>
              </a:rPr>
            </a:br>
            <a:br>
              <a:rPr lang="en-US" altLang="en-US" sz="3600">
                <a:solidFill>
                  <a:srgbClr val="000099"/>
                </a:solidFill>
              </a:rPr>
            </a:br>
            <a:br>
              <a:rPr lang="en-US" altLang="en-US" sz="3600">
                <a:solidFill>
                  <a:srgbClr val="000099"/>
                </a:solidFill>
              </a:rPr>
            </a:br>
            <a:br>
              <a:rPr lang="en-US" altLang="en-US" sz="3600">
                <a:solidFill>
                  <a:srgbClr val="000099"/>
                </a:solidFill>
              </a:rPr>
            </a:br>
            <a:br>
              <a:rPr lang="en-US" altLang="en-US" sz="3600">
                <a:solidFill>
                  <a:schemeClr val="tx1"/>
                </a:solidFill>
              </a:rPr>
            </a:br>
            <a:r>
              <a:rPr lang="en-US" altLang="en-US" sz="3200" b="1">
                <a:solidFill>
                  <a:schemeClr val="tx1"/>
                </a:solidFill>
              </a:rPr>
              <a:t>Potential Evapotranspiration (PET)</a:t>
            </a:r>
            <a:br>
              <a:rPr lang="en-US" altLang="en-US" sz="3200" b="1">
                <a:solidFill>
                  <a:schemeClr val="tx1"/>
                </a:solidFill>
              </a:rPr>
            </a:br>
            <a:r>
              <a:rPr lang="en-US" altLang="en-US" sz="2800">
                <a:solidFill>
                  <a:schemeClr val="tx1"/>
                </a:solidFill>
              </a:rPr>
              <a:t>theoretical temperature-dependent amount of water that could be </a:t>
            </a:r>
            <a:r>
              <a:rPr lang="ja-JP" altLang="en-US" sz="2800">
                <a:solidFill>
                  <a:schemeClr val="tx1"/>
                </a:solidFill>
                <a:latin typeface="Arial" panose="020B0604020202020204" pitchFamily="34" charset="0"/>
              </a:rPr>
              <a:t>“</a:t>
            </a:r>
            <a:r>
              <a:rPr lang="en-US" altLang="ja-JP" sz="2800">
                <a:solidFill>
                  <a:schemeClr val="tx1"/>
                </a:solidFill>
              </a:rPr>
              <a:t>cooked out</a:t>
            </a:r>
            <a:r>
              <a:rPr lang="ja-JP" altLang="en-US" sz="2800">
                <a:solidFill>
                  <a:schemeClr val="tx1"/>
                </a:solidFill>
                <a:latin typeface="Arial" panose="020B0604020202020204" pitchFamily="34" charset="0"/>
              </a:rPr>
              <a:t>”</a:t>
            </a:r>
            <a:r>
              <a:rPr lang="en-US" altLang="ja-JP" sz="2800">
                <a:solidFill>
                  <a:schemeClr val="tx1"/>
                </a:solidFill>
              </a:rPr>
              <a:t> of an ecological system, given its input of solar energy and provided that much water fell on the area</a:t>
            </a:r>
            <a:br>
              <a:rPr lang="en-US" altLang="ja-JP" sz="2800">
                <a:solidFill>
                  <a:schemeClr val="tx1"/>
                </a:solidFill>
              </a:rPr>
            </a:br>
            <a:br>
              <a:rPr lang="en-US" altLang="ja-JP" sz="2800" b="1">
                <a:solidFill>
                  <a:schemeClr val="tx1"/>
                </a:solidFill>
              </a:rPr>
            </a:br>
            <a:r>
              <a:rPr lang="en-US" altLang="ja-JP" sz="3200" b="1">
                <a:solidFill>
                  <a:schemeClr val="tx1"/>
                </a:solidFill>
              </a:rPr>
              <a:t>Actual Evapotranspiration (AET)</a:t>
            </a:r>
            <a:br>
              <a:rPr lang="en-US" altLang="ja-JP" sz="3200" b="1">
                <a:solidFill>
                  <a:schemeClr val="tx1"/>
                </a:solidFill>
              </a:rPr>
            </a:br>
            <a:r>
              <a:rPr lang="ja-JP" altLang="en-US" sz="2800">
                <a:solidFill>
                  <a:schemeClr val="tx1"/>
                </a:solidFill>
                <a:latin typeface="Arial" panose="020B0604020202020204" pitchFamily="34" charset="0"/>
              </a:rPr>
              <a:t>“</a:t>
            </a:r>
            <a:r>
              <a:rPr lang="en-US" altLang="ja-JP" sz="2800">
                <a:solidFill>
                  <a:schemeClr val="tx1"/>
                </a:solidFill>
              </a:rPr>
              <a:t>reverse of rain</a:t>
            </a:r>
            <a:r>
              <a:rPr lang="ja-JP" altLang="en-US" sz="2800">
                <a:solidFill>
                  <a:schemeClr val="tx1"/>
                </a:solidFill>
                <a:latin typeface="Arial" panose="020B0604020202020204" pitchFamily="34" charset="0"/>
              </a:rPr>
              <a:t>”</a:t>
            </a:r>
            <a:r>
              <a:rPr lang="en-US" altLang="ja-JP" sz="2800">
                <a:solidFill>
                  <a:schemeClr val="tx1"/>
                </a:solidFill>
              </a:rPr>
              <a:t> — actual amount of water returned to the atmosphere (always less than or equal to PET)</a:t>
            </a:r>
            <a:br>
              <a:rPr lang="en-US" altLang="ja-JP" sz="2800" b="1">
                <a:solidFill>
                  <a:schemeClr val="tx1"/>
                </a:solidFill>
              </a:rPr>
            </a:br>
            <a:br>
              <a:rPr lang="en-US" altLang="ja-JP" sz="3600">
                <a:solidFill>
                  <a:srgbClr val="000099"/>
                </a:solidFill>
              </a:rPr>
            </a:br>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descr="Mean_Annual_Potential_Evapotranspiration">
            <a:extLst>
              <a:ext uri="{FF2B5EF4-FFF2-40B4-BE49-F238E27FC236}">
                <a16:creationId xmlns:a16="http://schemas.microsoft.com/office/drawing/2014/main" id="{57672C1D-395F-A843-8A03-37D381E75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533400"/>
            <a:ext cx="88376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51E9D59E-2370-CE45-A6EF-A4452F893E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38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010A79E-28E6-1049-9371-22CB7BB85450}"/>
              </a:ext>
            </a:extLst>
          </p:cNvPr>
          <p:cNvSpPr>
            <a:spLocks noGrp="1" noChangeArrowheads="1"/>
          </p:cNvSpPr>
          <p:nvPr>
            <p:ph type="title"/>
          </p:nvPr>
        </p:nvSpPr>
        <p:spPr>
          <a:xfrm>
            <a:off x="381000" y="-304800"/>
            <a:ext cx="8763000" cy="6858000"/>
          </a:xfrm>
          <a:solidFill>
            <a:srgbClr val="FEFDFF">
              <a:alpha val="50195"/>
            </a:srgbClr>
          </a:solidFill>
        </p:spPr>
        <p:txBody>
          <a:bodyPr/>
          <a:lstStyle/>
          <a:p>
            <a:pPr algn="l">
              <a:lnSpc>
                <a:spcPct val="150000"/>
              </a:lnSpc>
            </a:pPr>
            <a:r>
              <a:rPr lang="en-US" altLang="en-US" sz="2000">
                <a:solidFill>
                  <a:schemeClr val="tx1"/>
                </a:solidFill>
              </a:rPr>
              <a:t>During a period of water surplus, some water may be stored by plants and some </a:t>
            </a:r>
            <a:br>
              <a:rPr lang="en-US" altLang="en-US" sz="2000">
                <a:solidFill>
                  <a:schemeClr val="tx1"/>
                </a:solidFill>
              </a:rPr>
            </a:br>
            <a:r>
              <a:rPr lang="en-US" altLang="en-US" sz="2000">
                <a:solidFill>
                  <a:schemeClr val="tx1"/>
                </a:solidFill>
              </a:rPr>
              <a:t>may accumulate in the soil as soil moisture, depending on runoff and the capacity </a:t>
            </a:r>
            <a:br>
              <a:rPr lang="en-US" altLang="en-US" sz="2000">
                <a:solidFill>
                  <a:schemeClr val="tx1"/>
                </a:solidFill>
              </a:rPr>
            </a:br>
            <a:r>
              <a:rPr lang="en-US" altLang="en-US" sz="2000">
                <a:solidFill>
                  <a:schemeClr val="tx1"/>
                </a:solidFill>
              </a:rPr>
              <a:t>of soils to hold water; during a later water deficit, such stored water can be used </a:t>
            </a:r>
            <a:br>
              <a:rPr lang="en-US" altLang="en-US" sz="2000">
                <a:solidFill>
                  <a:schemeClr val="tx1"/>
                </a:solidFill>
              </a:rPr>
            </a:br>
            <a:r>
              <a:rPr lang="en-US" altLang="en-US" sz="2000">
                <a:solidFill>
                  <a:schemeClr val="tx1"/>
                </a:solidFill>
              </a:rPr>
              <a:t>by plants and released back into the atmosphere. Winter rain is generally much </a:t>
            </a:r>
            <a:br>
              <a:rPr lang="en-US" altLang="en-US" sz="2000">
                <a:solidFill>
                  <a:schemeClr val="tx1"/>
                </a:solidFill>
              </a:rPr>
            </a:br>
            <a:r>
              <a:rPr lang="en-US" altLang="en-US" sz="2000">
                <a:solidFill>
                  <a:schemeClr val="tx1"/>
                </a:solidFill>
              </a:rPr>
              <a:t>less effective than summer rain because of the reduced activity (or complete</a:t>
            </a:r>
            <a:br>
              <a:rPr lang="en-US" altLang="en-US" sz="2000">
                <a:solidFill>
                  <a:schemeClr val="tx1"/>
                </a:solidFill>
              </a:rPr>
            </a:br>
            <a:r>
              <a:rPr lang="en-US" altLang="en-US" sz="2000">
                <a:solidFill>
                  <a:schemeClr val="tx1"/>
                </a:solidFill>
              </a:rPr>
              <a:t>inactivity) of plants in winter; indeed, two areas with the same annual march of temperature and total annual precipitation may differ greatly in the types of plants</a:t>
            </a:r>
            <a:br>
              <a:rPr lang="en-US" altLang="en-US" sz="2000">
                <a:solidFill>
                  <a:schemeClr val="tx1"/>
                </a:solidFill>
              </a:rPr>
            </a:br>
            <a:r>
              <a:rPr lang="en-US" altLang="en-US" sz="2000">
                <a:solidFill>
                  <a:schemeClr val="tx1"/>
                </a:solidFill>
              </a:rPr>
              <a:t>they support and in their productivity as a result of their seasonal patterns of precipitation. An area receiving about 50 cm of precipitation annually supports </a:t>
            </a:r>
            <a:br>
              <a:rPr lang="en-US" altLang="en-US" sz="2000">
                <a:solidFill>
                  <a:schemeClr val="tx1"/>
                </a:solidFill>
              </a:rPr>
            </a:br>
            <a:r>
              <a:rPr lang="en-US" altLang="en-US" sz="2000">
                <a:solidFill>
                  <a:schemeClr val="tx1"/>
                </a:solidFill>
              </a:rPr>
              <a:t>either a grassland vegetation or chaparral, depending on whether the precipitation falls in summer or winter, respectively.</a:t>
            </a:r>
            <a:endParaRPr lang="en-US" altLang="en-US" sz="20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DD87D23-0D99-DB41-B084-2AD8EE0ED668}"/>
              </a:ext>
            </a:extLst>
          </p:cNvPr>
          <p:cNvSpPr>
            <a:spLocks noGrp="1" noChangeArrowheads="1"/>
          </p:cNvSpPr>
          <p:nvPr>
            <p:ph type="title"/>
          </p:nvPr>
        </p:nvSpPr>
        <p:spPr>
          <a:xfrm>
            <a:off x="0" y="0"/>
            <a:ext cx="9144000" cy="6858000"/>
          </a:xfrm>
          <a:solidFill>
            <a:srgbClr val="FEFDFF">
              <a:alpha val="50195"/>
            </a:srgbClr>
          </a:solidFill>
        </p:spPr>
        <p:txBody>
          <a:bodyPr/>
          <a:lstStyle/>
          <a:p>
            <a:pPr algn="l"/>
            <a:r>
              <a:rPr lang="en-US" altLang="en-US" sz="3200" b="1">
                <a:solidFill>
                  <a:schemeClr val="tx1"/>
                </a:solidFill>
              </a:rPr>
              <a:t>   6 CO</a:t>
            </a:r>
            <a:r>
              <a:rPr lang="en-US" altLang="en-US" sz="3200" b="1" baseline="-25000">
                <a:solidFill>
                  <a:schemeClr val="tx1"/>
                </a:solidFill>
              </a:rPr>
              <a:t>2</a:t>
            </a:r>
            <a:r>
              <a:rPr lang="en-US" altLang="en-US" sz="3200" b="1">
                <a:solidFill>
                  <a:schemeClr val="tx1"/>
                </a:solidFill>
              </a:rPr>
              <a:t> + 12 H</a:t>
            </a:r>
            <a:r>
              <a:rPr lang="en-US" altLang="en-US" sz="3200" b="1" baseline="-25000">
                <a:solidFill>
                  <a:schemeClr val="tx1"/>
                </a:solidFill>
              </a:rPr>
              <a:t>2</a:t>
            </a:r>
            <a:r>
              <a:rPr lang="en-US" altLang="en-US" sz="3200" b="1">
                <a:solidFill>
                  <a:schemeClr val="tx1"/>
                </a:solidFill>
              </a:rPr>
              <a:t>O ——&gt; C</a:t>
            </a:r>
            <a:r>
              <a:rPr lang="en-US" altLang="en-US" sz="3200" b="1" baseline="-25000">
                <a:solidFill>
                  <a:schemeClr val="tx1"/>
                </a:solidFill>
              </a:rPr>
              <a:t>6</a:t>
            </a:r>
            <a:r>
              <a:rPr lang="en-US" altLang="en-US" sz="3200" b="1">
                <a:solidFill>
                  <a:schemeClr val="tx1"/>
                </a:solidFill>
              </a:rPr>
              <a:t>H</a:t>
            </a:r>
            <a:r>
              <a:rPr lang="en-US" altLang="en-US" sz="3200" b="1" baseline="-25000">
                <a:solidFill>
                  <a:schemeClr val="tx1"/>
                </a:solidFill>
              </a:rPr>
              <a:t>12</a:t>
            </a:r>
            <a:r>
              <a:rPr lang="en-US" altLang="en-US" sz="3200" b="1">
                <a:solidFill>
                  <a:schemeClr val="tx1"/>
                </a:solidFill>
              </a:rPr>
              <a:t>O</a:t>
            </a:r>
            <a:r>
              <a:rPr lang="en-US" altLang="en-US" sz="3200" b="1" baseline="-25000">
                <a:solidFill>
                  <a:schemeClr val="tx1"/>
                </a:solidFill>
              </a:rPr>
              <a:t>6</a:t>
            </a:r>
            <a:r>
              <a:rPr lang="en-US" altLang="en-US" sz="3200" b="1">
                <a:solidFill>
                  <a:schemeClr val="tx1"/>
                </a:solidFill>
              </a:rPr>
              <a:t>  + 6 O</a:t>
            </a:r>
            <a:r>
              <a:rPr lang="en-US" altLang="en-US" sz="3200" b="1" baseline="-25000">
                <a:solidFill>
                  <a:schemeClr val="tx1"/>
                </a:solidFill>
              </a:rPr>
              <a:t>2</a:t>
            </a:r>
            <a:r>
              <a:rPr lang="en-US" altLang="en-US" sz="3200" b="1">
                <a:solidFill>
                  <a:schemeClr val="tx1"/>
                </a:solidFill>
              </a:rPr>
              <a:t> + 6 H</a:t>
            </a:r>
            <a:r>
              <a:rPr lang="en-US" altLang="en-US" sz="3200" b="1" baseline="-25000">
                <a:solidFill>
                  <a:schemeClr val="tx1"/>
                </a:solidFill>
              </a:rPr>
              <a:t>2</a:t>
            </a:r>
            <a:r>
              <a:rPr lang="en-US" altLang="en-US" sz="3200" b="1">
                <a:solidFill>
                  <a:schemeClr val="tx1"/>
                </a:solidFill>
              </a:rPr>
              <a:t>O</a:t>
            </a:r>
            <a:br>
              <a:rPr lang="en-US" altLang="en-US" sz="3200" b="1">
                <a:solidFill>
                  <a:schemeClr val="tx1"/>
                </a:solidFill>
              </a:rPr>
            </a:br>
            <a:br>
              <a:rPr lang="en-US" altLang="en-US" sz="3200">
                <a:solidFill>
                  <a:schemeClr val="tx1"/>
                </a:solidFill>
              </a:rPr>
            </a:br>
            <a:r>
              <a:rPr lang="en-US" altLang="en-US" sz="3200">
                <a:solidFill>
                  <a:schemeClr val="tx1"/>
                </a:solidFill>
              </a:rPr>
              <a:t>    </a:t>
            </a:r>
            <a:r>
              <a:rPr lang="en-US" altLang="en-US" sz="2800">
                <a:solidFill>
                  <a:schemeClr val="tx1"/>
                </a:solidFill>
              </a:rPr>
              <a:t>Carbon   </a:t>
            </a:r>
            <a:br>
              <a:rPr lang="en-US" altLang="en-US" sz="2800">
                <a:solidFill>
                  <a:schemeClr val="tx1"/>
                </a:solidFill>
              </a:rPr>
            </a:br>
            <a:r>
              <a:rPr lang="en-US" altLang="en-US" sz="2800">
                <a:solidFill>
                  <a:schemeClr val="tx1"/>
                </a:solidFill>
              </a:rPr>
              <a:t>    Dioxide</a:t>
            </a:r>
            <a:br>
              <a:rPr lang="en-US" altLang="en-US" sz="2800">
                <a:solidFill>
                  <a:schemeClr val="tx1"/>
                </a:solidFill>
              </a:rPr>
            </a:br>
            <a:br>
              <a:rPr lang="en-US" altLang="en-US" sz="2800">
                <a:solidFill>
                  <a:schemeClr val="tx1"/>
                </a:solidFill>
              </a:rPr>
            </a:br>
            <a:r>
              <a:rPr lang="en-US" altLang="en-US" sz="2800">
                <a:solidFill>
                  <a:schemeClr val="tx1"/>
                </a:solidFill>
              </a:rPr>
              <a:t>   </a:t>
            </a:r>
            <a:r>
              <a:rPr lang="en-US" altLang="en-US" sz="3200">
                <a:solidFill>
                  <a:schemeClr val="tx1"/>
                </a:solidFill>
              </a:rPr>
              <a:t>CO</a:t>
            </a:r>
            <a:r>
              <a:rPr lang="en-US" altLang="en-US" sz="3200" baseline="-25000">
                <a:solidFill>
                  <a:schemeClr val="tx1"/>
                </a:solidFill>
              </a:rPr>
              <a:t>2</a:t>
            </a:r>
            <a:r>
              <a:rPr lang="en-US" altLang="en-US" sz="2800">
                <a:solidFill>
                  <a:schemeClr val="tx1"/>
                </a:solidFill>
              </a:rPr>
              <a:t>  fairly constant at about  0.03 - 0.04 percent of air</a:t>
            </a:r>
            <a:br>
              <a:rPr lang="en-US" altLang="en-US" sz="2800">
                <a:solidFill>
                  <a:schemeClr val="tx1"/>
                </a:solidFill>
              </a:rPr>
            </a:br>
            <a:r>
              <a:rPr lang="en-US" altLang="en-US" sz="2800">
                <a:solidFill>
                  <a:schemeClr val="tx1"/>
                </a:solidFill>
              </a:rPr>
              <a:t>	   (anthropogenic increase) until recently </a:t>
            </a:r>
            <a:br>
              <a:rPr lang="en-US" altLang="en-US" sz="2800">
                <a:solidFill>
                  <a:schemeClr val="tx1"/>
                </a:solidFill>
              </a:rPr>
            </a:br>
            <a:r>
              <a:rPr lang="en-US" altLang="en-US" sz="2800">
                <a:solidFill>
                  <a:schemeClr val="tx1"/>
                </a:solidFill>
              </a:rPr>
              <a:t>  </a:t>
            </a:r>
            <a:br>
              <a:rPr lang="en-US" altLang="en-US" sz="2800">
                <a:solidFill>
                  <a:schemeClr val="tx1"/>
                </a:solidFill>
              </a:rPr>
            </a:br>
            <a:r>
              <a:rPr lang="en-US" altLang="en-US" sz="2800">
                <a:solidFill>
                  <a:schemeClr val="tx1"/>
                </a:solidFill>
              </a:rPr>
              <a:t>    (</a:t>
            </a:r>
            <a:r>
              <a:rPr lang="en-US" altLang="en-US" sz="3200">
                <a:solidFill>
                  <a:schemeClr val="tx1"/>
                </a:solidFill>
              </a:rPr>
              <a:t>CO</a:t>
            </a:r>
            <a:r>
              <a:rPr lang="en-US" altLang="en-US" sz="3200" baseline="-25000">
                <a:solidFill>
                  <a:schemeClr val="tx1"/>
                </a:solidFill>
              </a:rPr>
              <a:t>2</a:t>
            </a:r>
            <a:r>
              <a:rPr lang="en-US" altLang="en-US" sz="2800">
                <a:solidFill>
                  <a:schemeClr val="tx1"/>
                </a:solidFill>
              </a:rPr>
              <a:t>  seldom limits the rate of photosynthesis, usually</a:t>
            </a:r>
            <a:br>
              <a:rPr lang="en-US" altLang="en-US" sz="2800">
                <a:solidFill>
                  <a:schemeClr val="tx1"/>
                </a:solidFill>
              </a:rPr>
            </a:br>
            <a:r>
              <a:rPr lang="en-US" altLang="en-US" sz="2800">
                <a:solidFill>
                  <a:schemeClr val="tx1"/>
                </a:solidFill>
              </a:rPr>
              <a:t>      it is limited by availability of either light or water)</a:t>
            </a:r>
          </a:p>
        </p:txBody>
      </p:sp>
      <p:sp>
        <p:nvSpPr>
          <p:cNvPr id="63490" name="Text Box 3">
            <a:extLst>
              <a:ext uri="{FF2B5EF4-FFF2-40B4-BE49-F238E27FC236}">
                <a16:creationId xmlns:a16="http://schemas.microsoft.com/office/drawing/2014/main" id="{00DE2412-7CAA-E44A-8242-B90A85A8FD5D}"/>
              </a:ext>
            </a:extLst>
          </p:cNvPr>
          <p:cNvSpPr txBox="1">
            <a:spLocks noChangeArrowheads="1"/>
          </p:cNvSpPr>
          <p:nvPr/>
        </p:nvSpPr>
        <p:spPr bwMode="auto">
          <a:xfrm>
            <a:off x="1660525" y="2376488"/>
            <a:ext cx="748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  water   ——&gt;   Glucose   +   oxygen  +  water</a:t>
            </a:r>
          </a:p>
        </p:txBody>
      </p:sp>
      <p:sp>
        <p:nvSpPr>
          <p:cNvPr id="63491" name="TextBox 1">
            <a:extLst>
              <a:ext uri="{FF2B5EF4-FFF2-40B4-BE49-F238E27FC236}">
                <a16:creationId xmlns:a16="http://schemas.microsoft.com/office/drawing/2014/main" id="{FFA897A7-6395-3F4B-8E90-CB05A004DB64}"/>
              </a:ext>
            </a:extLst>
          </p:cNvPr>
          <p:cNvSpPr txBox="1">
            <a:spLocks noChangeArrowheads="1"/>
          </p:cNvSpPr>
          <p:nvPr/>
        </p:nvSpPr>
        <p:spPr bwMode="auto">
          <a:xfrm>
            <a:off x="3048000" y="2205038"/>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a:t>
            </a:r>
          </a:p>
        </p:txBody>
      </p:sp>
      <p:sp>
        <p:nvSpPr>
          <p:cNvPr id="63492" name="Rectangle 2">
            <a:extLst>
              <a:ext uri="{FF2B5EF4-FFF2-40B4-BE49-F238E27FC236}">
                <a16:creationId xmlns:a16="http://schemas.microsoft.com/office/drawing/2014/main" id="{16E8B9BA-35D3-8647-93C6-FF52B8B3E117}"/>
              </a:ext>
            </a:extLst>
          </p:cNvPr>
          <p:cNvSpPr>
            <a:spLocks noChangeArrowheads="1"/>
          </p:cNvSpPr>
          <p:nvPr/>
        </p:nvSpPr>
        <p:spPr bwMode="auto">
          <a:xfrm>
            <a:off x="3200400" y="985838"/>
            <a:ext cx="903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Light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3CCB61C4-4399-6948-A812-7449C42395AC}"/>
              </a:ext>
            </a:extLst>
          </p:cNvPr>
          <p:cNvSpPr>
            <a:spLocks noGrp="1" noChangeArrowheads="1"/>
          </p:cNvSpPr>
          <p:nvPr>
            <p:ph type="title"/>
          </p:nvPr>
        </p:nvSpPr>
        <p:spPr>
          <a:xfrm>
            <a:off x="1143000" y="381000"/>
            <a:ext cx="7772400" cy="6248400"/>
          </a:xfrm>
        </p:spPr>
        <p:txBody>
          <a:bodyPr/>
          <a:lstStyle/>
          <a:p>
            <a:br>
              <a:rPr lang="en-US" altLang="en-US" sz="1800" b="1">
                <a:solidFill>
                  <a:schemeClr val="tx1"/>
                </a:solidFill>
              </a:rPr>
            </a:br>
            <a:r>
              <a:rPr lang="en-US" altLang="en-US" sz="1800" b="1">
                <a:solidFill>
                  <a:schemeClr val="tx1"/>
                </a:solidFill>
              </a:rPr>
              <a:t>Net Primary Productivity and World Net Primary Production </a:t>
            </a:r>
            <a:br>
              <a:rPr lang="en-US" altLang="en-US" sz="1800" b="1">
                <a:solidFill>
                  <a:schemeClr val="tx1"/>
                </a:solidFill>
              </a:rPr>
            </a:br>
            <a:r>
              <a:rPr lang="en-US" altLang="en-US" sz="1800" b="1">
                <a:solidFill>
                  <a:schemeClr val="tx1"/>
                </a:solidFill>
              </a:rPr>
              <a:t>for Earth’s Major Ecosystems</a:t>
            </a:r>
            <a:br>
              <a:rPr lang="en-US" altLang="en-US" sz="1800" b="1">
                <a:solidFill>
                  <a:schemeClr val="tx1"/>
                </a:solidFill>
              </a:rPr>
            </a:br>
            <a:r>
              <a:rPr lang="en-US" altLang="en-US" sz="1800" b="1">
                <a:solidFill>
                  <a:srgbClr val="000099"/>
                </a:solidFill>
              </a:rPr>
              <a:t>___________________________________________________________________</a:t>
            </a:r>
            <a:br>
              <a:rPr lang="en-US" altLang="en-US" sz="1800" b="1">
                <a:solidFill>
                  <a:schemeClr val="tx1"/>
                </a:solidFill>
              </a:rPr>
            </a:br>
            <a:r>
              <a:rPr lang="en-US" altLang="en-US" sz="1800" b="1">
                <a:solidFill>
                  <a:schemeClr val="tx1"/>
                </a:solidFill>
              </a:rPr>
              <a:t>          </a:t>
            </a:r>
            <a:br>
              <a:rPr lang="en-US" altLang="en-US" sz="1800" b="1">
                <a:solidFill>
                  <a:schemeClr val="tx1"/>
                </a:solidFill>
              </a:rPr>
            </a:br>
            <a:br>
              <a:rPr lang="en-US" altLang="en-US" sz="1800" b="1">
                <a:solidFill>
                  <a:schemeClr val="tx1"/>
                </a:solidFill>
              </a:rPr>
            </a:br>
            <a:r>
              <a:rPr lang="en-US" altLang="en-US" sz="1800" b="1">
                <a:solidFill>
                  <a:schemeClr val="tx1"/>
                </a:solidFill>
              </a:rPr>
              <a:t>        </a:t>
            </a:r>
            <a:br>
              <a:rPr lang="en-US" altLang="en-US" sz="1800" b="1">
                <a:solidFill>
                  <a:schemeClr val="tx1"/>
                </a:solidFill>
              </a:rPr>
            </a:br>
            <a:r>
              <a:rPr lang="en-US" altLang="en-US" sz="1400" b="1">
                <a:solidFill>
                  <a:schemeClr val="tx1"/>
                </a:solidFill>
              </a:rPr>
              <a:t>_____________________________________________________________________________________</a:t>
            </a:r>
            <a:br>
              <a:rPr lang="en-US" altLang="en-US" sz="1600" b="1">
                <a:solidFill>
                  <a:schemeClr val="tx1"/>
                </a:solidFill>
              </a:rPr>
            </a:br>
            <a:r>
              <a:rPr lang="en-US" altLang="en-US" sz="1600" b="1">
                <a:solidFill>
                  <a:schemeClr val="tx1"/>
                </a:solidFill>
              </a:rPr>
              <a:t>Lake and stream		2	100–1500	  500	1.0</a:t>
            </a:r>
            <a:br>
              <a:rPr lang="en-US" altLang="en-US" sz="1600" b="1">
                <a:solidFill>
                  <a:schemeClr val="tx1"/>
                </a:solidFill>
              </a:rPr>
            </a:br>
            <a:r>
              <a:rPr lang="en-US" altLang="en-US" sz="1600" b="1">
                <a:solidFill>
                  <a:schemeClr val="tx1"/>
                </a:solidFill>
              </a:rPr>
              <a:t>Swamp and marsh		2	800–4000	 2000	4.0</a:t>
            </a:r>
            <a:br>
              <a:rPr lang="en-US" altLang="en-US" sz="1600" b="1">
                <a:solidFill>
                  <a:schemeClr val="tx1"/>
                </a:solidFill>
              </a:rPr>
            </a:br>
            <a:r>
              <a:rPr lang="en-US" altLang="en-US" sz="1600" b="1">
                <a:solidFill>
                  <a:schemeClr val="tx1"/>
                </a:solidFill>
              </a:rPr>
              <a:t>  Tropical forest	                    20             1000–5000   2000         40.0</a:t>
            </a:r>
            <a:br>
              <a:rPr lang="en-US" altLang="en-US" sz="1600" b="1">
                <a:solidFill>
                  <a:schemeClr val="tx1"/>
                </a:solidFill>
              </a:rPr>
            </a:br>
            <a:r>
              <a:rPr lang="en-US" altLang="en-US" sz="1600" b="1">
                <a:solidFill>
                  <a:schemeClr val="tx1"/>
                </a:solidFill>
              </a:rPr>
              <a:t>Temperate forest                          18              600–2500   1300        23.4</a:t>
            </a:r>
            <a:br>
              <a:rPr lang="en-US" altLang="en-US" sz="1600" b="1">
                <a:solidFill>
                  <a:schemeClr val="tx1"/>
                </a:solidFill>
              </a:rPr>
            </a:br>
            <a:r>
              <a:rPr lang="en-US" altLang="en-US" sz="1600" b="1">
                <a:solidFill>
                  <a:schemeClr val="tx1"/>
                </a:solidFill>
              </a:rPr>
              <a:t>Boreal forest		12	400–2000	  800	 9.6</a:t>
            </a:r>
            <a:br>
              <a:rPr lang="en-US" altLang="en-US" sz="1600" b="1">
                <a:solidFill>
                  <a:schemeClr val="tx1"/>
                </a:solidFill>
              </a:rPr>
            </a:br>
            <a:r>
              <a:rPr lang="en-US" altLang="en-US" sz="1600" b="1">
                <a:solidFill>
                  <a:schemeClr val="tx1"/>
                </a:solidFill>
              </a:rPr>
              <a:t>Woodland and shrubland	 7	200–1200	  600	 4.2</a:t>
            </a:r>
            <a:br>
              <a:rPr lang="en-US" altLang="en-US" sz="1600" b="1">
                <a:solidFill>
                  <a:schemeClr val="tx1"/>
                </a:solidFill>
              </a:rPr>
            </a:br>
            <a:r>
              <a:rPr lang="en-US" altLang="en-US" sz="1600" b="1">
                <a:solidFill>
                  <a:schemeClr val="tx1"/>
                </a:solidFill>
              </a:rPr>
              <a:t> Savanna			15	200–2000	  700	10.5</a:t>
            </a:r>
            <a:br>
              <a:rPr lang="en-US" altLang="en-US" sz="1600" b="1">
                <a:solidFill>
                  <a:schemeClr val="tx1"/>
                </a:solidFill>
              </a:rPr>
            </a:br>
            <a:r>
              <a:rPr lang="en-US" altLang="en-US" sz="1600" b="1">
                <a:solidFill>
                  <a:schemeClr val="tx1"/>
                </a:solidFill>
              </a:rPr>
              <a:t>Temperate grassland	 9	150–1500	  500	 4.5</a:t>
            </a:r>
            <a:br>
              <a:rPr lang="en-US" altLang="en-US" sz="1600" b="1">
                <a:solidFill>
                  <a:schemeClr val="tx1"/>
                </a:solidFill>
              </a:rPr>
            </a:br>
            <a:r>
              <a:rPr lang="en-US" altLang="en-US" sz="1600" b="1">
                <a:solidFill>
                  <a:schemeClr val="tx1"/>
                </a:solidFill>
              </a:rPr>
              <a:t>Tundra and alpine		 8	  10–400	  140	 1.1</a:t>
            </a:r>
            <a:br>
              <a:rPr lang="en-US" altLang="en-US" sz="1600" b="1">
                <a:solidFill>
                  <a:schemeClr val="tx1"/>
                </a:solidFill>
              </a:rPr>
            </a:br>
            <a:r>
              <a:rPr lang="en-US" altLang="en-US" sz="1600" b="1">
                <a:solidFill>
                  <a:schemeClr val="tx1"/>
                </a:solidFill>
              </a:rPr>
              <a:t>Desert scrub		18	  10–250	    70	 1.3</a:t>
            </a:r>
            <a:br>
              <a:rPr lang="en-US" altLang="en-US" sz="1600" b="1">
                <a:solidFill>
                  <a:schemeClr val="tx1"/>
                </a:solidFill>
              </a:rPr>
            </a:br>
            <a:r>
              <a:rPr lang="en-US" altLang="en-US" sz="1600" b="1">
                <a:solidFill>
                  <a:schemeClr val="tx1"/>
                </a:solidFill>
              </a:rPr>
              <a:t> Extreme desert, rock, ice	 24	    0–10	     3	 0.07</a:t>
            </a:r>
            <a:br>
              <a:rPr lang="en-US" altLang="en-US" sz="1600" b="1">
                <a:solidFill>
                  <a:schemeClr val="tx1"/>
                </a:solidFill>
              </a:rPr>
            </a:br>
            <a:r>
              <a:rPr lang="en-US" altLang="en-US" sz="1600" b="1">
                <a:solidFill>
                  <a:schemeClr val="tx1"/>
                </a:solidFill>
              </a:rPr>
              <a:t>Agricultural land		14	100–4000	  650	 9.1</a:t>
            </a:r>
            <a:br>
              <a:rPr lang="en-US" altLang="en-US" sz="1600" b="1">
                <a:solidFill>
                  <a:schemeClr val="tx1"/>
                </a:solidFill>
              </a:rPr>
            </a:br>
            <a:r>
              <a:rPr lang="en-US" altLang="en-US" sz="1600" b="1">
                <a:solidFill>
                  <a:schemeClr val="accent2"/>
                </a:solidFill>
              </a:rPr>
              <a:t>Total land			149		   730	 109</a:t>
            </a:r>
            <a:br>
              <a:rPr lang="en-US" altLang="en-US" sz="1600" b="1">
                <a:solidFill>
                  <a:schemeClr val="accent2"/>
                </a:solidFill>
              </a:rPr>
            </a:br>
            <a:r>
              <a:rPr lang="en-US" altLang="en-US" sz="1600" b="1">
                <a:solidFill>
                  <a:schemeClr val="accent2"/>
                </a:solidFill>
              </a:rPr>
              <a:t>  </a:t>
            </a:r>
            <a:r>
              <a:rPr lang="en-US" altLang="en-US" sz="1600" b="1">
                <a:solidFill>
                  <a:schemeClr val="tx1"/>
                </a:solidFill>
              </a:rPr>
              <a:t>Open ocean		332	   2–400	   125	  41.5</a:t>
            </a:r>
            <a:br>
              <a:rPr lang="en-US" altLang="en-US" sz="1600" b="1">
                <a:solidFill>
                  <a:schemeClr val="tx1"/>
                </a:solidFill>
              </a:rPr>
            </a:br>
            <a:r>
              <a:rPr lang="en-US" altLang="en-US" sz="1600" b="1">
                <a:solidFill>
                  <a:schemeClr val="tx1"/>
                </a:solidFill>
              </a:rPr>
              <a:t> Continental shelf		  27	 200–600	   350	   9.5</a:t>
            </a:r>
            <a:br>
              <a:rPr lang="en-US" altLang="en-US" sz="1600" b="1">
                <a:solidFill>
                  <a:schemeClr val="tx1"/>
                </a:solidFill>
              </a:rPr>
            </a:br>
            <a:r>
              <a:rPr lang="en-US" altLang="en-US" sz="1600" b="1">
                <a:solidFill>
                  <a:schemeClr val="tx1"/>
                </a:solidFill>
              </a:rPr>
              <a:t>Attached algae, estuaries	  2	500–4000	2000	 4.0</a:t>
            </a:r>
            <a:br>
              <a:rPr lang="en-US" altLang="en-US" sz="1600" b="1">
                <a:solidFill>
                  <a:schemeClr val="tx1"/>
                </a:solidFill>
              </a:rPr>
            </a:br>
            <a:r>
              <a:rPr lang="en-US" altLang="en-US" sz="1600" b="1">
                <a:solidFill>
                  <a:schemeClr val="tx1"/>
                </a:solidFill>
              </a:rPr>
              <a:t>              </a:t>
            </a:r>
            <a:r>
              <a:rPr lang="en-US" altLang="en-US" sz="1600" b="1">
                <a:solidFill>
                  <a:schemeClr val="accent2"/>
                </a:solidFill>
              </a:rPr>
              <a:t>Total ocean		              361	                 155            55	</a:t>
            </a:r>
            <a:br>
              <a:rPr lang="en-US" altLang="en-US" sz="1600" b="1">
                <a:solidFill>
                  <a:schemeClr val="accent2"/>
                </a:solidFill>
              </a:rPr>
            </a:br>
            <a:r>
              <a:rPr lang="en-US" altLang="en-US" sz="1600" b="1">
                <a:solidFill>
                  <a:schemeClr val="accent2"/>
                </a:solidFill>
              </a:rPr>
              <a:t>              Total for earth	              510	                  885          164		 	  </a:t>
            </a:r>
            <a:r>
              <a:rPr lang="en-US" altLang="en-US" sz="1400" b="1">
                <a:solidFill>
                  <a:srgbClr val="000099"/>
                </a:solidFill>
              </a:rPr>
              <a:t>__________________________________________________________________________________  </a:t>
            </a:r>
            <a:endParaRPr lang="en-US" altLang="en-US"/>
          </a:p>
        </p:txBody>
      </p:sp>
      <p:pic>
        <p:nvPicPr>
          <p:cNvPr id="65538" name="Picture 1">
            <a:extLst>
              <a:ext uri="{FF2B5EF4-FFF2-40B4-BE49-F238E27FC236}">
                <a16:creationId xmlns:a16="http://schemas.microsoft.com/office/drawing/2014/main" id="{D7C59EE8-7989-EE4C-85B6-2438E5A02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04913"/>
            <a:ext cx="4432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18078C8B-BCCE-9D4C-8AA5-1E6BBFE6F4F9}"/>
              </a:ext>
            </a:extLst>
          </p:cNvPr>
          <p:cNvSpPr>
            <a:spLocks noGrp="1" noChangeArrowheads="1"/>
          </p:cNvSpPr>
          <p:nvPr>
            <p:ph type="title" idx="4294967295"/>
          </p:nvPr>
        </p:nvSpPr>
        <p:spPr>
          <a:xfrm>
            <a:off x="0" y="-228600"/>
            <a:ext cx="9144000" cy="1600200"/>
          </a:xfrm>
          <a:solidFill>
            <a:schemeClr val="bg1">
              <a:alpha val="50195"/>
            </a:schemeClr>
          </a:solidFill>
        </p:spPr>
        <p:txBody>
          <a:bodyPr/>
          <a:lstStyle/>
          <a:p>
            <a:pPr>
              <a:lnSpc>
                <a:spcPct val="80000"/>
              </a:lnSpc>
            </a:pPr>
            <a:br>
              <a:rPr lang="en-US" altLang="en-US" sz="2400" b="1">
                <a:solidFill>
                  <a:schemeClr val="tx1"/>
                </a:solidFill>
              </a:rPr>
            </a:br>
            <a:br>
              <a:rPr lang="en-US" altLang="en-US" sz="2400" b="1">
                <a:solidFill>
                  <a:schemeClr val="tx1"/>
                </a:solidFill>
              </a:rPr>
            </a:br>
            <a:r>
              <a:rPr lang="en-US" altLang="en-US" sz="3200">
                <a:solidFill>
                  <a:schemeClr val="tx1"/>
                </a:solidFill>
              </a:rPr>
              <a:t>Limiting Factors</a:t>
            </a:r>
            <a:endParaRPr lang="en-US" altLang="en-US" sz="2400" b="1">
              <a:solidFill>
                <a:schemeClr val="accent2"/>
              </a:solidFill>
            </a:endParaRPr>
          </a:p>
        </p:txBody>
      </p:sp>
      <p:pic>
        <p:nvPicPr>
          <p:cNvPr id="67586" name="Picture 3">
            <a:extLst>
              <a:ext uri="{FF2B5EF4-FFF2-40B4-BE49-F238E27FC236}">
                <a16:creationId xmlns:a16="http://schemas.microsoft.com/office/drawing/2014/main" id="{F4D55A04-0D99-614E-B076-1627CBF72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1722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55142F9E-89D2-2E48-A577-9E18A68F5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6962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38C2498D-EBDC-B949-BDD8-79141C4574F1}"/>
              </a:ext>
            </a:extLst>
          </p:cNvPr>
          <p:cNvSpPr txBox="1">
            <a:spLocks noChangeArrowheads="1"/>
          </p:cNvSpPr>
          <p:nvPr/>
        </p:nvSpPr>
        <p:spPr bwMode="auto">
          <a:xfrm>
            <a:off x="669925" y="5775325"/>
            <a:ext cx="786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Primary Productivity versus Average Annual Precipitation</a:t>
            </a:r>
            <a:endParaRPr lang="en-US" altLang="en-US"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a:extLst>
              <a:ext uri="{FF2B5EF4-FFF2-40B4-BE49-F238E27FC236}">
                <a16:creationId xmlns:a16="http://schemas.microsoft.com/office/drawing/2014/main" id="{193DAE35-E3C0-7A4B-BD83-9BA2B2F8C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
            <a:ext cx="541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1">
            <a:extLst>
              <a:ext uri="{FF2B5EF4-FFF2-40B4-BE49-F238E27FC236}">
                <a16:creationId xmlns:a16="http://schemas.microsoft.com/office/drawing/2014/main" id="{1255B61E-D16E-2C42-B303-4AF2DFCCECC7}"/>
              </a:ext>
            </a:extLst>
          </p:cNvPr>
          <p:cNvSpPr txBox="1">
            <a:spLocks noChangeArrowheads="1"/>
          </p:cNvSpPr>
          <p:nvPr/>
        </p:nvSpPr>
        <p:spPr bwMode="auto">
          <a:xfrm>
            <a:off x="4114800" y="3644900"/>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Log AET ~ Log Productivity</a:t>
            </a:r>
          </a:p>
        </p:txBody>
      </p:sp>
      <p:sp>
        <p:nvSpPr>
          <p:cNvPr id="71683" name="TextBox 2">
            <a:extLst>
              <a:ext uri="{FF2B5EF4-FFF2-40B4-BE49-F238E27FC236}">
                <a16:creationId xmlns:a16="http://schemas.microsoft.com/office/drawing/2014/main" id="{1DD1812F-2DC4-3844-9257-1694060AEB11}"/>
              </a:ext>
            </a:extLst>
          </p:cNvPr>
          <p:cNvSpPr txBox="1">
            <a:spLocks noChangeArrowheads="1"/>
          </p:cNvSpPr>
          <p:nvPr/>
        </p:nvSpPr>
        <p:spPr bwMode="auto">
          <a:xfrm>
            <a:off x="5029200" y="3592513"/>
            <a:ext cx="309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a:extLst>
              <a:ext uri="{FF2B5EF4-FFF2-40B4-BE49-F238E27FC236}">
                <a16:creationId xmlns:a16="http://schemas.microsoft.com/office/drawing/2014/main" id="{170D7B9A-69E4-0143-8C0D-DFC8D5996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558800"/>
            <a:ext cx="7796213"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about-rainforests.jpg">
            <a:extLst>
              <a:ext uri="{FF2B5EF4-FFF2-40B4-BE49-F238E27FC236}">
                <a16:creationId xmlns:a16="http://schemas.microsoft.com/office/drawing/2014/main" id="{BAEA16BE-C31E-3847-9CB6-B81385CF7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a:extLst>
              <a:ext uri="{FF2B5EF4-FFF2-40B4-BE49-F238E27FC236}">
                <a16:creationId xmlns:a16="http://schemas.microsoft.com/office/drawing/2014/main" id="{B9C866FC-28C7-084C-BFA5-019339462561}"/>
              </a:ext>
            </a:extLst>
          </p:cNvPr>
          <p:cNvSpPr txBox="1">
            <a:spLocks noChangeArrowheads="1"/>
          </p:cNvSpPr>
          <p:nvPr/>
        </p:nvSpPr>
        <p:spPr bwMode="auto">
          <a:xfrm>
            <a:off x="6781800" y="5260975"/>
            <a:ext cx="2514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Rainforest</a:t>
            </a:r>
          </a:p>
          <a:p>
            <a:pPr>
              <a:spcBef>
                <a:spcPct val="50000"/>
              </a:spcBef>
              <a:buFontTx/>
              <a:buNone/>
            </a:pPr>
            <a:r>
              <a:rPr lang="en-US" altLang="en-US" sz="3600" b="1">
                <a:solidFill>
                  <a:srgbClr val="FFE4C0"/>
                </a:solidFill>
              </a:rPr>
              <a:t>Rainforest</a:t>
            </a:r>
          </a:p>
        </p:txBody>
      </p:sp>
    </p:spTree>
    <p:extLst>
      <p:ext uri="{BB962C8B-B14F-4D97-AF65-F5344CB8AC3E}">
        <p14:creationId xmlns:p14="http://schemas.microsoft.com/office/powerpoint/2010/main" val="39890944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
            <a:extLst>
              <a:ext uri="{FF2B5EF4-FFF2-40B4-BE49-F238E27FC236}">
                <a16:creationId xmlns:a16="http://schemas.microsoft.com/office/drawing/2014/main" id="{0ECA3199-D78E-F34E-B722-64ED787F1698}"/>
              </a:ext>
            </a:extLst>
          </p:cNvPr>
          <p:cNvSpPr txBox="1">
            <a:spLocks noChangeArrowheads="1"/>
          </p:cNvSpPr>
          <p:nvPr/>
        </p:nvSpPr>
        <p:spPr bwMode="auto">
          <a:xfrm>
            <a:off x="762000" y="3870325"/>
            <a:ext cx="58070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10000"/>
              </a:lnSpc>
              <a:spcBef>
                <a:spcPct val="0"/>
              </a:spcBef>
              <a:buFontTx/>
              <a:buNone/>
            </a:pPr>
            <a:r>
              <a:rPr lang="en-US" altLang="en-US" sz="2400" b="1"/>
              <a:t>Pedogenic Factors</a:t>
            </a:r>
          </a:p>
          <a:p>
            <a:pPr>
              <a:lnSpc>
                <a:spcPct val="120000"/>
              </a:lnSpc>
              <a:spcBef>
                <a:spcPct val="0"/>
              </a:spcBef>
              <a:buFontTx/>
              <a:buNone/>
            </a:pPr>
            <a:r>
              <a:rPr lang="en-US" altLang="en-US" sz="2400" b="1"/>
              <a:t>	</a:t>
            </a:r>
            <a:r>
              <a:rPr lang="en-US" altLang="en-US" sz="2400"/>
              <a:t>Climate</a:t>
            </a:r>
          </a:p>
          <a:p>
            <a:pPr>
              <a:lnSpc>
                <a:spcPct val="120000"/>
              </a:lnSpc>
              <a:spcBef>
                <a:spcPct val="0"/>
              </a:spcBef>
              <a:buFontTx/>
              <a:buNone/>
            </a:pPr>
            <a:r>
              <a:rPr lang="en-US" altLang="en-US" sz="2400"/>
              <a:t>	Time</a:t>
            </a:r>
          </a:p>
          <a:p>
            <a:pPr>
              <a:lnSpc>
                <a:spcPct val="120000"/>
              </a:lnSpc>
              <a:spcBef>
                <a:spcPct val="0"/>
              </a:spcBef>
              <a:buFontTx/>
              <a:buNone/>
            </a:pPr>
            <a:r>
              <a:rPr lang="en-US" altLang="en-US" sz="2400"/>
              <a:t>	Topography</a:t>
            </a:r>
          </a:p>
          <a:p>
            <a:pPr>
              <a:lnSpc>
                <a:spcPct val="120000"/>
              </a:lnSpc>
              <a:spcBef>
                <a:spcPct val="0"/>
              </a:spcBef>
              <a:buFontTx/>
              <a:buNone/>
            </a:pPr>
            <a:r>
              <a:rPr lang="en-US" altLang="en-US" sz="2400"/>
              <a:t>	Organisms (especially vegetation)</a:t>
            </a:r>
          </a:p>
          <a:p>
            <a:pPr>
              <a:lnSpc>
                <a:spcPct val="120000"/>
              </a:lnSpc>
              <a:spcBef>
                <a:spcPct val="0"/>
              </a:spcBef>
              <a:buFontTx/>
              <a:buNone/>
            </a:pPr>
            <a:r>
              <a:rPr lang="en-US" altLang="en-US" sz="2400"/>
              <a:t>	Parent materials</a:t>
            </a:r>
          </a:p>
        </p:txBody>
      </p:sp>
      <p:pic>
        <p:nvPicPr>
          <p:cNvPr id="75778" name="Picture 4">
            <a:extLst>
              <a:ext uri="{FF2B5EF4-FFF2-40B4-BE49-F238E27FC236}">
                <a16:creationId xmlns:a16="http://schemas.microsoft.com/office/drawing/2014/main" id="{1A2FE4B8-6A9E-4C4F-8694-4D3C6E96A8D2}"/>
              </a:ext>
            </a:extLst>
          </p:cNvPr>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6400800" y="3810000"/>
            <a:ext cx="19446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5">
            <a:extLst>
              <a:ext uri="{FF2B5EF4-FFF2-40B4-BE49-F238E27FC236}">
                <a16:creationId xmlns:a16="http://schemas.microsoft.com/office/drawing/2014/main" id="{20F3915C-8FD3-A147-B093-A50323071FA3}"/>
              </a:ext>
            </a:extLst>
          </p:cNvPr>
          <p:cNvSpPr txBox="1">
            <a:spLocks noChangeArrowheads="1"/>
          </p:cNvSpPr>
          <p:nvPr/>
        </p:nvSpPr>
        <p:spPr bwMode="auto">
          <a:xfrm>
            <a:off x="6172200" y="6324600"/>
            <a:ext cx="2416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b="1"/>
              <a:t>Vasily V. Dokuchaev</a:t>
            </a:r>
            <a:endParaRPr lang="en-US" altLang="en-US" sz="2400" b="1"/>
          </a:p>
        </p:txBody>
      </p:sp>
      <p:sp>
        <p:nvSpPr>
          <p:cNvPr id="75780" name="Rectangle 6">
            <a:extLst>
              <a:ext uri="{FF2B5EF4-FFF2-40B4-BE49-F238E27FC236}">
                <a16:creationId xmlns:a16="http://schemas.microsoft.com/office/drawing/2014/main" id="{87B3FE61-A204-844D-A2B3-E7F1836A0E61}"/>
              </a:ext>
            </a:extLst>
          </p:cNvPr>
          <p:cNvSpPr>
            <a:spLocks noChangeArrowheads="1"/>
          </p:cNvSpPr>
          <p:nvPr/>
        </p:nvSpPr>
        <p:spPr bwMode="auto">
          <a:xfrm>
            <a:off x="6400800" y="3810000"/>
            <a:ext cx="1905000" cy="2514600"/>
          </a:xfrm>
          <a:prstGeom prst="rect">
            <a:avLst/>
          </a:prstGeom>
          <a:solidFill>
            <a:schemeClr val="bg1">
              <a:alpha val="0"/>
            </a:schemeClr>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75781" name="Picture 1">
            <a:extLst>
              <a:ext uri="{FF2B5EF4-FFF2-40B4-BE49-F238E27FC236}">
                <a16:creationId xmlns:a16="http://schemas.microsoft.com/office/drawing/2014/main" id="{2200417A-B0BC-0743-B2CA-0BF85CE84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73152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a:extLst>
              <a:ext uri="{FF2B5EF4-FFF2-40B4-BE49-F238E27FC236}">
                <a16:creationId xmlns:a16="http://schemas.microsoft.com/office/drawing/2014/main" id="{B6703D09-C1F8-6744-9416-BFCA98558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41560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a:extLst>
              <a:ext uri="{FF2B5EF4-FFF2-40B4-BE49-F238E27FC236}">
                <a16:creationId xmlns:a16="http://schemas.microsoft.com/office/drawing/2014/main" id="{6616FE93-803A-CB44-AEDC-CB05C525B630}"/>
              </a:ext>
            </a:extLst>
          </p:cNvPr>
          <p:cNvSpPr txBox="1">
            <a:spLocks noChangeArrowheads="1"/>
          </p:cNvSpPr>
          <p:nvPr/>
        </p:nvSpPr>
        <p:spPr bwMode="auto">
          <a:xfrm>
            <a:off x="6858000" y="2133600"/>
            <a:ext cx="1944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     Soil</a:t>
            </a:r>
          </a:p>
          <a:p>
            <a:pPr>
              <a:spcBef>
                <a:spcPct val="0"/>
              </a:spcBef>
              <a:buFontTx/>
              <a:buNone/>
            </a:pPr>
            <a:r>
              <a:rPr lang="ja-JP" altLang="en-US">
                <a:latin typeface="Arial" panose="020B0604020202020204" pitchFamily="34" charset="0"/>
              </a:rPr>
              <a:t>“</a:t>
            </a:r>
            <a:r>
              <a:rPr lang="en-US" altLang="ja-JP"/>
              <a:t>Horizons</a:t>
            </a:r>
            <a:r>
              <a:rPr lang="ja-JP" altLang="en-US">
                <a:latin typeface="Arial" panose="020B0604020202020204" pitchFamily="34" charset="0"/>
              </a:rPr>
              <a:t>”</a:t>
            </a:r>
            <a:endParaRPr lang="en-US" altLang="en-US" sz="24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Krohne-Chap17.jpg">
            <a:extLst>
              <a:ext uri="{FF2B5EF4-FFF2-40B4-BE49-F238E27FC236}">
                <a16:creationId xmlns:a16="http://schemas.microsoft.com/office/drawing/2014/main" id="{876C21C2-422F-5347-B9A7-EB041E4B1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
            <a:ext cx="75438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Box 2">
            <a:extLst>
              <a:ext uri="{FF2B5EF4-FFF2-40B4-BE49-F238E27FC236}">
                <a16:creationId xmlns:a16="http://schemas.microsoft.com/office/drawing/2014/main" id="{ED826683-1823-FD46-A53A-2732E2E02411}"/>
              </a:ext>
            </a:extLst>
          </p:cNvPr>
          <p:cNvSpPr txBox="1">
            <a:spLocks noChangeArrowheads="1"/>
          </p:cNvSpPr>
          <p:nvPr/>
        </p:nvSpPr>
        <p:spPr bwMode="auto">
          <a:xfrm>
            <a:off x="838200" y="6319838"/>
            <a:ext cx="756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From Krohne “Ecology: Evolution, Application, Integration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680ADACC-30FB-E44D-9118-7128139F9E51}"/>
              </a:ext>
            </a:extLst>
          </p:cNvPr>
          <p:cNvSpPr>
            <a:spLocks noGrp="1" noChangeArrowheads="1"/>
          </p:cNvSpPr>
          <p:nvPr>
            <p:ph type="title"/>
          </p:nvPr>
        </p:nvSpPr>
        <p:spPr>
          <a:xfrm>
            <a:off x="533400" y="-76200"/>
            <a:ext cx="8610600" cy="4724400"/>
          </a:xfrm>
        </p:spPr>
        <p:txBody>
          <a:bodyPr/>
          <a:lstStyle/>
          <a:p>
            <a:pPr algn="l">
              <a:lnSpc>
                <a:spcPct val="120000"/>
              </a:lnSpc>
            </a:pPr>
            <a:r>
              <a:rPr lang="en-US" altLang="en-US" sz="4000" b="1">
                <a:solidFill>
                  <a:schemeClr val="tx1"/>
                </a:solidFill>
              </a:rPr>
              <a:t>Tropical soils</a:t>
            </a:r>
            <a:br>
              <a:rPr lang="en-US" altLang="en-US" sz="3600" b="1">
                <a:solidFill>
                  <a:schemeClr val="tx1"/>
                </a:solidFill>
              </a:rPr>
            </a:br>
            <a:r>
              <a:rPr lang="en-US" altLang="en-US" sz="3000">
                <a:solidFill>
                  <a:schemeClr val="tx1"/>
                </a:solidFill>
              </a:rPr>
              <a:t>Litter fall high, but decomposes rapidly</a:t>
            </a:r>
            <a:br>
              <a:rPr lang="en-US" altLang="en-US" sz="3000">
                <a:solidFill>
                  <a:schemeClr val="tx1"/>
                </a:solidFill>
              </a:rPr>
            </a:br>
            <a:r>
              <a:rPr lang="en-US" altLang="en-US" sz="3000">
                <a:solidFill>
                  <a:schemeClr val="tx1"/>
                </a:solidFill>
              </a:rPr>
              <a:t>High rainfall leaches out water soluble nutrients</a:t>
            </a:r>
            <a:br>
              <a:rPr lang="en-US" altLang="en-US" sz="3000">
                <a:solidFill>
                  <a:schemeClr val="tx1"/>
                </a:solidFill>
              </a:rPr>
            </a:br>
            <a:r>
              <a:rPr lang="en-US" altLang="en-US" sz="3000">
                <a:solidFill>
                  <a:schemeClr val="tx1"/>
                </a:solidFill>
              </a:rPr>
              <a:t>Nutrient poor soils cannot sustain agriculture</a:t>
            </a:r>
            <a:br>
              <a:rPr lang="en-US" altLang="en-US" sz="3000">
                <a:solidFill>
                  <a:schemeClr val="tx1"/>
                </a:solidFill>
              </a:rPr>
            </a:br>
            <a:r>
              <a:rPr lang="en-US" altLang="en-US" sz="3000">
                <a:solidFill>
                  <a:schemeClr val="tx1"/>
                </a:solidFill>
              </a:rPr>
              <a:t>Slash and burn, move on … strategy</a:t>
            </a:r>
            <a:br>
              <a:rPr lang="en-US" altLang="en-US" sz="3000">
                <a:solidFill>
                  <a:schemeClr val="tx1"/>
                </a:solidFill>
              </a:rPr>
            </a:br>
            <a:br>
              <a:rPr lang="en-US" altLang="en-US" sz="3000">
                <a:solidFill>
                  <a:schemeClr val="tx1"/>
                </a:solidFill>
              </a:rPr>
            </a:br>
            <a:endParaRPr lang="en-US" altLang="en-US"/>
          </a:p>
        </p:txBody>
      </p:sp>
      <p:pic>
        <p:nvPicPr>
          <p:cNvPr id="81922" name="Picture 1" descr="Palm_Oil-Boeneo.png">
            <a:extLst>
              <a:ext uri="{FF2B5EF4-FFF2-40B4-BE49-F238E27FC236}">
                <a16:creationId xmlns:a16="http://schemas.microsoft.com/office/drawing/2014/main" id="{7E02FB3E-EC16-4140-9CCF-D6C19FCDFB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86868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FD2CD7D-AAB2-7549-B6F5-74750AD520C9}"/>
              </a:ext>
            </a:extLst>
          </p:cNvPr>
          <p:cNvSpPr>
            <a:spLocks noGrp="1" noChangeArrowheads="1"/>
          </p:cNvSpPr>
          <p:nvPr>
            <p:ph type="title"/>
          </p:nvPr>
        </p:nvSpPr>
        <p:spPr>
          <a:xfrm>
            <a:off x="381000" y="-533400"/>
            <a:ext cx="8610600" cy="4191000"/>
          </a:xfrm>
        </p:spPr>
        <p:txBody>
          <a:bodyPr/>
          <a:lstStyle/>
          <a:p>
            <a:pPr algn="l">
              <a:lnSpc>
                <a:spcPct val="120000"/>
              </a:lnSpc>
              <a:defRPr/>
            </a:pPr>
            <a:r>
              <a:rPr lang="en-US" sz="3000" b="1" dirty="0">
                <a:solidFill>
                  <a:schemeClr val="tx1"/>
                </a:solidFill>
                <a:cs typeface="+mj-cs"/>
              </a:rPr>
              <a:t>Primary succession: soils develop from bare rock </a:t>
            </a:r>
            <a:r>
              <a:rPr lang="en-US" sz="3000" dirty="0">
                <a:solidFill>
                  <a:schemeClr val="tx1"/>
                </a:solidFill>
                <a:cs typeface="+mj-cs"/>
              </a:rPr>
              <a:t>Rapidly growing colonizing species eventually give way to slow growing, shade tolerant, climax species</a:t>
            </a:r>
            <a:br>
              <a:rPr lang="en-US" sz="3000" dirty="0">
                <a:solidFill>
                  <a:schemeClr val="tx1"/>
                </a:solidFill>
                <a:cs typeface="+mj-cs"/>
              </a:rPr>
            </a:br>
            <a:endParaRPr lang="en-US" dirty="0">
              <a:cs typeface="+mj-cs"/>
            </a:endParaRPr>
          </a:p>
        </p:txBody>
      </p:sp>
      <p:pic>
        <p:nvPicPr>
          <p:cNvPr id="83970" name="Picture 1" descr="Secondary Succession.jpg">
            <a:extLst>
              <a:ext uri="{FF2B5EF4-FFF2-40B4-BE49-F238E27FC236}">
                <a16:creationId xmlns:a16="http://schemas.microsoft.com/office/drawing/2014/main" id="{B830A6DC-9B72-6F42-8DF5-FA939C2BA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743200"/>
            <a:ext cx="904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BB135B9-3EFA-8F41-BF2C-9908411B7155}"/>
              </a:ext>
            </a:extLst>
          </p:cNvPr>
          <p:cNvSpPr>
            <a:spLocks noGrp="1" noChangeArrowheads="1"/>
          </p:cNvSpPr>
          <p:nvPr>
            <p:ph type="title"/>
          </p:nvPr>
        </p:nvSpPr>
        <p:spPr>
          <a:xfrm>
            <a:off x="533400" y="-533400"/>
            <a:ext cx="8610600" cy="4191000"/>
          </a:xfrm>
        </p:spPr>
        <p:txBody>
          <a:bodyPr/>
          <a:lstStyle/>
          <a:p>
            <a:pPr algn="l">
              <a:lnSpc>
                <a:spcPct val="120000"/>
              </a:lnSpc>
              <a:defRPr/>
            </a:pPr>
            <a:r>
              <a:rPr lang="en-US" sz="3000" b="1" dirty="0">
                <a:solidFill>
                  <a:schemeClr val="tx1"/>
                </a:solidFill>
                <a:cs typeface="+mj-cs"/>
              </a:rPr>
              <a:t>Secondary succession on mature soils</a:t>
            </a:r>
            <a:br>
              <a:rPr lang="en-US" sz="3000" b="1" dirty="0">
                <a:solidFill>
                  <a:schemeClr val="tx1"/>
                </a:solidFill>
                <a:cs typeface="+mj-cs"/>
              </a:rPr>
            </a:br>
            <a:r>
              <a:rPr lang="en-US" sz="3000" dirty="0">
                <a:solidFill>
                  <a:schemeClr val="tx1"/>
                </a:solidFill>
                <a:cs typeface="+mj-cs"/>
              </a:rPr>
              <a:t>Rapidly growing colonizing species give way to slower growing, shade tolerant, climax species</a:t>
            </a:r>
            <a:br>
              <a:rPr lang="en-US" sz="3000" dirty="0">
                <a:solidFill>
                  <a:schemeClr val="tx1"/>
                </a:solidFill>
                <a:cs typeface="+mj-cs"/>
              </a:rPr>
            </a:br>
            <a:endParaRPr lang="en-US" dirty="0">
              <a:cs typeface="+mj-cs"/>
            </a:endParaRPr>
          </a:p>
        </p:txBody>
      </p:sp>
      <p:pic>
        <p:nvPicPr>
          <p:cNvPr id="86018" name="Picture 2" descr="Secondary Succession.jpg">
            <a:extLst>
              <a:ext uri="{FF2B5EF4-FFF2-40B4-BE49-F238E27FC236}">
                <a16:creationId xmlns:a16="http://schemas.microsoft.com/office/drawing/2014/main" id="{95316995-CD1E-1541-8DE7-6E63E36730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876141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a:extLst>
              <a:ext uri="{FF2B5EF4-FFF2-40B4-BE49-F238E27FC236}">
                <a16:creationId xmlns:a16="http://schemas.microsoft.com/office/drawing/2014/main" id="{A5509F1F-283D-4B43-9B09-0C1E36EF4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0" y="533400"/>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a:extLst>
              <a:ext uri="{FF2B5EF4-FFF2-40B4-BE49-F238E27FC236}">
                <a16:creationId xmlns:a16="http://schemas.microsoft.com/office/drawing/2014/main" id="{7486C516-B72E-3B47-8A86-74067D57B5A3}"/>
              </a:ext>
            </a:extLst>
          </p:cNvPr>
          <p:cNvSpPr txBox="1">
            <a:spLocks noChangeArrowheads="1"/>
          </p:cNvSpPr>
          <p:nvPr/>
        </p:nvSpPr>
        <p:spPr bwMode="auto">
          <a:xfrm>
            <a:off x="228600" y="4343400"/>
            <a:ext cx="8377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  One to one correspondence between climate, vegetation, and soils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B083570D-1943-474C-AF63-F21F3613734D}"/>
              </a:ext>
            </a:extLst>
          </p:cNvPr>
          <p:cNvSpPr>
            <a:spLocks noGrp="1" noChangeArrowheads="1"/>
          </p:cNvSpPr>
          <p:nvPr>
            <p:ph type="title"/>
          </p:nvPr>
        </p:nvSpPr>
        <p:spPr>
          <a:xfrm>
            <a:off x="533400" y="381000"/>
            <a:ext cx="8610600" cy="5486400"/>
          </a:xfrm>
        </p:spPr>
        <p:txBody>
          <a:bodyPr/>
          <a:lstStyle/>
          <a:p>
            <a:pPr algn="l">
              <a:lnSpc>
                <a:spcPct val="120000"/>
              </a:lnSpc>
              <a:defRPr/>
            </a:pPr>
            <a:r>
              <a:rPr lang="en-US" sz="3000" dirty="0">
                <a:solidFill>
                  <a:schemeClr val="tx1"/>
                </a:solidFill>
                <a:cs typeface="+mj-cs"/>
              </a:rPr>
              <a:t>Serpentine soils form over serpentine rock.</a:t>
            </a:r>
            <a:br>
              <a:rPr lang="en-US" sz="3000" dirty="0">
                <a:solidFill>
                  <a:schemeClr val="tx1"/>
                </a:solidFill>
                <a:cs typeface="+mj-cs"/>
              </a:rPr>
            </a:br>
            <a:r>
              <a:rPr lang="en-US" sz="3000" dirty="0">
                <a:solidFill>
                  <a:schemeClr val="tx1"/>
                </a:solidFill>
                <a:cs typeface="+mj-cs"/>
              </a:rPr>
              <a:t>Rich in magnesium, chromium, and nickel.</a:t>
            </a:r>
            <a:br>
              <a:rPr lang="en-US" sz="3000" dirty="0">
                <a:solidFill>
                  <a:schemeClr val="tx1"/>
                </a:solidFill>
                <a:cs typeface="+mj-cs"/>
              </a:rPr>
            </a:br>
            <a:r>
              <a:rPr lang="en-US" sz="3000" dirty="0">
                <a:solidFill>
                  <a:schemeClr val="tx1"/>
                </a:solidFill>
                <a:cs typeface="+mj-cs"/>
              </a:rPr>
              <a:t>Contain little calcium, nitrogen, or phosphorus.</a:t>
            </a:r>
            <a:br>
              <a:rPr lang="en-US" sz="3000" dirty="0">
                <a:solidFill>
                  <a:schemeClr val="tx1"/>
                </a:solidFill>
                <a:cs typeface="+mj-cs"/>
              </a:rPr>
            </a:br>
            <a:r>
              <a:rPr lang="en-US" sz="3000" dirty="0">
                <a:solidFill>
                  <a:schemeClr val="tx1"/>
                </a:solidFill>
                <a:cs typeface="+mj-cs"/>
              </a:rPr>
              <a:t>Support a stunted vegetation</a:t>
            </a:r>
            <a:r>
              <a:rPr lang="en-US" sz="3000" dirty="0">
                <a:solidFill>
                  <a:srgbClr val="000099"/>
                </a:solidFill>
                <a:cs typeface="+mj-cs"/>
              </a:rPr>
              <a:t> </a:t>
            </a:r>
            <a:r>
              <a:rPr lang="en-US" sz="3000" dirty="0">
                <a:solidFill>
                  <a:schemeClr val="tx1"/>
                </a:solidFill>
                <a:cs typeface="+mj-cs"/>
              </a:rPr>
              <a:t>(low productivity)</a:t>
            </a:r>
            <a:br>
              <a:rPr lang="en-US" sz="3000" dirty="0">
                <a:solidFill>
                  <a:schemeClr val="tx1"/>
                </a:solidFill>
                <a:cs typeface="+mj-cs"/>
              </a:rPr>
            </a:br>
            <a:br>
              <a:rPr lang="en-US" sz="3000" dirty="0">
                <a:solidFill>
                  <a:schemeClr val="tx1"/>
                </a:solidFill>
                <a:cs typeface="+mj-cs"/>
              </a:rPr>
            </a:br>
            <a:r>
              <a:rPr lang="en-US" sz="3000" dirty="0">
                <a:solidFill>
                  <a:schemeClr val="tx1"/>
                </a:solidFill>
                <a:cs typeface="+mj-cs"/>
              </a:rPr>
              <a:t>Introduced Mediterranean weeds in California</a:t>
            </a:r>
            <a:br>
              <a:rPr lang="en-US" sz="3000" dirty="0">
                <a:solidFill>
                  <a:schemeClr val="tx1"/>
                </a:solidFill>
                <a:cs typeface="+mj-cs"/>
              </a:rPr>
            </a:br>
            <a:br>
              <a:rPr lang="en-US" sz="3000" dirty="0">
                <a:solidFill>
                  <a:schemeClr val="tx1"/>
                </a:solidFill>
                <a:cs typeface="+mj-cs"/>
              </a:rPr>
            </a:br>
            <a:r>
              <a:rPr lang="en-US" sz="3000" dirty="0">
                <a:solidFill>
                  <a:schemeClr val="tx1"/>
                </a:solidFill>
                <a:cs typeface="+mj-cs"/>
              </a:rPr>
              <a:t>Primary succession is the development of soils from bare rock, a slow process that takes centuries.</a:t>
            </a:r>
            <a:endParaRPr lang="en-US" dirty="0">
              <a:cs typeface="+mj-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33BC164A-771C-4045-A616-EB5455DCD5C2}"/>
              </a:ext>
            </a:extLst>
          </p:cNvPr>
          <p:cNvSpPr>
            <a:spLocks noGrp="1" noChangeArrowheads="1"/>
          </p:cNvSpPr>
          <p:nvPr>
            <p:ph type="title"/>
          </p:nvPr>
        </p:nvSpPr>
        <p:spPr>
          <a:xfrm>
            <a:off x="533400" y="-93663"/>
            <a:ext cx="7772400" cy="1143001"/>
          </a:xfrm>
        </p:spPr>
        <p:txBody>
          <a:bodyPr/>
          <a:lstStyle/>
          <a:p>
            <a:r>
              <a:rPr lang="en-US" altLang="en-US">
                <a:solidFill>
                  <a:schemeClr val="tx1"/>
                </a:solidFill>
              </a:rPr>
              <a:t>Serpentine Soils</a:t>
            </a:r>
          </a:p>
        </p:txBody>
      </p:sp>
      <p:pic>
        <p:nvPicPr>
          <p:cNvPr id="92162" name="Picture 3" descr="2087fig1.jpeg">
            <a:extLst>
              <a:ext uri="{FF2B5EF4-FFF2-40B4-BE49-F238E27FC236}">
                <a16:creationId xmlns:a16="http://schemas.microsoft.com/office/drawing/2014/main" id="{60BB33E5-243F-1E4F-A572-DC95D3D86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3" y="1600200"/>
            <a:ext cx="472598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yrekaphlox_clip_image022.jpg">
            <a:extLst>
              <a:ext uri="{FF2B5EF4-FFF2-40B4-BE49-F238E27FC236}">
                <a16:creationId xmlns:a16="http://schemas.microsoft.com/office/drawing/2014/main" id="{4EB6BCA1-0709-E746-AB61-56A261AD52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1">
            <a:extLst>
              <a:ext uri="{FF2B5EF4-FFF2-40B4-BE49-F238E27FC236}">
                <a16:creationId xmlns:a16="http://schemas.microsoft.com/office/drawing/2014/main" id="{6F9D8413-D397-CD48-9A11-D2E97ADFCF4F}"/>
              </a:ext>
            </a:extLst>
          </p:cNvPr>
          <p:cNvSpPr txBox="1">
            <a:spLocks noChangeArrowheads="1"/>
          </p:cNvSpPr>
          <p:nvPr/>
        </p:nvSpPr>
        <p:spPr bwMode="auto">
          <a:xfrm>
            <a:off x="685800" y="1371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solidFill>
                <a:srgbClr val="FF0000"/>
              </a:solidFill>
            </a:endParaRPr>
          </a:p>
        </p:txBody>
      </p:sp>
      <p:sp>
        <p:nvSpPr>
          <p:cNvPr id="92165" name="TextBox 1">
            <a:extLst>
              <a:ext uri="{FF2B5EF4-FFF2-40B4-BE49-F238E27FC236}">
                <a16:creationId xmlns:a16="http://schemas.microsoft.com/office/drawing/2014/main" id="{055D6290-12BA-B549-97EE-AC31C5AD3AE6}"/>
              </a:ext>
            </a:extLst>
          </p:cNvPr>
          <p:cNvSpPr txBox="1">
            <a:spLocks noChangeArrowheads="1"/>
          </p:cNvSpPr>
          <p:nvPr/>
        </p:nvSpPr>
        <p:spPr bwMode="auto">
          <a:xfrm>
            <a:off x="104775" y="833438"/>
            <a:ext cx="8964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 Rich in magnesium, chromium, and nickel, but they contain very little </a:t>
            </a:r>
          </a:p>
          <a:p>
            <a:pPr>
              <a:spcBef>
                <a:spcPct val="0"/>
              </a:spcBef>
              <a:buFontTx/>
              <a:buNone/>
            </a:pPr>
            <a:r>
              <a:rPr lang="en-US" altLang="en-US" sz="2400"/>
              <a:t> calcium, molybdenum, nitrogen, and phosphorus.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CE6B86B9-49FD-9047-82BF-3DA38D66E372}"/>
              </a:ext>
            </a:extLst>
          </p:cNvPr>
          <p:cNvSpPr>
            <a:spLocks noGrp="1" noChangeArrowheads="1"/>
          </p:cNvSpPr>
          <p:nvPr>
            <p:ph type="title"/>
          </p:nvPr>
        </p:nvSpPr>
        <p:spPr>
          <a:xfrm>
            <a:off x="533400" y="-76200"/>
            <a:ext cx="7772400" cy="1143000"/>
          </a:xfrm>
        </p:spPr>
        <p:txBody>
          <a:bodyPr/>
          <a:lstStyle/>
          <a:p>
            <a:r>
              <a:rPr lang="en-US" altLang="en-US">
                <a:solidFill>
                  <a:schemeClr val="tx1"/>
                </a:solidFill>
              </a:rPr>
              <a:t>Serpentine Soils</a:t>
            </a:r>
          </a:p>
        </p:txBody>
      </p:sp>
      <p:pic>
        <p:nvPicPr>
          <p:cNvPr id="93186" name="Picture 3" descr="2087fig1.jpeg">
            <a:extLst>
              <a:ext uri="{FF2B5EF4-FFF2-40B4-BE49-F238E27FC236}">
                <a16:creationId xmlns:a16="http://schemas.microsoft.com/office/drawing/2014/main" id="{54CA60A2-5A9F-A742-8A91-BB703F7E2F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47259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descr="yrekaphlox_clip_image022.jpg">
            <a:extLst>
              <a:ext uri="{FF2B5EF4-FFF2-40B4-BE49-F238E27FC236}">
                <a16:creationId xmlns:a16="http://schemas.microsoft.com/office/drawing/2014/main" id="{5969BBA3-16B6-694F-B59A-88E8D5CED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1">
            <a:extLst>
              <a:ext uri="{FF2B5EF4-FFF2-40B4-BE49-F238E27FC236}">
                <a16:creationId xmlns:a16="http://schemas.microsoft.com/office/drawing/2014/main" id="{CE1EEF84-0CC9-C54D-BE93-5E4E1749D693}"/>
              </a:ext>
            </a:extLst>
          </p:cNvPr>
          <p:cNvSpPr txBox="1">
            <a:spLocks noChangeArrowheads="1"/>
          </p:cNvSpPr>
          <p:nvPr/>
        </p:nvSpPr>
        <p:spPr bwMode="auto">
          <a:xfrm>
            <a:off x="6858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solidFill>
                <a:srgbClr val="FF0000"/>
              </a:solidFill>
            </a:endParaRPr>
          </a:p>
        </p:txBody>
      </p:sp>
      <p:sp>
        <p:nvSpPr>
          <p:cNvPr id="3" name="5-Point Star 2">
            <a:extLst>
              <a:ext uri="{FF2B5EF4-FFF2-40B4-BE49-F238E27FC236}">
                <a16:creationId xmlns:a16="http://schemas.microsoft.com/office/drawing/2014/main" id="{A0902F24-D8DD-6642-8CAE-D1CBAD0DC4B7}"/>
              </a:ext>
            </a:extLst>
          </p:cNvPr>
          <p:cNvSpPr/>
          <p:nvPr/>
        </p:nvSpPr>
        <p:spPr bwMode="auto">
          <a:xfrm>
            <a:off x="762000" y="1828800"/>
            <a:ext cx="152400" cy="152400"/>
          </a:xfrm>
          <a:prstGeom prst="star5">
            <a:avLst>
              <a:gd name="adj" fmla="val 50000"/>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solidFill>
                <a:srgbClr val="FF0000"/>
              </a:solidFill>
              <a:latin typeface="Times" charset="0"/>
              <a:ea typeface="ＭＳ Ｐゴシック" charset="0"/>
            </a:endParaRPr>
          </a:p>
        </p:txBody>
      </p:sp>
      <p:sp>
        <p:nvSpPr>
          <p:cNvPr id="93190" name="TextBox 3">
            <a:extLst>
              <a:ext uri="{FF2B5EF4-FFF2-40B4-BE49-F238E27FC236}">
                <a16:creationId xmlns:a16="http://schemas.microsoft.com/office/drawing/2014/main" id="{A3ED2613-ADB0-A64F-A6E4-E5954817B8CF}"/>
              </a:ext>
            </a:extLst>
          </p:cNvPr>
          <p:cNvSpPr txBox="1">
            <a:spLocks noChangeArrowheads="1"/>
          </p:cNvSpPr>
          <p:nvPr/>
        </p:nvSpPr>
        <p:spPr bwMode="auto">
          <a:xfrm>
            <a:off x="1143000" y="1143000"/>
            <a:ext cx="3319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rgbClr val="E9130C"/>
                </a:solidFill>
              </a:rPr>
              <a:t>Yreka, Siskiyou County</a:t>
            </a:r>
          </a:p>
        </p:txBody>
      </p:sp>
      <p:sp>
        <p:nvSpPr>
          <p:cNvPr id="93191" name="Line 6">
            <a:extLst>
              <a:ext uri="{FF2B5EF4-FFF2-40B4-BE49-F238E27FC236}">
                <a16:creationId xmlns:a16="http://schemas.microsoft.com/office/drawing/2014/main" id="{2861736D-A93A-5A40-BE11-A604DC483073}"/>
              </a:ext>
            </a:extLst>
          </p:cNvPr>
          <p:cNvSpPr>
            <a:spLocks noChangeShapeType="1"/>
          </p:cNvSpPr>
          <p:nvPr/>
        </p:nvSpPr>
        <p:spPr bwMode="auto">
          <a:xfrm rot="10800000" flipV="1">
            <a:off x="914400" y="1449388"/>
            <a:ext cx="304800" cy="38100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TundraBiome">
            <a:extLst>
              <a:ext uri="{FF2B5EF4-FFF2-40B4-BE49-F238E27FC236}">
                <a16:creationId xmlns:a16="http://schemas.microsoft.com/office/drawing/2014/main" id="{FFF20083-388B-E747-9A32-CCBFEFA49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1EF62496-A9B2-B747-9A40-558630A0A5F8}"/>
              </a:ext>
            </a:extLst>
          </p:cNvPr>
          <p:cNvSpPr txBox="1">
            <a:spLocks noChangeArrowheads="1"/>
          </p:cNvSpPr>
          <p:nvPr/>
        </p:nvSpPr>
        <p:spPr bwMode="auto">
          <a:xfrm>
            <a:off x="6003925" y="303213"/>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Tundra</a:t>
            </a:r>
            <a:endParaRPr lang="en-US" altLang="en-US" sz="2400"/>
          </a:p>
        </p:txBody>
      </p:sp>
    </p:spTree>
    <p:extLst>
      <p:ext uri="{BB962C8B-B14F-4D97-AF65-F5344CB8AC3E}">
        <p14:creationId xmlns:p14="http://schemas.microsoft.com/office/powerpoint/2010/main" val="15180505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09B6024-1802-4345-8838-F26FFEFC362D}"/>
              </a:ext>
            </a:extLst>
          </p:cNvPr>
          <p:cNvSpPr>
            <a:spLocks noGrp="1" noChangeArrowheads="1"/>
          </p:cNvSpPr>
          <p:nvPr>
            <p:ph type="title"/>
          </p:nvPr>
        </p:nvSpPr>
        <p:spPr>
          <a:xfrm>
            <a:off x="533400" y="381000"/>
            <a:ext cx="8610600" cy="5486400"/>
          </a:xfrm>
        </p:spPr>
        <p:txBody>
          <a:bodyPr/>
          <a:lstStyle/>
          <a:p>
            <a:pPr algn="l">
              <a:lnSpc>
                <a:spcPct val="120000"/>
              </a:lnSpc>
              <a:defRPr/>
            </a:pPr>
            <a:endParaRPr lang="en-US">
              <a:cs typeface="+mj-cs"/>
            </a:endParaRPr>
          </a:p>
        </p:txBody>
      </p:sp>
      <p:pic>
        <p:nvPicPr>
          <p:cNvPr id="94210" name="Picture 3" descr="015serpentine">
            <a:extLst>
              <a:ext uri="{FF2B5EF4-FFF2-40B4-BE49-F238E27FC236}">
                <a16:creationId xmlns:a16="http://schemas.microsoft.com/office/drawing/2014/main" id="{0AC58229-0597-9E4D-BCE5-E9B67B413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E6A8D354-8044-FC42-B85D-EF70446A7AED}"/>
              </a:ext>
            </a:extLst>
          </p:cNvPr>
          <p:cNvSpPr>
            <a:spLocks noGrp="1" noChangeArrowheads="1"/>
          </p:cNvSpPr>
          <p:nvPr>
            <p:ph type="title"/>
          </p:nvPr>
        </p:nvSpPr>
        <p:spPr>
          <a:xfrm>
            <a:off x="533400" y="381000"/>
            <a:ext cx="8610600" cy="5486400"/>
          </a:xfrm>
        </p:spPr>
        <p:txBody>
          <a:bodyPr/>
          <a:lstStyle/>
          <a:p>
            <a:pPr algn="l">
              <a:lnSpc>
                <a:spcPct val="120000"/>
              </a:lnSpc>
              <a:defRPr/>
            </a:pPr>
            <a:endParaRPr lang="en-US">
              <a:cs typeface="+mj-cs"/>
            </a:endParaRPr>
          </a:p>
        </p:txBody>
      </p:sp>
      <p:pic>
        <p:nvPicPr>
          <p:cNvPr id="96258" name="Picture 3" descr="2472906430018214378LNCDUG_ph">
            <a:extLst>
              <a:ext uri="{FF2B5EF4-FFF2-40B4-BE49-F238E27FC236}">
                <a16:creationId xmlns:a16="http://schemas.microsoft.com/office/drawing/2014/main" id="{99643A05-8C92-6048-A682-CAD86E982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descr="editha">
            <a:extLst>
              <a:ext uri="{FF2B5EF4-FFF2-40B4-BE49-F238E27FC236}">
                <a16:creationId xmlns:a16="http://schemas.microsoft.com/office/drawing/2014/main" id="{BAA15423-EA77-5D46-BD1F-FF024D39B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0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P2287892.JPG">
            <a:extLst>
              <a:ext uri="{FF2B5EF4-FFF2-40B4-BE49-F238E27FC236}">
                <a16:creationId xmlns:a16="http://schemas.microsoft.com/office/drawing/2014/main" id="{DB7F5768-E622-EE48-BC01-3AEAC9B142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0CDD8D3F-B058-9042-8A3C-4CA90DE2D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 Box 3">
            <a:extLst>
              <a:ext uri="{FF2B5EF4-FFF2-40B4-BE49-F238E27FC236}">
                <a16:creationId xmlns:a16="http://schemas.microsoft.com/office/drawing/2014/main" id="{0E6A0FDE-062D-114A-9A30-CACFB5BEE72E}"/>
              </a:ext>
            </a:extLst>
          </p:cNvPr>
          <p:cNvSpPr txBox="1">
            <a:spLocks noChangeArrowheads="1"/>
          </p:cNvSpPr>
          <p:nvPr/>
        </p:nvSpPr>
        <p:spPr bwMode="auto">
          <a:xfrm>
            <a:off x="5241925" y="36512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Ecotones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a:extLst>
              <a:ext uri="{FF2B5EF4-FFF2-40B4-BE49-F238E27FC236}">
                <a16:creationId xmlns:a16="http://schemas.microsoft.com/office/drawing/2014/main" id="{39550171-C8CF-294F-B3B1-8D894A5F3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538"/>
            <a:ext cx="91440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Box 1">
            <a:extLst>
              <a:ext uri="{FF2B5EF4-FFF2-40B4-BE49-F238E27FC236}">
                <a16:creationId xmlns:a16="http://schemas.microsoft.com/office/drawing/2014/main" id="{FEEF5651-DEB6-F341-BA2E-890FA685A74E}"/>
              </a:ext>
            </a:extLst>
          </p:cNvPr>
          <p:cNvSpPr txBox="1">
            <a:spLocks noChangeArrowheads="1"/>
          </p:cNvSpPr>
          <p:nvPr/>
        </p:nvSpPr>
        <p:spPr bwMode="auto">
          <a:xfrm>
            <a:off x="3124200" y="685800"/>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rgbClr val="E9130C"/>
                </a:solidFill>
              </a:rPr>
              <a:t>Siskiyou County</a:t>
            </a:r>
            <a:endParaRPr lang="en-US" altLang="en-US" sz="3600" b="1"/>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a:extLst>
              <a:ext uri="{FF2B5EF4-FFF2-40B4-BE49-F238E27FC236}">
                <a16:creationId xmlns:a16="http://schemas.microsoft.com/office/drawing/2014/main" id="{3B2603A6-3B43-3C4D-A611-1E6B12B02062}"/>
              </a:ext>
            </a:extLst>
          </p:cNvPr>
          <p:cNvSpPr txBox="1">
            <a:spLocks noChangeArrowheads="1"/>
          </p:cNvSpPr>
          <p:nvPr/>
        </p:nvSpPr>
        <p:spPr bwMode="auto">
          <a:xfrm>
            <a:off x="2667000" y="381000"/>
            <a:ext cx="3800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         Limnology</a:t>
            </a:r>
          </a:p>
          <a:p>
            <a:pPr>
              <a:spcBef>
                <a:spcPct val="0"/>
              </a:spcBef>
              <a:buFontTx/>
              <a:buNone/>
            </a:pPr>
            <a:r>
              <a:rPr lang="en-US" altLang="en-US"/>
              <a:t>Thermal Stratification</a:t>
            </a:r>
            <a:endParaRPr lang="en-US" altLang="en-US" sz="2400"/>
          </a:p>
        </p:txBody>
      </p:sp>
      <p:pic>
        <p:nvPicPr>
          <p:cNvPr id="104450" name="Picture 3" descr="thermal stratification">
            <a:extLst>
              <a:ext uri="{FF2B5EF4-FFF2-40B4-BE49-F238E27FC236}">
                <a16:creationId xmlns:a16="http://schemas.microsoft.com/office/drawing/2014/main" id="{104906E7-55F7-AE40-98EF-245B08BEF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613"/>
            <a:ext cx="91440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a:extLst>
              <a:ext uri="{FF2B5EF4-FFF2-40B4-BE49-F238E27FC236}">
                <a16:creationId xmlns:a16="http://schemas.microsoft.com/office/drawing/2014/main" id="{C8396A79-06B6-154C-BD30-7AE5F1875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3">
            <a:extLst>
              <a:ext uri="{FF2B5EF4-FFF2-40B4-BE49-F238E27FC236}">
                <a16:creationId xmlns:a16="http://schemas.microsoft.com/office/drawing/2014/main" id="{24B35591-6446-8D47-8B7C-C2FA0040E381}"/>
              </a:ext>
            </a:extLst>
          </p:cNvPr>
          <p:cNvSpPr>
            <a:spLocks noChangeArrowheads="1"/>
          </p:cNvSpPr>
          <p:nvPr/>
        </p:nvSpPr>
        <p:spPr bwMode="auto">
          <a:xfrm>
            <a:off x="457200" y="381000"/>
            <a:ext cx="3700463"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10000"/>
              </a:lnSpc>
              <a:spcBef>
                <a:spcPct val="0"/>
              </a:spcBef>
              <a:buFontTx/>
              <a:buNone/>
            </a:pPr>
            <a:r>
              <a:rPr lang="en-US" altLang="en-US" sz="2800" b="1"/>
              <a:t>Bathythermographs</a:t>
            </a:r>
            <a:endParaRPr lang="en-US" altLang="en-US" sz="2400" b="1"/>
          </a:p>
          <a:p>
            <a:pPr>
              <a:lnSpc>
                <a:spcPct val="110000"/>
              </a:lnSpc>
              <a:spcBef>
                <a:spcPct val="0"/>
              </a:spcBef>
              <a:buFontTx/>
              <a:buNone/>
            </a:pPr>
            <a:endParaRPr lang="en-US" altLang="en-US" sz="2400" b="1"/>
          </a:p>
          <a:p>
            <a:pPr>
              <a:lnSpc>
                <a:spcPct val="110000"/>
              </a:lnSpc>
              <a:spcBef>
                <a:spcPct val="0"/>
              </a:spcBef>
              <a:buFontTx/>
              <a:buNone/>
            </a:pPr>
            <a:r>
              <a:rPr lang="en-US" altLang="en-US" sz="2400"/>
              <a:t>High Specific Heat of Water</a:t>
            </a:r>
          </a:p>
          <a:p>
            <a:pPr>
              <a:lnSpc>
                <a:spcPct val="110000"/>
              </a:lnSpc>
              <a:spcBef>
                <a:spcPct val="0"/>
              </a:spcBef>
              <a:buFontTx/>
              <a:buNone/>
            </a:pPr>
            <a:r>
              <a:rPr lang="en-US" altLang="en-US" sz="2400"/>
              <a:t>Heaviest at 4° C ( ice floats )</a:t>
            </a:r>
          </a:p>
          <a:p>
            <a:pPr>
              <a:lnSpc>
                <a:spcPct val="110000"/>
              </a:lnSpc>
              <a:spcBef>
                <a:spcPct val="0"/>
              </a:spcBef>
              <a:buFontTx/>
              <a:buNone/>
            </a:pPr>
            <a:r>
              <a:rPr lang="en-US" altLang="en-US" sz="2400"/>
              <a:t>Eutrophic Lakes</a:t>
            </a:r>
          </a:p>
          <a:p>
            <a:pPr>
              <a:lnSpc>
                <a:spcPct val="110000"/>
              </a:lnSpc>
              <a:spcBef>
                <a:spcPct val="0"/>
              </a:spcBef>
              <a:buFontTx/>
              <a:buNone/>
            </a:pPr>
            <a:r>
              <a:rPr lang="en-US" altLang="en-US" sz="2400"/>
              <a:t>Oligotrophic Lakes</a:t>
            </a:r>
          </a:p>
          <a:p>
            <a:pPr>
              <a:lnSpc>
                <a:spcPct val="110000"/>
              </a:lnSpc>
              <a:spcBef>
                <a:spcPct val="0"/>
              </a:spcBef>
              <a:buFontTx/>
              <a:buNone/>
            </a:pPr>
            <a:endParaRPr lang="en-US" altLang="en-US" sz="2400"/>
          </a:p>
          <a:p>
            <a:pPr>
              <a:lnSpc>
                <a:spcPct val="110000"/>
              </a:lnSpc>
              <a:spcBef>
                <a:spcPct val="0"/>
              </a:spcBef>
              <a:buFontTx/>
              <a:buNone/>
            </a:pPr>
            <a:r>
              <a:rPr lang="en-US" altLang="en-US" sz="2400"/>
              <a:t>Isothermal at </a:t>
            </a:r>
          </a:p>
          <a:p>
            <a:pPr>
              <a:lnSpc>
                <a:spcPct val="110000"/>
              </a:lnSpc>
              <a:spcBef>
                <a:spcPct val="0"/>
              </a:spcBef>
              <a:buFontTx/>
              <a:buNone/>
            </a:pPr>
            <a:r>
              <a:rPr lang="en-US" altLang="en-US" sz="2400"/>
              <a:t>Spring and Fall Turnover</a:t>
            </a:r>
            <a:endParaRPr lang="en-US" altLang="en-US" sz="2400" b="1"/>
          </a:p>
        </p:txBody>
      </p:sp>
      <p:pic>
        <p:nvPicPr>
          <p:cNvPr id="106499" name="Picture 18" descr="Water.gif">
            <a:extLst>
              <a:ext uri="{FF2B5EF4-FFF2-40B4-BE49-F238E27FC236}">
                <a16:creationId xmlns:a16="http://schemas.microsoft.com/office/drawing/2014/main" id="{0A1A1B69-C85D-1A42-90BF-F0203B7304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876800"/>
            <a:ext cx="42465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Line 6">
            <a:extLst>
              <a:ext uri="{FF2B5EF4-FFF2-40B4-BE49-F238E27FC236}">
                <a16:creationId xmlns:a16="http://schemas.microsoft.com/office/drawing/2014/main" id="{062A196B-9083-5D42-B039-A2C12D97722D}"/>
              </a:ext>
            </a:extLst>
          </p:cNvPr>
          <p:cNvSpPr>
            <a:spLocks noChangeShapeType="1"/>
          </p:cNvSpPr>
          <p:nvPr/>
        </p:nvSpPr>
        <p:spPr bwMode="auto">
          <a:xfrm>
            <a:off x="3733800" y="3962400"/>
            <a:ext cx="1825625" cy="1905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theme/theme1.xml><?xml version="1.0" encoding="utf-8"?>
<a:theme xmlns:a="http://schemas.openxmlformats.org/drawingml/2006/main" name="Blank Presentation">
  <a:themeElements>
    <a:clrScheme name="Custom 4">
      <a:dk1>
        <a:srgbClr val="000000"/>
      </a:dk1>
      <a:lt1>
        <a:srgbClr val="F8FFFC"/>
      </a:lt1>
      <a:dk2>
        <a:srgbClr val="808000"/>
      </a:dk2>
      <a:lt2>
        <a:srgbClr val="666633"/>
      </a:lt2>
      <a:accent1>
        <a:srgbClr val="339933"/>
      </a:accent1>
      <a:accent2>
        <a:srgbClr val="800000"/>
      </a:accent2>
      <a:accent3>
        <a:srgbClr val="FBFFFD"/>
      </a:accent3>
      <a:accent4>
        <a:srgbClr val="000000"/>
      </a:accent4>
      <a:accent5>
        <a:srgbClr val="ADCAAD"/>
      </a:accent5>
      <a:accent6>
        <a:srgbClr val="730000"/>
      </a:accent6>
      <a:hlink>
        <a:srgbClr val="0033CC"/>
      </a:hlink>
      <a:folHlink>
        <a:srgbClr val="FFCC66"/>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8FFFC"/>
        </a:lt1>
        <a:dk2>
          <a:srgbClr val="808000"/>
        </a:dk2>
        <a:lt2>
          <a:srgbClr val="666633"/>
        </a:lt2>
        <a:accent1>
          <a:srgbClr val="339933"/>
        </a:accent1>
        <a:accent2>
          <a:srgbClr val="800000"/>
        </a:accent2>
        <a:accent3>
          <a:srgbClr val="FBFFFD"/>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Six Gigs:Microsoft Office 98:Templates:Blank Presentation</Template>
  <TotalTime>2425</TotalTime>
  <Words>1897</Words>
  <Application>Microsoft Macintosh PowerPoint</Application>
  <PresentationFormat>On-screen Show (4:3)</PresentationFormat>
  <Paragraphs>240</Paragraphs>
  <Slides>96</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Times</vt:lpstr>
      <vt:lpstr>ＭＳ Ｐゴシック</vt:lpstr>
      <vt:lpstr>Arial</vt:lpstr>
      <vt:lpstr>Geneva</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History and Biogeography   Self-replicating molecular assemblages   Geological Past   Shrinking, buckling Earth, Polarity Reversals    Paleoclimatology: Milankovitch cycles   Eustatic (world wide) sea level changes   Palynology (fossil pollen profiles)   Radioisotope dating (half life, C14 carbon 14)   Geological time scale   Boundaries marked by extinctions   Asteroid impact, Chicxulub crater (iridium layer, 65 mya)   Pleistocene Megafauna“Overkill” 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Microhabitat Selection Plants buffer temperatures and humidities for animals (also wind). An aphid lives in a 2mm thick microhabitat with 100% humidity.      Soils act similarly: temperature and moisture content are more stable deeper down.  Wind operates to increase thermal exchange (“wind chill” effect) and also has a desiccating effect.</vt:lpstr>
      <vt:lpstr>Wind Velocities</vt:lpstr>
      <vt:lpstr>         Potential Evapotranspiration (PET) theoretical temperature-dependent amount of water that could be “cooked out” of an ecological system, given its input of solar energy and provided that much water fell on the area  Actual Evapotranspiration (AET) “reverse of rain” — actual amount of water returned to the atmosphere (always less than or equal to PET)  </vt:lpstr>
      <vt:lpstr>PowerPoint Presentation</vt:lpstr>
      <vt:lpstr>PowerPoint Presentation</vt:lpstr>
      <vt:lpstr>During a period of water surplus, some water may be stored by plants and some  may accumulate in the soil as soil moisture, depending on runoff and the capacity  of soils to hold water; during a later water deficit, such stored water can be used  by plants and released back into the atmosphere. Winter rain is generally much  less effective than summer rain because of the reduced activity (or complete inactivity) of plants in winter; indeed, two areas with the same annual march of temperature and total annual precipitation may differ greatly in the types of plants they support and in their productivity as a result of their seasonal patterns of precipitation. An area receiving about 50 cm of precipitation annually supports  either a grassland vegetation or chaparral, depending on whether the precipitation falls in summer or winter, respectively.</vt:lpstr>
      <vt:lpstr>   6 CO2 + 12 H2O ——&gt; C6H12O6  + 6 O2 + 6 H2O      Carbon        Dioxide     CO2  fairly constant at about  0.03 - 0.04 percent of air     (anthropogenic increase) until recently         (CO2  seldom limits the rate of photosynthesis, usually       it is limited by availability of either light or water)</vt:lpstr>
      <vt:lpstr> Net Primary Productivity and World Net Primary Production  for Earth’s Major Ecosystems ___________________________________________________________________                      _____________________________________________________________________________________ Lake and stream  2 100–1500   500 1.0 Swamp and marsh  2 800–4000  2000 4.0   Tropical forest                     20             1000–5000   2000         40.0 Temperate forest                          18              600–2500   1300        23.4 Boreal forest  12 400–2000   800  9.6 Woodland and shrubland  7 200–1200   600  4.2  Savanna   15 200–2000   700 10.5 Temperate grassland  9 150–1500   500  4.5 Tundra and alpine   8   10–400   140  1.1 Desert scrub  18   10–250     70  1.3  Extreme desert, rock, ice  24     0–10      3  0.07 Agricultural land  14 100–4000   650  9.1 Total land   149     730  109   Open ocean  332    2–400    125   41.5  Continental shelf    27  200–600    350    9.5 Attached algae, estuaries   2 500–4000 2000  4.0               Total ocean                361                  155            55                Total for earth               510                   885          164      __________________________________________________________________________________  </vt:lpstr>
      <vt:lpstr>  Limiting Factors</vt:lpstr>
      <vt:lpstr>PowerPoint Presentation</vt:lpstr>
      <vt:lpstr>PowerPoint Presentation</vt:lpstr>
      <vt:lpstr>PowerPoint Presentation</vt:lpstr>
      <vt:lpstr>PowerPoint Presentation</vt:lpstr>
      <vt:lpstr>PowerPoint Presentation</vt:lpstr>
      <vt:lpstr>PowerPoint Presentation</vt:lpstr>
      <vt:lpstr>Tropical soils Litter fall high, but decomposes rapidly High rainfall leaches out water soluble nutrients Nutrient poor soils cannot sustain agriculture Slash and burn, move on … strategy  </vt:lpstr>
      <vt:lpstr>Primary succession: soils develop from bare rock Rapidly growing colonizing species eventually give way to slow growing, shade tolerant, climax species </vt:lpstr>
      <vt:lpstr>Secondary succession on mature soils Rapidly growing colonizing species give way to slower growing, shade tolerant, climax species </vt:lpstr>
      <vt:lpstr>PowerPoint Presentation</vt:lpstr>
      <vt:lpstr>Serpentine soils form over serpentine rock. Rich in magnesium, chromium, and nickel. Contain little calcium, nitrogen, or phosphorus. Support a stunted vegetation (low productivity)  Introduced Mediterranean weeds in California  Primary succession is the development of soils from bare rock, a slow process that takes centuries.</vt:lpstr>
      <vt:lpstr>Serpentine Soils</vt:lpstr>
      <vt:lpstr>Serpentine Soils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Zoology, Univ. Texas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 Rules, exams, etc. (no “make up” exams) Text: read chapters 1, 6, 7, then 3, 4, 5, 8, etc. … Profess -Knowledge - Study (rewire your brain!) Ecology, Environment, not beers  cans  and pollution Anthropocentrism: what good are you? Scientific Method. Curiosity, organized reality exists  No clean facts, no truth or proof Sunrise versus Earthspin Models, Hypotheses, Theories, Simplifying Assumptions Physics &amp; Chemistry  “Laws” versus biology Observation, Experiment Scaling in Biology: microscopic ---&gt; macroscopic Reductionistic versus holistic approaches Human population growth, usurpation of habitat Holmes-Rolston’s Vanishing Book of Life Importance of Pristine Natural Ecosystems Conservation Biology</dc:title>
  <dc:creator>Eric R. Pianka</dc:creator>
  <cp:lastModifiedBy>Microsoft Office User</cp:lastModifiedBy>
  <cp:revision>293</cp:revision>
  <cp:lastPrinted>2000-01-19T09:13:22Z</cp:lastPrinted>
  <dcterms:created xsi:type="dcterms:W3CDTF">2000-01-18T13:07:25Z</dcterms:created>
  <dcterms:modified xsi:type="dcterms:W3CDTF">2020-02-11T18:53:45Z</dcterms:modified>
</cp:coreProperties>
</file>