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7" r:id="rId2"/>
    <p:sldId id="258" r:id="rId3"/>
    <p:sldId id="270" r:id="rId4"/>
    <p:sldId id="259" r:id="rId5"/>
    <p:sldId id="260" r:id="rId6"/>
    <p:sldId id="268" r:id="rId7"/>
    <p:sldId id="269" r:id="rId8"/>
    <p:sldId id="262" r:id="rId9"/>
    <p:sldId id="265"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8" d="100"/>
          <a:sy n="78" d="100"/>
        </p:scale>
        <p:origin x="-53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7E431A-C378-874A-855C-00EE15F875DF}" type="datetimeFigureOut">
              <a:rPr lang="en-US" smtClean="0"/>
              <a:t>4/4/18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8CE62D-5588-5740-85A6-4A6109BEA814}" type="slidenum">
              <a:rPr lang="en-US" smtClean="0"/>
              <a:t>‹#›</a:t>
            </a:fld>
            <a:endParaRPr lang="en-US"/>
          </a:p>
        </p:txBody>
      </p:sp>
    </p:spTree>
    <p:extLst>
      <p:ext uri="{BB962C8B-B14F-4D97-AF65-F5344CB8AC3E}">
        <p14:creationId xmlns:p14="http://schemas.microsoft.com/office/powerpoint/2010/main" val="10562388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9C39390A-3068-F548-8241-478624C4BD07}" type="slidenum">
              <a:rPr lang="en-US"/>
              <a:pPr>
                <a:defRPr/>
              </a:pPr>
              <a:t>1</a:t>
            </a:fld>
            <a:endParaRPr lang="en-US"/>
          </a:p>
        </p:txBody>
      </p:sp>
      <p:sp>
        <p:nvSpPr>
          <p:cNvPr id="19865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9865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68D5354D-2A3C-284A-8A5B-D5C66ADF5B69}" type="slidenum">
              <a:rPr lang="en-US"/>
              <a:pPr>
                <a:defRPr/>
              </a:pPr>
              <a:t>2</a:t>
            </a:fld>
            <a:endParaRPr lang="en-US"/>
          </a:p>
        </p:txBody>
      </p:sp>
      <p:sp>
        <p:nvSpPr>
          <p:cNvPr id="19046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9046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68D5354D-2A3C-284A-8A5B-D5C66ADF5B69}" type="slidenum">
              <a:rPr lang="en-US"/>
              <a:pPr>
                <a:defRPr/>
              </a:pPr>
              <a:t>3</a:t>
            </a:fld>
            <a:endParaRPr lang="en-US"/>
          </a:p>
        </p:txBody>
      </p:sp>
      <p:sp>
        <p:nvSpPr>
          <p:cNvPr id="19046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9046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DAF3EEFB-F70E-0B4F-8937-25B48D028548}" type="slidenum">
              <a:rPr lang="en-US"/>
              <a:pPr>
                <a:defRPr/>
              </a:pPr>
              <a:t>4</a:t>
            </a:fld>
            <a:endParaRPr lang="en-US"/>
          </a:p>
        </p:txBody>
      </p:sp>
      <p:sp>
        <p:nvSpPr>
          <p:cNvPr id="19251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9251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DFB8A51D-DD9C-6A44-9C3F-0DBAA7A48C2A}" type="slidenum">
              <a:rPr lang="en-US"/>
              <a:pPr>
                <a:defRPr/>
              </a:pPr>
              <a:t>5</a:t>
            </a:fld>
            <a:endParaRPr lang="en-US"/>
          </a:p>
        </p:txBody>
      </p:sp>
      <p:sp>
        <p:nvSpPr>
          <p:cNvPr id="19251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9251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DFB8A51D-DD9C-6A44-9C3F-0DBAA7A48C2A}" type="slidenum">
              <a:rPr lang="en-US"/>
              <a:pPr>
                <a:defRPr/>
              </a:pPr>
              <a:t>6</a:t>
            </a:fld>
            <a:endParaRPr lang="en-US"/>
          </a:p>
        </p:txBody>
      </p:sp>
      <p:sp>
        <p:nvSpPr>
          <p:cNvPr id="19251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9251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DFB8A51D-DD9C-6A44-9C3F-0DBAA7A48C2A}" type="slidenum">
              <a:rPr lang="en-US"/>
              <a:pPr>
                <a:defRPr/>
              </a:pPr>
              <a:t>7</a:t>
            </a:fld>
            <a:endParaRPr lang="en-US"/>
          </a:p>
        </p:txBody>
      </p:sp>
      <p:sp>
        <p:nvSpPr>
          <p:cNvPr id="19251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9251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3ECD676E-D8D3-C740-B317-2605F2AB5E0E}" type="slidenum">
              <a:rPr lang="en-US"/>
              <a:pPr>
                <a:defRPr/>
              </a:pPr>
              <a:t>8</a:t>
            </a:fld>
            <a:endParaRPr lang="en-US"/>
          </a:p>
        </p:txBody>
      </p:sp>
      <p:sp>
        <p:nvSpPr>
          <p:cNvPr id="19456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9456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3ECD676E-D8D3-C740-B317-2605F2AB5E0E}" type="slidenum">
              <a:rPr lang="en-US"/>
              <a:pPr>
                <a:defRPr/>
              </a:pPr>
              <a:t>9</a:t>
            </a:fld>
            <a:endParaRPr lang="en-US"/>
          </a:p>
        </p:txBody>
      </p:sp>
      <p:sp>
        <p:nvSpPr>
          <p:cNvPr id="19456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9456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648548-A525-BA4A-81EE-2C9BD72C75EA}" type="datetimeFigureOut">
              <a:rPr lang="en-US" smtClean="0"/>
              <a:t>4/4/18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0466B-747C-664E-B299-3F44B1640408}" type="slidenum">
              <a:rPr lang="en-US" smtClean="0"/>
              <a:t>‹#›</a:t>
            </a:fld>
            <a:endParaRPr lang="en-US"/>
          </a:p>
        </p:txBody>
      </p:sp>
    </p:spTree>
    <p:extLst>
      <p:ext uri="{BB962C8B-B14F-4D97-AF65-F5344CB8AC3E}">
        <p14:creationId xmlns:p14="http://schemas.microsoft.com/office/powerpoint/2010/main" val="2254403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648548-A525-BA4A-81EE-2C9BD72C75EA}" type="datetimeFigureOut">
              <a:rPr lang="en-US" smtClean="0"/>
              <a:t>4/4/18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0466B-747C-664E-B299-3F44B1640408}" type="slidenum">
              <a:rPr lang="en-US" smtClean="0"/>
              <a:t>‹#›</a:t>
            </a:fld>
            <a:endParaRPr lang="en-US"/>
          </a:p>
        </p:txBody>
      </p:sp>
    </p:spTree>
    <p:extLst>
      <p:ext uri="{BB962C8B-B14F-4D97-AF65-F5344CB8AC3E}">
        <p14:creationId xmlns:p14="http://schemas.microsoft.com/office/powerpoint/2010/main" val="191687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648548-A525-BA4A-81EE-2C9BD72C75EA}" type="datetimeFigureOut">
              <a:rPr lang="en-US" smtClean="0"/>
              <a:t>4/4/18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0466B-747C-664E-B299-3F44B1640408}" type="slidenum">
              <a:rPr lang="en-US" smtClean="0"/>
              <a:t>‹#›</a:t>
            </a:fld>
            <a:endParaRPr lang="en-US"/>
          </a:p>
        </p:txBody>
      </p:sp>
    </p:spTree>
    <p:extLst>
      <p:ext uri="{BB962C8B-B14F-4D97-AF65-F5344CB8AC3E}">
        <p14:creationId xmlns:p14="http://schemas.microsoft.com/office/powerpoint/2010/main" val="3135577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648548-A525-BA4A-81EE-2C9BD72C75EA}" type="datetimeFigureOut">
              <a:rPr lang="en-US" smtClean="0"/>
              <a:t>4/4/18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0466B-747C-664E-B299-3F44B1640408}" type="slidenum">
              <a:rPr lang="en-US" smtClean="0"/>
              <a:t>‹#›</a:t>
            </a:fld>
            <a:endParaRPr lang="en-US"/>
          </a:p>
        </p:txBody>
      </p:sp>
    </p:spTree>
    <p:extLst>
      <p:ext uri="{BB962C8B-B14F-4D97-AF65-F5344CB8AC3E}">
        <p14:creationId xmlns:p14="http://schemas.microsoft.com/office/powerpoint/2010/main" val="3482483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648548-A525-BA4A-81EE-2C9BD72C75EA}" type="datetimeFigureOut">
              <a:rPr lang="en-US" smtClean="0"/>
              <a:t>4/4/18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0466B-747C-664E-B299-3F44B1640408}" type="slidenum">
              <a:rPr lang="en-US" smtClean="0"/>
              <a:t>‹#›</a:t>
            </a:fld>
            <a:endParaRPr lang="en-US"/>
          </a:p>
        </p:txBody>
      </p:sp>
    </p:spTree>
    <p:extLst>
      <p:ext uri="{BB962C8B-B14F-4D97-AF65-F5344CB8AC3E}">
        <p14:creationId xmlns:p14="http://schemas.microsoft.com/office/powerpoint/2010/main" val="2673394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648548-A525-BA4A-81EE-2C9BD72C75EA}" type="datetimeFigureOut">
              <a:rPr lang="en-US" smtClean="0"/>
              <a:t>4/4/18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60466B-747C-664E-B299-3F44B1640408}" type="slidenum">
              <a:rPr lang="en-US" smtClean="0"/>
              <a:t>‹#›</a:t>
            </a:fld>
            <a:endParaRPr lang="en-US"/>
          </a:p>
        </p:txBody>
      </p:sp>
    </p:spTree>
    <p:extLst>
      <p:ext uri="{BB962C8B-B14F-4D97-AF65-F5344CB8AC3E}">
        <p14:creationId xmlns:p14="http://schemas.microsoft.com/office/powerpoint/2010/main" val="2457080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648548-A525-BA4A-81EE-2C9BD72C75EA}" type="datetimeFigureOut">
              <a:rPr lang="en-US" smtClean="0"/>
              <a:t>4/4/18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60466B-747C-664E-B299-3F44B1640408}" type="slidenum">
              <a:rPr lang="en-US" smtClean="0"/>
              <a:t>‹#›</a:t>
            </a:fld>
            <a:endParaRPr lang="en-US"/>
          </a:p>
        </p:txBody>
      </p:sp>
    </p:spTree>
    <p:extLst>
      <p:ext uri="{BB962C8B-B14F-4D97-AF65-F5344CB8AC3E}">
        <p14:creationId xmlns:p14="http://schemas.microsoft.com/office/powerpoint/2010/main" val="710461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648548-A525-BA4A-81EE-2C9BD72C75EA}" type="datetimeFigureOut">
              <a:rPr lang="en-US" smtClean="0"/>
              <a:t>4/4/18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60466B-747C-664E-B299-3F44B1640408}" type="slidenum">
              <a:rPr lang="en-US" smtClean="0"/>
              <a:t>‹#›</a:t>
            </a:fld>
            <a:endParaRPr lang="en-US"/>
          </a:p>
        </p:txBody>
      </p:sp>
    </p:spTree>
    <p:extLst>
      <p:ext uri="{BB962C8B-B14F-4D97-AF65-F5344CB8AC3E}">
        <p14:creationId xmlns:p14="http://schemas.microsoft.com/office/powerpoint/2010/main" val="3149273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648548-A525-BA4A-81EE-2C9BD72C75EA}" type="datetimeFigureOut">
              <a:rPr lang="en-US" smtClean="0"/>
              <a:t>4/4/18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60466B-747C-664E-B299-3F44B1640408}" type="slidenum">
              <a:rPr lang="en-US" smtClean="0"/>
              <a:t>‹#›</a:t>
            </a:fld>
            <a:endParaRPr lang="en-US"/>
          </a:p>
        </p:txBody>
      </p:sp>
    </p:spTree>
    <p:extLst>
      <p:ext uri="{BB962C8B-B14F-4D97-AF65-F5344CB8AC3E}">
        <p14:creationId xmlns:p14="http://schemas.microsoft.com/office/powerpoint/2010/main" val="2764504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648548-A525-BA4A-81EE-2C9BD72C75EA}" type="datetimeFigureOut">
              <a:rPr lang="en-US" smtClean="0"/>
              <a:t>4/4/18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60466B-747C-664E-B299-3F44B1640408}" type="slidenum">
              <a:rPr lang="en-US" smtClean="0"/>
              <a:t>‹#›</a:t>
            </a:fld>
            <a:endParaRPr lang="en-US"/>
          </a:p>
        </p:txBody>
      </p:sp>
    </p:spTree>
    <p:extLst>
      <p:ext uri="{BB962C8B-B14F-4D97-AF65-F5344CB8AC3E}">
        <p14:creationId xmlns:p14="http://schemas.microsoft.com/office/powerpoint/2010/main" val="1635228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648548-A525-BA4A-81EE-2C9BD72C75EA}" type="datetimeFigureOut">
              <a:rPr lang="en-US" smtClean="0"/>
              <a:t>4/4/18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60466B-747C-664E-B299-3F44B1640408}" type="slidenum">
              <a:rPr lang="en-US" smtClean="0"/>
              <a:t>‹#›</a:t>
            </a:fld>
            <a:endParaRPr lang="en-US"/>
          </a:p>
        </p:txBody>
      </p:sp>
    </p:spTree>
    <p:extLst>
      <p:ext uri="{BB962C8B-B14F-4D97-AF65-F5344CB8AC3E}">
        <p14:creationId xmlns:p14="http://schemas.microsoft.com/office/powerpoint/2010/main" val="19724487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648548-A525-BA4A-81EE-2C9BD72C75EA}" type="datetimeFigureOut">
              <a:rPr lang="en-US" smtClean="0"/>
              <a:t>4/4/18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60466B-747C-664E-B299-3F44B1640408}" type="slidenum">
              <a:rPr lang="en-US" smtClean="0"/>
              <a:t>‹#›</a:t>
            </a:fld>
            <a:endParaRPr lang="en-US"/>
          </a:p>
        </p:txBody>
      </p:sp>
    </p:spTree>
    <p:extLst>
      <p:ext uri="{BB962C8B-B14F-4D97-AF65-F5344CB8AC3E}">
        <p14:creationId xmlns:p14="http://schemas.microsoft.com/office/powerpoint/2010/main" val="39163336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8.png"/><Relationship Id="rId9"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9.png"/><Relationship Id="rId6"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371712" y="0"/>
            <a:ext cx="9372600" cy="6629400"/>
          </a:xfrm>
          <a:solidFill>
            <a:schemeClr val="bg1">
              <a:alpha val="50000"/>
            </a:schemeClr>
          </a:solidFill>
        </p:spPr>
        <p:txBody>
          <a:bodyPr>
            <a:normAutofit fontScale="90000"/>
          </a:bodyPr>
          <a:lstStyle/>
          <a:p>
            <a:pPr algn="l">
              <a:lnSpc>
                <a:spcPct val="125000"/>
              </a:lnSpc>
              <a:defRPr/>
            </a:pPr>
            <a:r>
              <a:rPr lang="en-US" sz="3600" b="1" dirty="0" smtClean="0">
                <a:solidFill>
                  <a:srgbClr val="000099"/>
                </a:solidFill>
                <a:latin typeface="Times New Roman"/>
                <a:cs typeface="Times New Roman"/>
              </a:rPr>
              <a:t>	</a:t>
            </a:r>
            <a:br>
              <a:rPr lang="en-US" sz="3600" b="1" dirty="0" smtClean="0">
                <a:solidFill>
                  <a:srgbClr val="000099"/>
                </a:solidFill>
                <a:latin typeface="Times New Roman"/>
                <a:cs typeface="Times New Roman"/>
              </a:rPr>
            </a:br>
            <a:r>
              <a:rPr lang="en-US" sz="2800" b="1" dirty="0" smtClean="0">
                <a:solidFill>
                  <a:schemeClr val="tx1"/>
                </a:solidFill>
                <a:latin typeface="Times New Roman"/>
                <a:cs typeface="Times New Roman"/>
              </a:rPr>
              <a:t>	 </a:t>
            </a:r>
            <a:r>
              <a:rPr lang="en-US" sz="3600" b="1" dirty="0" smtClean="0">
                <a:solidFill>
                  <a:schemeClr val="tx1"/>
                </a:solidFill>
                <a:latin typeface="Times New Roman"/>
                <a:cs typeface="Times New Roman"/>
              </a:rPr>
              <a:t> </a:t>
            </a:r>
            <a:r>
              <a:rPr lang="en-US" sz="3600" b="1" dirty="0">
                <a:latin typeface="Times New Roman"/>
                <a:cs typeface="Times New Roman"/>
              </a:rPr>
              <a:t>Chapter </a:t>
            </a:r>
            <a:r>
              <a:rPr lang="en-US" sz="3600" b="1" dirty="0" smtClean="0">
                <a:latin typeface="Times New Roman"/>
                <a:cs typeface="Times New Roman"/>
              </a:rPr>
              <a:t>8 --</a:t>
            </a:r>
            <a:r>
              <a:rPr lang="en-US" sz="3600" b="1" dirty="0" smtClean="0">
                <a:solidFill>
                  <a:schemeClr val="tx1"/>
                </a:solidFill>
                <a:latin typeface="Times New Roman"/>
                <a:cs typeface="Times New Roman"/>
              </a:rPr>
              <a:t>Vital Statistics of Populations</a:t>
            </a:r>
            <a:br>
              <a:rPr lang="en-US" sz="3600" b="1" dirty="0" smtClean="0">
                <a:solidFill>
                  <a:schemeClr val="tx1"/>
                </a:solidFill>
                <a:latin typeface="Times New Roman"/>
                <a:cs typeface="Times New Roman"/>
              </a:rPr>
            </a:br>
            <a:r>
              <a:rPr lang="en-US" sz="2200" b="1" dirty="0" smtClean="0">
                <a:solidFill>
                  <a:schemeClr val="tx1"/>
                </a:solidFill>
                <a:latin typeface="Times New Roman"/>
                <a:cs typeface="Times New Roman"/>
              </a:rPr>
              <a:t>	</a:t>
            </a:r>
            <a:br>
              <a:rPr lang="en-US" sz="2200" b="1" dirty="0" smtClean="0">
                <a:solidFill>
                  <a:schemeClr val="tx1"/>
                </a:solidFill>
                <a:latin typeface="Times New Roman"/>
                <a:cs typeface="Times New Roman"/>
              </a:rPr>
            </a:br>
            <a:r>
              <a:rPr lang="en-US" sz="2200" b="1" dirty="0" smtClean="0">
                <a:solidFill>
                  <a:schemeClr val="tx1"/>
                </a:solidFill>
                <a:latin typeface="Times New Roman"/>
                <a:cs typeface="Times New Roman"/>
              </a:rPr>
              <a:t>		Deme (</a:t>
            </a:r>
            <a:r>
              <a:rPr lang="en-US" sz="2200" b="1" dirty="0" err="1" smtClean="0">
                <a:solidFill>
                  <a:schemeClr val="tx1"/>
                </a:solidFill>
                <a:latin typeface="Times New Roman"/>
                <a:cs typeface="Times New Roman"/>
              </a:rPr>
              <a:t>Mendelian</a:t>
            </a:r>
            <a:r>
              <a:rPr lang="en-US" sz="2200" b="1" dirty="0" smtClean="0">
                <a:solidFill>
                  <a:schemeClr val="tx1"/>
                </a:solidFill>
                <a:latin typeface="Times New Roman"/>
                <a:cs typeface="Times New Roman"/>
              </a:rPr>
              <a:t> Population)</a:t>
            </a:r>
            <a:br>
              <a:rPr lang="en-US" sz="2200" b="1" dirty="0" smtClean="0">
                <a:solidFill>
                  <a:schemeClr val="tx1"/>
                </a:solidFill>
                <a:latin typeface="Times New Roman"/>
                <a:cs typeface="Times New Roman"/>
              </a:rPr>
            </a:br>
            <a:r>
              <a:rPr lang="en-US" sz="2200" b="1" dirty="0" smtClean="0">
                <a:solidFill>
                  <a:schemeClr val="tx1"/>
                </a:solidFill>
                <a:latin typeface="Times New Roman"/>
                <a:cs typeface="Times New Roman"/>
              </a:rPr>
              <a:t>		Demography (assume all  individuals  equal)	</a:t>
            </a:r>
            <a:r>
              <a:rPr lang="en-US" sz="2200" b="1" dirty="0">
                <a:latin typeface="Times New Roman"/>
                <a:cs typeface="Times New Roman"/>
              </a:rPr>
              <a:t>	</a:t>
            </a:r>
            <a:r>
              <a:rPr lang="en-US" sz="2200" b="1" dirty="0" smtClean="0">
                <a:solidFill>
                  <a:schemeClr val="tx1"/>
                </a:solidFill>
                <a:latin typeface="Times New Roman"/>
                <a:cs typeface="Times New Roman"/>
              </a:rPr>
              <a:t>Population Parameters </a:t>
            </a:r>
            <a:br>
              <a:rPr lang="en-US" sz="2200" b="1" dirty="0" smtClean="0">
                <a:solidFill>
                  <a:schemeClr val="tx1"/>
                </a:solidFill>
                <a:latin typeface="Times New Roman"/>
                <a:cs typeface="Times New Roman"/>
              </a:rPr>
            </a:br>
            <a:r>
              <a:rPr lang="en-US" sz="2200" b="1" dirty="0">
                <a:solidFill>
                  <a:schemeClr val="tx1"/>
                </a:solidFill>
                <a:latin typeface="Times New Roman"/>
                <a:cs typeface="Times New Roman"/>
              </a:rPr>
              <a:t>	</a:t>
            </a:r>
            <a:r>
              <a:rPr lang="en-US" sz="2200" b="1" dirty="0" smtClean="0">
                <a:solidFill>
                  <a:schemeClr val="tx1"/>
                </a:solidFill>
                <a:latin typeface="Times New Roman"/>
                <a:cs typeface="Times New Roman"/>
              </a:rPr>
              <a:t>			(emergent properties)</a:t>
            </a:r>
            <a:br>
              <a:rPr lang="en-US" sz="2200" b="1" dirty="0" smtClean="0">
                <a:solidFill>
                  <a:schemeClr val="tx1"/>
                </a:solidFill>
                <a:latin typeface="Times New Roman"/>
                <a:cs typeface="Times New Roman"/>
              </a:rPr>
            </a:br>
            <a:r>
              <a:rPr lang="en-US" sz="2200" b="1" dirty="0" smtClean="0">
                <a:solidFill>
                  <a:schemeClr val="tx1"/>
                </a:solidFill>
                <a:latin typeface="Times New Roman"/>
                <a:cs typeface="Times New Roman"/>
              </a:rPr>
              <a:t>				Mean and Variance</a:t>
            </a:r>
            <a:br>
              <a:rPr lang="en-US" sz="2200" b="1" dirty="0" smtClean="0">
                <a:solidFill>
                  <a:schemeClr val="tx1"/>
                </a:solidFill>
                <a:latin typeface="Times New Roman"/>
                <a:cs typeface="Times New Roman"/>
              </a:rPr>
            </a:br>
            <a:r>
              <a:rPr lang="en-US" sz="2200" b="1" dirty="0" smtClean="0">
                <a:solidFill>
                  <a:schemeClr val="tx1"/>
                </a:solidFill>
                <a:latin typeface="Times New Roman"/>
                <a:cs typeface="Times New Roman"/>
              </a:rPr>
              <a:t/>
            </a:r>
            <a:br>
              <a:rPr lang="en-US" sz="2200" b="1" dirty="0" smtClean="0">
                <a:solidFill>
                  <a:schemeClr val="tx1"/>
                </a:solidFill>
                <a:latin typeface="Times New Roman"/>
                <a:cs typeface="Times New Roman"/>
              </a:rPr>
            </a:br>
            <a:r>
              <a:rPr lang="en-US" sz="2200" b="1" dirty="0" smtClean="0">
                <a:solidFill>
                  <a:schemeClr val="tx1"/>
                </a:solidFill>
                <a:latin typeface="Times New Roman"/>
                <a:cs typeface="Times New Roman"/>
              </a:rPr>
              <a:t>		</a:t>
            </a:r>
            <a:r>
              <a:rPr lang="en-US" sz="2200" b="1" u="sng" dirty="0" smtClean="0">
                <a:solidFill>
                  <a:schemeClr val="tx1"/>
                </a:solidFill>
                <a:latin typeface="Times New Roman"/>
                <a:cs typeface="Times New Roman"/>
              </a:rPr>
              <a:t>Individual</a:t>
            </a:r>
            <a:r>
              <a:rPr lang="en-US" sz="2200" b="1" dirty="0" smtClean="0">
                <a:solidFill>
                  <a:schemeClr val="tx1"/>
                </a:solidFill>
                <a:latin typeface="Times New Roman"/>
                <a:cs typeface="Times New Roman"/>
              </a:rPr>
              <a:t>				</a:t>
            </a:r>
            <a:r>
              <a:rPr lang="en-US" sz="2200" b="1" u="sng" dirty="0" smtClean="0">
                <a:solidFill>
                  <a:schemeClr val="tx1"/>
                </a:solidFill>
                <a:latin typeface="Times New Roman"/>
                <a:cs typeface="Times New Roman"/>
              </a:rPr>
              <a:t>Population</a:t>
            </a:r>
            <a:r>
              <a:rPr lang="en-US" sz="2200" b="1" dirty="0" smtClean="0">
                <a:solidFill>
                  <a:schemeClr val="tx1"/>
                </a:solidFill>
                <a:latin typeface="Times New Roman"/>
                <a:cs typeface="Times New Roman"/>
              </a:rPr>
              <a:t>	</a:t>
            </a:r>
            <a:r>
              <a:rPr lang="en-US" sz="2000" b="1" dirty="0" smtClean="0">
                <a:solidFill>
                  <a:schemeClr val="tx1"/>
                </a:solidFill>
                <a:latin typeface="Times New Roman"/>
                <a:cs typeface="Times New Roman"/>
              </a:rPr>
              <a:t/>
            </a:r>
            <a:br>
              <a:rPr lang="en-US" sz="2000" b="1" dirty="0" smtClean="0">
                <a:solidFill>
                  <a:schemeClr val="tx1"/>
                </a:solidFill>
                <a:latin typeface="Times New Roman"/>
                <a:cs typeface="Times New Roman"/>
              </a:rPr>
            </a:br>
            <a:r>
              <a:rPr lang="en-US" sz="2000" b="1" dirty="0" smtClean="0">
                <a:solidFill>
                  <a:schemeClr val="tx1"/>
                </a:solidFill>
                <a:latin typeface="Times New Roman"/>
                <a:cs typeface="Times New Roman"/>
              </a:rPr>
              <a:t>	</a:t>
            </a:r>
            <a:r>
              <a:rPr lang="en-US" sz="2200" dirty="0" smtClean="0">
                <a:solidFill>
                  <a:schemeClr val="tx1"/>
                </a:solidFill>
                <a:latin typeface="Times New Roman"/>
                <a:cs typeface="Times New Roman"/>
              </a:rPr>
              <a:t>	Male or Female			Sex Ratio</a:t>
            </a:r>
            <a:br>
              <a:rPr lang="en-US" sz="2200" dirty="0" smtClean="0">
                <a:solidFill>
                  <a:schemeClr val="tx1"/>
                </a:solidFill>
                <a:latin typeface="Times New Roman"/>
                <a:cs typeface="Times New Roman"/>
              </a:rPr>
            </a:br>
            <a:r>
              <a:rPr lang="en-US" sz="2200" dirty="0" smtClean="0">
                <a:solidFill>
                  <a:schemeClr val="tx1"/>
                </a:solidFill>
                <a:latin typeface="Times New Roman"/>
                <a:cs typeface="Times New Roman"/>
              </a:rPr>
              <a:t>		Has Babies or not			Birth Rates</a:t>
            </a:r>
            <a:br>
              <a:rPr lang="en-US" sz="2200" dirty="0" smtClean="0">
                <a:solidFill>
                  <a:schemeClr val="tx1"/>
                </a:solidFill>
                <a:latin typeface="Times New Roman"/>
                <a:cs typeface="Times New Roman"/>
              </a:rPr>
            </a:br>
            <a:r>
              <a:rPr lang="en-US" sz="2200" dirty="0" smtClean="0">
                <a:solidFill>
                  <a:schemeClr val="tx1"/>
                </a:solidFill>
                <a:latin typeface="Times New Roman"/>
                <a:cs typeface="Times New Roman"/>
              </a:rPr>
              <a:t>		Alive or Dead			Death Rates</a:t>
            </a:r>
            <a:br>
              <a:rPr lang="en-US" sz="2200" dirty="0" smtClean="0">
                <a:solidFill>
                  <a:schemeClr val="tx1"/>
                </a:solidFill>
                <a:latin typeface="Times New Roman"/>
                <a:cs typeface="Times New Roman"/>
              </a:rPr>
            </a:br>
            <a:r>
              <a:rPr lang="en-US" sz="2200" dirty="0" smtClean="0">
                <a:solidFill>
                  <a:schemeClr val="tx1"/>
                </a:solidFill>
                <a:latin typeface="Times New Roman"/>
                <a:cs typeface="Times New Roman"/>
              </a:rPr>
              <a:t>		Given Age				Age Structure</a:t>
            </a:r>
            <a:br>
              <a:rPr lang="en-US" sz="2200" dirty="0" smtClean="0">
                <a:solidFill>
                  <a:schemeClr val="tx1"/>
                </a:solidFill>
                <a:latin typeface="Times New Roman"/>
                <a:cs typeface="Times New Roman"/>
              </a:rPr>
            </a:br>
            <a:r>
              <a:rPr lang="en-US" sz="2200" dirty="0" smtClean="0">
                <a:solidFill>
                  <a:schemeClr val="tx1"/>
                </a:solidFill>
                <a:latin typeface="Times New Roman"/>
                <a:cs typeface="Times New Roman"/>
              </a:rPr>
              <a:t>		Fixed Genotype			Gene Frequencies</a:t>
            </a:r>
            <a:br>
              <a:rPr lang="en-US" sz="2200" dirty="0" smtClean="0">
                <a:solidFill>
                  <a:schemeClr val="tx1"/>
                </a:solidFill>
                <a:latin typeface="Times New Roman"/>
                <a:cs typeface="Times New Roman"/>
              </a:rPr>
            </a:br>
            <a:r>
              <a:rPr lang="en-US" sz="2200" dirty="0" smtClean="0">
                <a:solidFill>
                  <a:schemeClr val="tx1"/>
                </a:solidFill>
                <a:latin typeface="Times New Roman"/>
                <a:cs typeface="Times New Roman"/>
              </a:rPr>
              <a:t>								Growth Rates</a:t>
            </a:r>
            <a:br>
              <a:rPr lang="en-US" sz="2200" dirty="0" smtClean="0">
                <a:solidFill>
                  <a:schemeClr val="tx1"/>
                </a:solidFill>
                <a:latin typeface="Times New Roman"/>
                <a:cs typeface="Times New Roman"/>
              </a:rPr>
            </a:br>
            <a:r>
              <a:rPr lang="en-US" sz="2200" dirty="0" smtClean="0">
                <a:solidFill>
                  <a:schemeClr val="tx1"/>
                </a:solidFill>
                <a:latin typeface="Times New Roman"/>
                <a:cs typeface="Times New Roman"/>
              </a:rPr>
              <a:t>								Density</a:t>
            </a:r>
            <a:br>
              <a:rPr lang="en-US" sz="2200" dirty="0" smtClean="0">
                <a:solidFill>
                  <a:schemeClr val="tx1"/>
                </a:solidFill>
                <a:latin typeface="Times New Roman"/>
                <a:cs typeface="Times New Roman"/>
              </a:rPr>
            </a:br>
            <a:endParaRPr lang="en-US" sz="2400" b="1" dirty="0" smtClean="0">
              <a:solidFill>
                <a:srgbClr val="000099"/>
              </a:solidFill>
              <a:latin typeface="Times New Roman"/>
              <a:cs typeface="Times New Roman"/>
            </a:endParaRPr>
          </a:p>
        </p:txBody>
      </p:sp>
      <p:pic>
        <p:nvPicPr>
          <p:cNvPr id="59395" name="Picture 3" descr="sta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1006" y="2196806"/>
            <a:ext cx="3017607" cy="245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490574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14400"/>
            <a:ext cx="87630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1442" name="Picture 3" descr="homicide-martin-daly-paperback-cover-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5188" y="2286000"/>
            <a:ext cx="17049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48825" y="378767"/>
            <a:ext cx="3097322" cy="461665"/>
          </a:xfrm>
          <a:prstGeom prst="rect">
            <a:avLst/>
          </a:prstGeom>
        </p:spPr>
        <p:txBody>
          <a:bodyPr wrap="none">
            <a:spAutoFit/>
          </a:bodyPr>
          <a:lstStyle/>
          <a:p>
            <a:r>
              <a:rPr lang="en-US" sz="2400" dirty="0" smtClean="0">
                <a:latin typeface="Times New Roman"/>
                <a:cs typeface="Times New Roman"/>
              </a:rPr>
              <a:t>Note 30-fold difference</a:t>
            </a:r>
            <a:endParaRPr lang="en-US" sz="2400" dirty="0">
              <a:latin typeface="Times New Roman"/>
              <a:cs typeface="Times New Roman"/>
            </a:endParaRPr>
          </a:p>
        </p:txBody>
      </p:sp>
    </p:spTree>
    <p:extLst>
      <p:ext uri="{BB962C8B-B14F-4D97-AF65-F5344CB8AC3E}">
        <p14:creationId xmlns:p14="http://schemas.microsoft.com/office/powerpoint/2010/main" val="173259095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14400"/>
            <a:ext cx="87630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1442" name="Picture 3" descr="homicide-martin-daly-paperback-cover-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5188" y="2286000"/>
            <a:ext cx="17049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48825" y="378767"/>
            <a:ext cx="3097322" cy="461665"/>
          </a:xfrm>
          <a:prstGeom prst="rect">
            <a:avLst/>
          </a:prstGeom>
        </p:spPr>
        <p:txBody>
          <a:bodyPr wrap="none">
            <a:spAutoFit/>
          </a:bodyPr>
          <a:lstStyle/>
          <a:p>
            <a:r>
              <a:rPr lang="en-US" sz="2400" dirty="0" smtClean="0">
                <a:latin typeface="Times New Roman"/>
                <a:cs typeface="Times New Roman"/>
              </a:rPr>
              <a:t>Note 30-fold difference</a:t>
            </a:r>
            <a:endParaRPr lang="en-US" sz="2400" dirty="0">
              <a:latin typeface="Times New Roman"/>
              <a:cs typeface="Times New Roman"/>
            </a:endParaRPr>
          </a:p>
        </p:txBody>
      </p:sp>
      <p:sp>
        <p:nvSpPr>
          <p:cNvPr id="3" name="TextBox 2"/>
          <p:cNvSpPr txBox="1"/>
          <p:nvPr/>
        </p:nvSpPr>
        <p:spPr>
          <a:xfrm>
            <a:off x="4263042" y="1125967"/>
            <a:ext cx="1851789" cy="461665"/>
          </a:xfrm>
          <a:prstGeom prst="rect">
            <a:avLst/>
          </a:prstGeom>
          <a:noFill/>
        </p:spPr>
        <p:txBody>
          <a:bodyPr wrap="none" rtlCol="0">
            <a:spAutoFit/>
          </a:bodyPr>
          <a:lstStyle/>
          <a:p>
            <a:r>
              <a:rPr lang="en-US" sz="2400" b="1" dirty="0" smtClean="0">
                <a:latin typeface="Trajan Pro"/>
                <a:cs typeface="Trajan Pro"/>
              </a:rPr>
              <a:t>Uncanny</a:t>
            </a:r>
            <a:endParaRPr lang="en-US" sz="2400" b="1" dirty="0">
              <a:latin typeface="Trajan Pro"/>
              <a:cs typeface="Trajan Pro"/>
            </a:endParaRPr>
          </a:p>
        </p:txBody>
      </p:sp>
    </p:spTree>
    <p:extLst>
      <p:ext uri="{BB962C8B-B14F-4D97-AF65-F5344CB8AC3E}">
        <p14:creationId xmlns:p14="http://schemas.microsoft.com/office/powerpoint/2010/main" val="146822160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14400"/>
            <a:ext cx="87630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3490" name="Picture 3" descr="homicide-martin-daly-paperback-cover-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5188" y="2286000"/>
            <a:ext cx="17049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4" descr="walther_p9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2438400"/>
            <a:ext cx="13970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49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2362200"/>
            <a:ext cx="674688"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extBox 1"/>
          <p:cNvSpPr txBox="1"/>
          <p:nvPr/>
        </p:nvSpPr>
        <p:spPr>
          <a:xfrm>
            <a:off x="4818543" y="2807451"/>
            <a:ext cx="1460418" cy="646331"/>
          </a:xfrm>
          <a:prstGeom prst="rect">
            <a:avLst/>
          </a:prstGeom>
          <a:noFill/>
        </p:spPr>
        <p:txBody>
          <a:bodyPr wrap="none" rtlCol="0">
            <a:spAutoFit/>
          </a:bodyPr>
          <a:lstStyle/>
          <a:p>
            <a:r>
              <a:rPr lang="en-US" dirty="0" smtClean="0">
                <a:latin typeface="Times New Roman"/>
                <a:cs typeface="Times New Roman"/>
              </a:rPr>
              <a:t>Saturday</a:t>
            </a:r>
          </a:p>
          <a:p>
            <a:r>
              <a:rPr lang="en-US" dirty="0" smtClean="0">
                <a:latin typeface="Times New Roman"/>
                <a:cs typeface="Times New Roman"/>
              </a:rPr>
              <a:t>Night Special</a:t>
            </a:r>
            <a:endParaRPr lang="en-US" dirty="0">
              <a:latin typeface="Times New Roman"/>
              <a:cs typeface="Times New Roman"/>
            </a:endParaRPr>
          </a:p>
        </p:txBody>
      </p:sp>
      <p:sp>
        <p:nvSpPr>
          <p:cNvPr id="3" name="TextBox 2"/>
          <p:cNvSpPr txBox="1"/>
          <p:nvPr/>
        </p:nvSpPr>
        <p:spPr>
          <a:xfrm>
            <a:off x="526621" y="402722"/>
            <a:ext cx="3097322" cy="461665"/>
          </a:xfrm>
          <a:prstGeom prst="rect">
            <a:avLst/>
          </a:prstGeom>
          <a:noFill/>
        </p:spPr>
        <p:txBody>
          <a:bodyPr wrap="none" rtlCol="0">
            <a:spAutoFit/>
          </a:bodyPr>
          <a:lstStyle/>
          <a:p>
            <a:r>
              <a:rPr lang="en-US" sz="2400" dirty="0" smtClean="0">
                <a:latin typeface="Times New Roman"/>
                <a:cs typeface="Times New Roman"/>
              </a:rPr>
              <a:t>Note 30-fold difference</a:t>
            </a:r>
            <a:endParaRPr lang="en-US" sz="2400" dirty="0">
              <a:latin typeface="Times New Roman"/>
              <a:cs typeface="Times New Roman"/>
            </a:endParaRPr>
          </a:p>
        </p:txBody>
      </p:sp>
    </p:spTree>
    <p:extLst>
      <p:ext uri="{BB962C8B-B14F-4D97-AF65-F5344CB8AC3E}">
        <p14:creationId xmlns:p14="http://schemas.microsoft.com/office/powerpoint/2010/main" val="41370742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14400"/>
            <a:ext cx="87630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5538" name="Picture 3" descr="homicide-martin-daly-paperback-cover-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6164" y="2332470"/>
            <a:ext cx="17049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Picture 4" descr="walther_p9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2438400"/>
            <a:ext cx="13970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49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2362200"/>
            <a:ext cx="674688"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5541" name="Picture 7" descr="Chok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6608" y="152400"/>
            <a:ext cx="159861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801840" y="2778292"/>
            <a:ext cx="4572000" cy="646331"/>
          </a:xfrm>
          <a:prstGeom prst="rect">
            <a:avLst/>
          </a:prstGeom>
        </p:spPr>
        <p:txBody>
          <a:bodyPr>
            <a:spAutoFit/>
          </a:bodyPr>
          <a:lstStyle/>
          <a:p>
            <a:r>
              <a:rPr lang="en-US" dirty="0" smtClean="0">
                <a:latin typeface="Times New Roman"/>
                <a:cs typeface="Times New Roman"/>
              </a:rPr>
              <a:t>Saturday</a:t>
            </a:r>
          </a:p>
          <a:p>
            <a:r>
              <a:rPr lang="en-US" dirty="0" smtClean="0">
                <a:latin typeface="Times New Roman"/>
                <a:cs typeface="Times New Roman"/>
              </a:rPr>
              <a:t>Night Special</a:t>
            </a:r>
            <a:endParaRPr lang="en-US" dirty="0">
              <a:latin typeface="Times New Roman"/>
              <a:cs typeface="Times New Roman"/>
            </a:endParaRPr>
          </a:p>
        </p:txBody>
      </p:sp>
      <p:sp>
        <p:nvSpPr>
          <p:cNvPr id="3" name="TextBox 2"/>
          <p:cNvSpPr txBox="1"/>
          <p:nvPr/>
        </p:nvSpPr>
        <p:spPr>
          <a:xfrm>
            <a:off x="6938835" y="1920698"/>
            <a:ext cx="1165591" cy="369332"/>
          </a:xfrm>
          <a:prstGeom prst="rect">
            <a:avLst/>
          </a:prstGeom>
          <a:noFill/>
        </p:spPr>
        <p:txBody>
          <a:bodyPr wrap="none" rtlCol="0">
            <a:spAutoFit/>
          </a:bodyPr>
          <a:lstStyle/>
          <a:p>
            <a:r>
              <a:rPr lang="en-US" dirty="0" smtClean="0">
                <a:latin typeface="Times New Roman"/>
                <a:cs typeface="Times New Roman"/>
              </a:rPr>
              <a:t>(No Guns)</a:t>
            </a:r>
            <a:endParaRPr lang="en-US" dirty="0">
              <a:latin typeface="Times New Roman"/>
              <a:cs typeface="Times New Roman"/>
            </a:endParaRPr>
          </a:p>
        </p:txBody>
      </p:sp>
      <p:sp>
        <p:nvSpPr>
          <p:cNvPr id="4" name="TextBox 3"/>
          <p:cNvSpPr txBox="1"/>
          <p:nvPr/>
        </p:nvSpPr>
        <p:spPr>
          <a:xfrm>
            <a:off x="7604843" y="1428661"/>
            <a:ext cx="979618" cy="812530"/>
          </a:xfrm>
          <a:prstGeom prst="rect">
            <a:avLst/>
          </a:prstGeom>
          <a:noFill/>
        </p:spPr>
        <p:txBody>
          <a:bodyPr wrap="none" rtlCol="0">
            <a:spAutoFit/>
          </a:bodyPr>
          <a:lstStyle/>
          <a:p>
            <a:pPr>
              <a:lnSpc>
                <a:spcPct val="80000"/>
              </a:lnSpc>
            </a:pPr>
            <a:r>
              <a:rPr lang="en-US" dirty="0" smtClean="0">
                <a:latin typeface="Times New Roman"/>
                <a:cs typeface="Times New Roman"/>
              </a:rPr>
              <a:t>More </a:t>
            </a:r>
          </a:p>
          <a:p>
            <a:pPr>
              <a:lnSpc>
                <a:spcPct val="80000"/>
              </a:lnSpc>
            </a:pPr>
            <a:r>
              <a:rPr lang="en-US" dirty="0" smtClean="0">
                <a:latin typeface="Times New Roman"/>
                <a:cs typeface="Times New Roman"/>
              </a:rPr>
              <a:t>Personal</a:t>
            </a:r>
          </a:p>
          <a:p>
            <a:endParaRPr lang="en-US" dirty="0"/>
          </a:p>
        </p:txBody>
      </p:sp>
    </p:spTree>
    <p:extLst>
      <p:ext uri="{BB962C8B-B14F-4D97-AF65-F5344CB8AC3E}">
        <p14:creationId xmlns:p14="http://schemas.microsoft.com/office/powerpoint/2010/main" val="182718337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14400"/>
            <a:ext cx="87630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5538" name="Picture 3" descr="homicide-martin-daly-paperback-cover-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6164" y="2332470"/>
            <a:ext cx="17049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Picture 4" descr="walther_p9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2438400"/>
            <a:ext cx="13970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49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2362200"/>
            <a:ext cx="674688"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5541" name="Picture 7" descr="Chok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6608" y="152400"/>
            <a:ext cx="159861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801840" y="2778292"/>
            <a:ext cx="4572000" cy="646331"/>
          </a:xfrm>
          <a:prstGeom prst="rect">
            <a:avLst/>
          </a:prstGeom>
        </p:spPr>
        <p:txBody>
          <a:bodyPr>
            <a:spAutoFit/>
          </a:bodyPr>
          <a:lstStyle/>
          <a:p>
            <a:r>
              <a:rPr lang="en-US" dirty="0" smtClean="0">
                <a:latin typeface="Times New Roman"/>
                <a:cs typeface="Times New Roman"/>
              </a:rPr>
              <a:t>Saturday</a:t>
            </a:r>
          </a:p>
          <a:p>
            <a:r>
              <a:rPr lang="en-US" dirty="0" smtClean="0">
                <a:latin typeface="Times New Roman"/>
                <a:cs typeface="Times New Roman"/>
              </a:rPr>
              <a:t>Night Special</a:t>
            </a:r>
            <a:endParaRPr lang="en-US" dirty="0">
              <a:latin typeface="Times New Roman"/>
              <a:cs typeface="Times New Roman"/>
            </a:endParaRPr>
          </a:p>
        </p:txBody>
      </p:sp>
      <p:sp>
        <p:nvSpPr>
          <p:cNvPr id="3" name="TextBox 2"/>
          <p:cNvSpPr txBox="1"/>
          <p:nvPr/>
        </p:nvSpPr>
        <p:spPr>
          <a:xfrm>
            <a:off x="6938835" y="1920698"/>
            <a:ext cx="1165591" cy="369332"/>
          </a:xfrm>
          <a:prstGeom prst="rect">
            <a:avLst/>
          </a:prstGeom>
          <a:noFill/>
        </p:spPr>
        <p:txBody>
          <a:bodyPr wrap="none" rtlCol="0">
            <a:spAutoFit/>
          </a:bodyPr>
          <a:lstStyle/>
          <a:p>
            <a:r>
              <a:rPr lang="en-US" dirty="0" smtClean="0">
                <a:latin typeface="Times New Roman"/>
                <a:cs typeface="Times New Roman"/>
              </a:rPr>
              <a:t>(No Guns)</a:t>
            </a:r>
            <a:endParaRPr lang="en-US" dirty="0">
              <a:latin typeface="Times New Roman"/>
              <a:cs typeface="Times New Roman"/>
            </a:endParaRPr>
          </a:p>
        </p:txBody>
      </p:sp>
      <p:sp>
        <p:nvSpPr>
          <p:cNvPr id="4" name="TextBox 3"/>
          <p:cNvSpPr txBox="1"/>
          <p:nvPr/>
        </p:nvSpPr>
        <p:spPr>
          <a:xfrm>
            <a:off x="7604843" y="1428661"/>
            <a:ext cx="979618" cy="812530"/>
          </a:xfrm>
          <a:prstGeom prst="rect">
            <a:avLst/>
          </a:prstGeom>
          <a:noFill/>
        </p:spPr>
        <p:txBody>
          <a:bodyPr wrap="none" rtlCol="0">
            <a:spAutoFit/>
          </a:bodyPr>
          <a:lstStyle/>
          <a:p>
            <a:pPr>
              <a:lnSpc>
                <a:spcPct val="80000"/>
              </a:lnSpc>
            </a:pPr>
            <a:r>
              <a:rPr lang="en-US" dirty="0" smtClean="0">
                <a:latin typeface="Times New Roman"/>
                <a:cs typeface="Times New Roman"/>
              </a:rPr>
              <a:t>More </a:t>
            </a:r>
          </a:p>
          <a:p>
            <a:pPr>
              <a:lnSpc>
                <a:spcPct val="80000"/>
              </a:lnSpc>
            </a:pPr>
            <a:r>
              <a:rPr lang="en-US" dirty="0" smtClean="0">
                <a:latin typeface="Times New Roman"/>
                <a:cs typeface="Times New Roman"/>
              </a:rPr>
              <a:t>Personal</a:t>
            </a:r>
          </a:p>
          <a:p>
            <a:endParaRPr lang="en-US" dirty="0"/>
          </a:p>
        </p:txBody>
      </p:sp>
      <p:pic>
        <p:nvPicPr>
          <p:cNvPr id="11" name="Picture 5" descr="BloodyKnif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34248" y="248283"/>
            <a:ext cx="1447800"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049653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14400"/>
            <a:ext cx="87630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5538" name="Picture 3" descr="homicide-martin-daly-paperback-cover-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6164" y="2332470"/>
            <a:ext cx="17049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Picture 4" descr="walther_p9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2438400"/>
            <a:ext cx="13970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49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2362200"/>
            <a:ext cx="674688"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5541" name="Picture 7" descr="Chok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6608" y="152400"/>
            <a:ext cx="159861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801840" y="2778292"/>
            <a:ext cx="4572000" cy="646331"/>
          </a:xfrm>
          <a:prstGeom prst="rect">
            <a:avLst/>
          </a:prstGeom>
        </p:spPr>
        <p:txBody>
          <a:bodyPr>
            <a:spAutoFit/>
          </a:bodyPr>
          <a:lstStyle/>
          <a:p>
            <a:r>
              <a:rPr lang="en-US" dirty="0" smtClean="0">
                <a:latin typeface="Times New Roman"/>
                <a:cs typeface="Times New Roman"/>
              </a:rPr>
              <a:t>Saturday</a:t>
            </a:r>
          </a:p>
          <a:p>
            <a:r>
              <a:rPr lang="en-US" dirty="0" smtClean="0">
                <a:latin typeface="Times New Roman"/>
                <a:cs typeface="Times New Roman"/>
              </a:rPr>
              <a:t>Night Special</a:t>
            </a:r>
            <a:endParaRPr lang="en-US" dirty="0">
              <a:latin typeface="Times New Roman"/>
              <a:cs typeface="Times New Roman"/>
            </a:endParaRPr>
          </a:p>
        </p:txBody>
      </p:sp>
      <p:sp>
        <p:nvSpPr>
          <p:cNvPr id="3" name="TextBox 2"/>
          <p:cNvSpPr txBox="1"/>
          <p:nvPr/>
        </p:nvSpPr>
        <p:spPr>
          <a:xfrm>
            <a:off x="6938835" y="1920698"/>
            <a:ext cx="1165591" cy="369332"/>
          </a:xfrm>
          <a:prstGeom prst="rect">
            <a:avLst/>
          </a:prstGeom>
          <a:noFill/>
        </p:spPr>
        <p:txBody>
          <a:bodyPr wrap="none" rtlCol="0">
            <a:spAutoFit/>
          </a:bodyPr>
          <a:lstStyle/>
          <a:p>
            <a:r>
              <a:rPr lang="en-US" dirty="0" smtClean="0">
                <a:latin typeface="Times New Roman"/>
                <a:cs typeface="Times New Roman"/>
              </a:rPr>
              <a:t>(No Guns)</a:t>
            </a:r>
            <a:endParaRPr lang="en-US" dirty="0">
              <a:latin typeface="Times New Roman"/>
              <a:cs typeface="Times New Roman"/>
            </a:endParaRPr>
          </a:p>
        </p:txBody>
      </p:sp>
      <p:sp>
        <p:nvSpPr>
          <p:cNvPr id="4" name="TextBox 3"/>
          <p:cNvSpPr txBox="1"/>
          <p:nvPr/>
        </p:nvSpPr>
        <p:spPr>
          <a:xfrm>
            <a:off x="7604843" y="1428661"/>
            <a:ext cx="979618" cy="812530"/>
          </a:xfrm>
          <a:prstGeom prst="rect">
            <a:avLst/>
          </a:prstGeom>
          <a:noFill/>
        </p:spPr>
        <p:txBody>
          <a:bodyPr wrap="none" rtlCol="0">
            <a:spAutoFit/>
          </a:bodyPr>
          <a:lstStyle/>
          <a:p>
            <a:pPr>
              <a:lnSpc>
                <a:spcPct val="80000"/>
              </a:lnSpc>
            </a:pPr>
            <a:r>
              <a:rPr lang="en-US" dirty="0" smtClean="0">
                <a:latin typeface="Times New Roman"/>
                <a:cs typeface="Times New Roman"/>
              </a:rPr>
              <a:t>More </a:t>
            </a:r>
          </a:p>
          <a:p>
            <a:pPr>
              <a:lnSpc>
                <a:spcPct val="80000"/>
              </a:lnSpc>
            </a:pPr>
            <a:r>
              <a:rPr lang="en-US" dirty="0" smtClean="0">
                <a:latin typeface="Times New Roman"/>
                <a:cs typeface="Times New Roman"/>
              </a:rPr>
              <a:t>Personal</a:t>
            </a:r>
          </a:p>
          <a:p>
            <a:endParaRPr lang="en-US" dirty="0"/>
          </a:p>
        </p:txBody>
      </p:sp>
      <p:pic>
        <p:nvPicPr>
          <p:cNvPr id="10" name="Picture 9"/>
          <p:cNvPicPr>
            <a:picLocks noChangeAspect="1"/>
          </p:cNvPicPr>
          <p:nvPr/>
        </p:nvPicPr>
        <p:blipFill>
          <a:blip r:embed="rId8"/>
          <a:stretch>
            <a:fillRect/>
          </a:stretch>
        </p:blipFill>
        <p:spPr>
          <a:xfrm>
            <a:off x="4352284" y="152400"/>
            <a:ext cx="1485178" cy="1760843"/>
          </a:xfrm>
          <a:prstGeom prst="rect">
            <a:avLst/>
          </a:prstGeom>
        </p:spPr>
      </p:pic>
      <p:pic>
        <p:nvPicPr>
          <p:cNvPr id="11" name="Picture 5" descr="BloodyKnif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34248" y="248283"/>
            <a:ext cx="1447800"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879746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24" y="914400"/>
            <a:ext cx="87630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9634" name="Picture 3" descr="homicide-martin-daly-paperback-cover-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5188" y="2286000"/>
            <a:ext cx="17049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Picture 4" descr="Testosterone_struc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04800"/>
            <a:ext cx="2209800"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541" name="Text Box 5"/>
          <p:cNvSpPr txBox="1">
            <a:spLocks noChangeArrowheads="1"/>
          </p:cNvSpPr>
          <p:nvPr/>
        </p:nvSpPr>
        <p:spPr bwMode="auto">
          <a:xfrm>
            <a:off x="4098925" y="258763"/>
            <a:ext cx="1482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dirty="0">
                <a:latin typeface="Times New Roman"/>
                <a:cs typeface="Times New Roman"/>
              </a:rPr>
              <a:t>Testosterone</a:t>
            </a:r>
            <a:endParaRPr lang="en-US" dirty="0">
              <a:latin typeface="Times New Roman"/>
              <a:cs typeface="Times New Roman"/>
            </a:endParaRPr>
          </a:p>
        </p:txBody>
      </p:sp>
      <p:sp>
        <p:nvSpPr>
          <p:cNvPr id="2" name="Rectangle 1"/>
          <p:cNvSpPr/>
          <p:nvPr/>
        </p:nvSpPr>
        <p:spPr>
          <a:xfrm>
            <a:off x="4790599" y="2959500"/>
            <a:ext cx="4572000" cy="584776"/>
          </a:xfrm>
          <a:prstGeom prst="rect">
            <a:avLst/>
          </a:prstGeom>
        </p:spPr>
        <p:txBody>
          <a:bodyPr>
            <a:spAutoFit/>
          </a:bodyPr>
          <a:lstStyle/>
          <a:p>
            <a:r>
              <a:rPr lang="en-US" sz="1600" dirty="0" smtClean="0">
                <a:latin typeface="Times New Roman"/>
                <a:cs typeface="Times New Roman"/>
              </a:rPr>
              <a:t>Saturday Night Special</a:t>
            </a:r>
          </a:p>
          <a:p>
            <a:r>
              <a:rPr lang="en-US" sz="1600" dirty="0">
                <a:latin typeface="Times New Roman"/>
                <a:cs typeface="Times New Roman"/>
              </a:rPr>
              <a:t> </a:t>
            </a:r>
            <a:r>
              <a:rPr lang="en-US" sz="1600" dirty="0" err="1" smtClean="0">
                <a:latin typeface="Times New Roman"/>
                <a:cs typeface="Times New Roman"/>
              </a:rPr>
              <a:t>Lotsa</a:t>
            </a:r>
            <a:r>
              <a:rPr lang="en-US" sz="1600" dirty="0" smtClean="0">
                <a:latin typeface="Times New Roman"/>
                <a:cs typeface="Times New Roman"/>
              </a:rPr>
              <a:t> Lead Flying Around</a:t>
            </a:r>
            <a:endParaRPr lang="en-US" sz="1600" dirty="0">
              <a:latin typeface="Times New Roman"/>
              <a:cs typeface="Times New Roman"/>
            </a:endParaRPr>
          </a:p>
        </p:txBody>
      </p:sp>
      <p:sp>
        <p:nvSpPr>
          <p:cNvPr id="3" name="Rectangle 2"/>
          <p:cNvSpPr/>
          <p:nvPr/>
        </p:nvSpPr>
        <p:spPr>
          <a:xfrm>
            <a:off x="4852551" y="2267259"/>
            <a:ext cx="4572000" cy="297517"/>
          </a:xfrm>
          <a:prstGeom prst="rect">
            <a:avLst/>
          </a:prstGeom>
        </p:spPr>
        <p:txBody>
          <a:bodyPr>
            <a:spAutoFit/>
          </a:bodyPr>
          <a:lstStyle/>
          <a:p>
            <a:pPr>
              <a:lnSpc>
                <a:spcPct val="80000"/>
              </a:lnSpc>
            </a:pPr>
            <a:r>
              <a:rPr lang="en-US" sz="1600" dirty="0" smtClean="0">
                <a:latin typeface="Times New Roman"/>
                <a:cs typeface="Times New Roman"/>
              </a:rPr>
              <a:t>No Guns, More Personal</a:t>
            </a:r>
          </a:p>
        </p:txBody>
      </p:sp>
    </p:spTree>
    <p:extLst>
      <p:ext uri="{BB962C8B-B14F-4D97-AF65-F5344CB8AC3E}">
        <p14:creationId xmlns:p14="http://schemas.microsoft.com/office/powerpoint/2010/main" val="282328949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24" y="914400"/>
            <a:ext cx="87630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9634" name="Picture 3" descr="homicide-martin-daly-paperback-cover-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5188" y="2286000"/>
            <a:ext cx="17049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Picture 4" descr="Testosterone_struc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04800"/>
            <a:ext cx="2209800"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541" name="Text Box 5"/>
          <p:cNvSpPr txBox="1">
            <a:spLocks noChangeArrowheads="1"/>
          </p:cNvSpPr>
          <p:nvPr/>
        </p:nvSpPr>
        <p:spPr bwMode="auto">
          <a:xfrm>
            <a:off x="4098925" y="258763"/>
            <a:ext cx="1482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dirty="0">
                <a:latin typeface="Times New Roman"/>
                <a:cs typeface="Times New Roman"/>
              </a:rPr>
              <a:t>Testosterone</a:t>
            </a:r>
            <a:endParaRPr lang="en-US" dirty="0">
              <a:latin typeface="Times New Roman"/>
              <a:cs typeface="Times New Roman"/>
            </a:endParaRPr>
          </a:p>
        </p:txBody>
      </p:sp>
      <p:sp>
        <p:nvSpPr>
          <p:cNvPr id="2" name="Rectangle 1"/>
          <p:cNvSpPr/>
          <p:nvPr/>
        </p:nvSpPr>
        <p:spPr>
          <a:xfrm>
            <a:off x="4790599" y="2959500"/>
            <a:ext cx="4572000" cy="584776"/>
          </a:xfrm>
          <a:prstGeom prst="rect">
            <a:avLst/>
          </a:prstGeom>
        </p:spPr>
        <p:txBody>
          <a:bodyPr>
            <a:spAutoFit/>
          </a:bodyPr>
          <a:lstStyle/>
          <a:p>
            <a:r>
              <a:rPr lang="en-US" sz="1600" dirty="0" smtClean="0">
                <a:latin typeface="Times New Roman"/>
                <a:cs typeface="Times New Roman"/>
              </a:rPr>
              <a:t>Saturday Night Special</a:t>
            </a:r>
          </a:p>
          <a:p>
            <a:r>
              <a:rPr lang="en-US" sz="1600" dirty="0">
                <a:latin typeface="Times New Roman"/>
                <a:cs typeface="Times New Roman"/>
              </a:rPr>
              <a:t> </a:t>
            </a:r>
            <a:r>
              <a:rPr lang="en-US" sz="1600" dirty="0" err="1" smtClean="0">
                <a:latin typeface="Times New Roman"/>
                <a:cs typeface="Times New Roman"/>
              </a:rPr>
              <a:t>Lotsa</a:t>
            </a:r>
            <a:r>
              <a:rPr lang="en-US" sz="1600" dirty="0" smtClean="0">
                <a:latin typeface="Times New Roman"/>
                <a:cs typeface="Times New Roman"/>
              </a:rPr>
              <a:t> Lead Flying Around</a:t>
            </a:r>
            <a:endParaRPr lang="en-US" sz="1600" dirty="0">
              <a:latin typeface="Times New Roman"/>
              <a:cs typeface="Times New Roman"/>
            </a:endParaRPr>
          </a:p>
        </p:txBody>
      </p:sp>
      <p:sp>
        <p:nvSpPr>
          <p:cNvPr id="3" name="Rectangle 2"/>
          <p:cNvSpPr/>
          <p:nvPr/>
        </p:nvSpPr>
        <p:spPr>
          <a:xfrm>
            <a:off x="4852551" y="2267259"/>
            <a:ext cx="4572000" cy="297517"/>
          </a:xfrm>
          <a:prstGeom prst="rect">
            <a:avLst/>
          </a:prstGeom>
        </p:spPr>
        <p:txBody>
          <a:bodyPr>
            <a:spAutoFit/>
          </a:bodyPr>
          <a:lstStyle/>
          <a:p>
            <a:pPr>
              <a:lnSpc>
                <a:spcPct val="80000"/>
              </a:lnSpc>
            </a:pPr>
            <a:r>
              <a:rPr lang="en-US" sz="1600" dirty="0" smtClean="0">
                <a:latin typeface="Times New Roman"/>
                <a:cs typeface="Times New Roman"/>
              </a:rPr>
              <a:t>No Guns, More Personal</a:t>
            </a:r>
          </a:p>
        </p:txBody>
      </p:sp>
      <p:pic>
        <p:nvPicPr>
          <p:cNvPr id="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228600"/>
            <a:ext cx="19812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410725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TotalTime>
  <Words>83</Words>
  <Application>Microsoft Macintosh PowerPoint</Application>
  <PresentationFormat>On-screen Show (4:3)</PresentationFormat>
  <Paragraphs>39</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     Chapter 8 --Vital Statistics of Populations     Deme (Mendelian Population)   Demography (assume all  individuals  equal)  Population Parameters      (emergent properties)     Mean and Variance    Individual    Population    Male or Female   Sex Ratio   Has Babies or not   Birth Rates   Alive or Dead   Death Rates   Given Age    Age Structure   Fixed Genotype   Gene Frequencies         Growth Rates         Density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IB C0930, University of Texas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Chapter 8 --Vital Statistics of Populations     Deme (Mendelian Population)   Demography (assume all  individuals  equal)   Population Parameters      (emergent properties)     Mean and Variance    Individual    Population    Male or Female   Sex Ratio   Has Babies or not   Birth Rates   Alive or Dead   Death Rates   Given Age    Age Structure   Fixed Genotype   Gene Frequencies         Growth Rates         Density </dc:title>
  <dc:creator>Eric/Pianka</dc:creator>
  <cp:lastModifiedBy>Eric/Pianka</cp:lastModifiedBy>
  <cp:revision>8</cp:revision>
  <dcterms:created xsi:type="dcterms:W3CDTF">2016-01-21T15:24:48Z</dcterms:created>
  <dcterms:modified xsi:type="dcterms:W3CDTF">2018-04-04T13:31:05Z</dcterms:modified>
</cp:coreProperties>
</file>